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5" r:id="rId5"/>
    <p:sldMasterId id="2147483699" r:id="rId6"/>
  </p:sldMasterIdLst>
  <p:notesMasterIdLst>
    <p:notesMasterId r:id="rId64"/>
  </p:notesMasterIdLst>
  <p:sldIdLst>
    <p:sldId id="344" r:id="rId7"/>
    <p:sldId id="290" r:id="rId8"/>
    <p:sldId id="291" r:id="rId9"/>
    <p:sldId id="265" r:id="rId10"/>
    <p:sldId id="311" r:id="rId11"/>
    <p:sldId id="310" r:id="rId12"/>
    <p:sldId id="309" r:id="rId13"/>
    <p:sldId id="346" r:id="rId14"/>
    <p:sldId id="279" r:id="rId15"/>
    <p:sldId id="296" r:id="rId16"/>
    <p:sldId id="327" r:id="rId17"/>
    <p:sldId id="297" r:id="rId18"/>
    <p:sldId id="312" r:id="rId19"/>
    <p:sldId id="318" r:id="rId20"/>
    <p:sldId id="314" r:id="rId21"/>
    <p:sldId id="320" r:id="rId22"/>
    <p:sldId id="321" r:id="rId23"/>
    <p:sldId id="322" r:id="rId24"/>
    <p:sldId id="301" r:id="rId25"/>
    <p:sldId id="302" r:id="rId26"/>
    <p:sldId id="347" r:id="rId27"/>
    <p:sldId id="350" r:id="rId28"/>
    <p:sldId id="323" r:id="rId29"/>
    <p:sldId id="348" r:id="rId30"/>
    <p:sldId id="305" r:id="rId31"/>
    <p:sldId id="324" r:id="rId32"/>
    <p:sldId id="306" r:id="rId33"/>
    <p:sldId id="292" r:id="rId34"/>
    <p:sldId id="295" r:id="rId35"/>
    <p:sldId id="341" r:id="rId36"/>
    <p:sldId id="328" r:id="rId37"/>
    <p:sldId id="329" r:id="rId38"/>
    <p:sldId id="298" r:id="rId39"/>
    <p:sldId id="351" r:id="rId40"/>
    <p:sldId id="342" r:id="rId41"/>
    <p:sldId id="330" r:id="rId42"/>
    <p:sldId id="331" r:id="rId43"/>
    <p:sldId id="332" r:id="rId44"/>
    <p:sldId id="333" r:id="rId45"/>
    <p:sldId id="335" r:id="rId46"/>
    <p:sldId id="352" r:id="rId47"/>
    <p:sldId id="337" r:id="rId48"/>
    <p:sldId id="338" r:id="rId49"/>
    <p:sldId id="339" r:id="rId50"/>
    <p:sldId id="293" r:id="rId51"/>
    <p:sldId id="340" r:id="rId52"/>
    <p:sldId id="278" r:id="rId53"/>
    <p:sldId id="273" r:id="rId54"/>
    <p:sldId id="356" r:id="rId55"/>
    <p:sldId id="304" r:id="rId56"/>
    <p:sldId id="349" r:id="rId57"/>
    <p:sldId id="303" r:id="rId58"/>
    <p:sldId id="345" r:id="rId59"/>
    <p:sldId id="343" r:id="rId60"/>
    <p:sldId id="353" r:id="rId61"/>
    <p:sldId id="354" r:id="rId62"/>
    <p:sldId id="355" r:id="rId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sis" id="{348FD2CD-B272-4553-B2A7-B3642613AB81}">
          <p14:sldIdLst>
            <p14:sldId id="344"/>
            <p14:sldId id="290"/>
            <p14:sldId id="291"/>
          </p14:sldIdLst>
        </p14:section>
        <p14:section name="Research Problem" id="{7A9A597E-3D66-4E20-B615-C0D31503B762}">
          <p14:sldIdLst>
            <p14:sldId id="265"/>
            <p14:sldId id="311"/>
            <p14:sldId id="310"/>
            <p14:sldId id="309"/>
            <p14:sldId id="346"/>
          </p14:sldIdLst>
        </p14:section>
        <p14:section name="BugMentor" id="{A2786D1A-0E8C-496D-AD4D-3A9BDE71F847}">
          <p14:sldIdLst>
            <p14:sldId id="279"/>
            <p14:sldId id="296"/>
            <p14:sldId id="327"/>
            <p14:sldId id="297"/>
            <p14:sldId id="312"/>
            <p14:sldId id="318"/>
            <p14:sldId id="314"/>
            <p14:sldId id="320"/>
            <p14:sldId id="321"/>
            <p14:sldId id="322"/>
            <p14:sldId id="301"/>
            <p14:sldId id="302"/>
            <p14:sldId id="347"/>
            <p14:sldId id="350"/>
            <p14:sldId id="323"/>
            <p14:sldId id="348"/>
            <p14:sldId id="305"/>
            <p14:sldId id="324"/>
            <p14:sldId id="306"/>
          </p14:sldIdLst>
        </p14:section>
        <p14:section name="BugEnricher" id="{752B12A6-397E-4A9C-AA1A-D040CC70993E}">
          <p14:sldIdLst>
            <p14:sldId id="292"/>
            <p14:sldId id="295"/>
            <p14:sldId id="341"/>
            <p14:sldId id="328"/>
            <p14:sldId id="329"/>
            <p14:sldId id="298"/>
            <p14:sldId id="351"/>
            <p14:sldId id="342"/>
            <p14:sldId id="330"/>
            <p14:sldId id="331"/>
            <p14:sldId id="332"/>
            <p14:sldId id="333"/>
            <p14:sldId id="335"/>
            <p14:sldId id="352"/>
            <p14:sldId id="337"/>
            <p14:sldId id="338"/>
            <p14:sldId id="339"/>
          </p14:sldIdLst>
        </p14:section>
        <p14:section name="Conclusion" id="{8C5720DD-2176-4516-BE7B-AAC0471F56A7}">
          <p14:sldIdLst>
            <p14:sldId id="293"/>
            <p14:sldId id="340"/>
            <p14:sldId id="278"/>
            <p14:sldId id="273"/>
          </p14:sldIdLst>
        </p14:section>
        <p14:section name="Appendix" id="{9851C618-13E4-4263-8A72-C6CA6B52446A}">
          <p14:sldIdLst>
            <p14:sldId id="356"/>
            <p14:sldId id="304"/>
            <p14:sldId id="349"/>
            <p14:sldId id="303"/>
            <p14:sldId id="345"/>
            <p14:sldId id="343"/>
            <p14:sldId id="353"/>
            <p14:sldId id="354"/>
            <p14:sldId id="35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11D075-8A5C-C4F7-07D6-381286CEF349}" name="Usmi Mukherjee" initials="UM" userId="S::us964214@dal.ca::9af6340f-7be8-4f8b-a9df-187c4abb240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00"/>
    <a:srgbClr val="EBD239"/>
    <a:srgbClr val="E8CA18"/>
    <a:srgbClr val="57565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71550" autoAdjust="0"/>
  </p:normalViewPr>
  <p:slideViewPr>
    <p:cSldViewPr snapToGrid="0" snapToObjects="1">
      <p:cViewPr>
        <p:scale>
          <a:sx n="96" d="100"/>
          <a:sy n="96" d="100"/>
        </p:scale>
        <p:origin x="2034" y="222"/>
      </p:cViewPr>
      <p:guideLst/>
    </p:cSldViewPr>
  </p:slideViewPr>
  <p:notesTextViewPr>
    <p:cViewPr>
      <p:scale>
        <a:sx n="1" d="1"/>
        <a:sy n="1" d="1"/>
      </p:scale>
      <p:origin x="0" y="0"/>
    </p:cViewPr>
  </p:notesTextViewPr>
  <p:notesViewPr>
    <p:cSldViewPr snapToGrid="0" snapToObjects="1">
      <p:cViewPr varScale="1">
        <p:scale>
          <a:sx n="77" d="100"/>
          <a:sy n="77" d="100"/>
        </p:scale>
        <p:origin x="2796" y="5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microsoft.com/office/2018/10/relationships/authors" Targe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5" Type="http://schemas.openxmlformats.org/officeDocument/2006/relationships/image" Target="../media/image91.png"/><Relationship Id="rId4" Type="http://schemas.openxmlformats.org/officeDocument/2006/relationships/image" Target="../media/image61.svg"/></Relationships>
</file>

<file path=ppt/diagrams/_rels/data8.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slide" Target="../slides/slide50.xml"/><Relationship Id="rId1" Type="http://schemas.openxmlformats.org/officeDocument/2006/relationships/slide" Target="../slides/slide55.xml"/><Relationship Id="rId4" Type="http://schemas.openxmlformats.org/officeDocument/2006/relationships/slide" Target="../slides/slide54.xml"/></Relationships>
</file>

<file path=ppt/diagrams/_rels/drawing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5" Type="http://schemas.openxmlformats.org/officeDocument/2006/relationships/image" Target="../media/image91.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DCD10-9D2F-4583-83E6-1F89C7419905}" type="doc">
      <dgm:prSet loTypeId="urn:microsoft.com/office/officeart/2011/layout/TabList" loCatId="list" qsTypeId="urn:microsoft.com/office/officeart/2005/8/quickstyle/simple2" qsCatId="simple" csTypeId="urn:microsoft.com/office/officeart/2005/8/colors/accent4_2" csCatId="accent4" phldr="1"/>
      <dgm:spPr/>
      <dgm:t>
        <a:bodyPr/>
        <a:lstStyle/>
        <a:p>
          <a:endParaRPr lang="en-CA"/>
        </a:p>
      </dgm:t>
    </dgm:pt>
    <dgm:pt modelId="{29F45AEA-E551-4E00-B379-E383EE6513C2}">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BLEU</a:t>
          </a:r>
          <a:endParaRPr lang="en-CA" sz="1200" b="1" dirty="0">
            <a:solidFill>
              <a:schemeClr val="tx1"/>
            </a:solidFill>
            <a:latin typeface="Arial" panose="020B0604020202020204" pitchFamily="34" charset="0"/>
            <a:cs typeface="Arial" panose="020B0604020202020204" pitchFamily="34" charset="0"/>
          </a:endParaRPr>
        </a:p>
      </dgm:t>
    </dgm:pt>
    <dgm:pt modelId="{3F34EBE7-5FC9-4A06-8BCD-7989938AB5E1}" type="parTrans" cxnId="{1FB4B9F0-16D8-4804-8444-9D7B116A4949}">
      <dgm:prSet/>
      <dgm:spPr/>
      <dgm:t>
        <a:bodyPr/>
        <a:lstStyle/>
        <a:p>
          <a:endParaRPr lang="en-CA"/>
        </a:p>
      </dgm:t>
    </dgm:pt>
    <dgm:pt modelId="{6B027403-4861-4F23-BB67-2B8C2ED9C772}" type="sibTrans" cxnId="{1FB4B9F0-16D8-4804-8444-9D7B116A4949}">
      <dgm:prSet/>
      <dgm:spPr/>
      <dgm:t>
        <a:bodyPr/>
        <a:lstStyle/>
        <a:p>
          <a:endParaRPr lang="en-CA"/>
        </a:p>
      </dgm:t>
    </dgm:pt>
    <dgm:pt modelId="{9D2D2117-CBCE-42CD-81A9-AF7E765AC661}">
      <dgm:prSet phldrT="[Text]" custT="1"/>
      <dgm:spPr/>
      <dgm:t>
        <a:bodyPr/>
        <a:lstStyle/>
        <a:p>
          <a:r>
            <a:rPr lang="en-CA" sz="1200" b="0" i="0" dirty="0">
              <a:latin typeface="Arial" panose="020B0604020202020204" pitchFamily="34" charset="0"/>
              <a:cs typeface="Arial" panose="020B0604020202020204" pitchFamily="34" charset="0"/>
            </a:rPr>
            <a:t>Bi-Lingual Evaluation of Understudy</a:t>
          </a:r>
          <a:endParaRPr lang="en-CA" sz="1200" dirty="0">
            <a:latin typeface="Arial" panose="020B0604020202020204" pitchFamily="34" charset="0"/>
            <a:cs typeface="Arial" panose="020B0604020202020204" pitchFamily="34" charset="0"/>
          </a:endParaRPr>
        </a:p>
      </dgm:t>
    </dgm:pt>
    <dgm:pt modelId="{AF74C290-7708-41ED-BDC9-401F8D52924D}" type="parTrans" cxnId="{D4089D31-54D4-46FE-903A-A7964E255A4B}">
      <dgm:prSet/>
      <dgm:spPr/>
      <dgm:t>
        <a:bodyPr/>
        <a:lstStyle/>
        <a:p>
          <a:endParaRPr lang="en-CA"/>
        </a:p>
      </dgm:t>
    </dgm:pt>
    <dgm:pt modelId="{24BE506E-A541-4FB1-9679-06DF43C06B22}" type="sibTrans" cxnId="{D4089D31-54D4-46FE-903A-A7964E255A4B}">
      <dgm:prSet/>
      <dgm:spPr/>
      <dgm:t>
        <a:bodyPr/>
        <a:lstStyle/>
        <a:p>
          <a:endParaRPr lang="en-CA"/>
        </a:p>
      </dgm:t>
    </dgm:pt>
    <dgm:pt modelId="{6DFC365A-5DD9-4A67-966C-B14EA6575FB5}">
      <dgm:prSet phldrT="[Text]" custT="1"/>
      <dgm:spPr/>
      <dgm:t>
        <a:bodyPr/>
        <a:lstStyle/>
        <a:p>
          <a:pPr algn="l">
            <a:lnSpc>
              <a:spcPct val="150000"/>
            </a:lnSpc>
            <a:buNone/>
          </a:pPr>
          <a:r>
            <a:rPr lang="en-US" sz="1200" b="0" i="0" dirty="0">
              <a:latin typeface="Arial" panose="020B0604020202020204" pitchFamily="34" charset="0"/>
              <a:cs typeface="Arial" panose="020B0604020202020204" pitchFamily="34" charset="0"/>
            </a:rPr>
            <a:t>	Similarity between candidate text to a reference text based on the matching of their n-grams.</a:t>
          </a:r>
          <a:endParaRPr lang="en-CA" sz="1200" dirty="0">
            <a:latin typeface="Arial" panose="020B0604020202020204" pitchFamily="34" charset="0"/>
            <a:cs typeface="Arial" panose="020B0604020202020204" pitchFamily="34" charset="0"/>
          </a:endParaRPr>
        </a:p>
      </dgm:t>
    </dgm:pt>
    <dgm:pt modelId="{2D154660-36D1-41F9-AD6C-C2EA351AF604}" type="parTrans" cxnId="{0922F065-0A18-44A9-ACD0-B8D801ABE133}">
      <dgm:prSet/>
      <dgm:spPr/>
      <dgm:t>
        <a:bodyPr/>
        <a:lstStyle/>
        <a:p>
          <a:endParaRPr lang="en-CA"/>
        </a:p>
      </dgm:t>
    </dgm:pt>
    <dgm:pt modelId="{429E5B38-DD13-48E7-BD90-A7F660A19053}" type="sibTrans" cxnId="{0922F065-0A18-44A9-ACD0-B8D801ABE133}">
      <dgm:prSet/>
      <dgm:spPr/>
      <dgm:t>
        <a:bodyPr/>
        <a:lstStyle/>
        <a:p>
          <a:endParaRPr lang="en-CA"/>
        </a:p>
      </dgm:t>
    </dgm:pt>
    <dgm:pt modelId="{40E32E2D-2040-4040-BDAF-7FE9AF5FA60A}">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METEOR</a:t>
          </a:r>
          <a:endParaRPr lang="en-CA" sz="1200" b="1" dirty="0">
            <a:solidFill>
              <a:schemeClr val="tx1"/>
            </a:solidFill>
            <a:latin typeface="Arial" panose="020B0604020202020204" pitchFamily="34" charset="0"/>
            <a:cs typeface="Arial" panose="020B0604020202020204" pitchFamily="34" charset="0"/>
          </a:endParaRPr>
        </a:p>
      </dgm:t>
    </dgm:pt>
    <dgm:pt modelId="{AF066415-1D3C-4EB6-961A-C1FEAE40510F}" type="parTrans" cxnId="{44C0F51A-3E10-4CA9-B5B1-97FCC06C07CB}">
      <dgm:prSet/>
      <dgm:spPr/>
      <dgm:t>
        <a:bodyPr/>
        <a:lstStyle/>
        <a:p>
          <a:endParaRPr lang="en-CA"/>
        </a:p>
      </dgm:t>
    </dgm:pt>
    <dgm:pt modelId="{9CCD612C-E877-42B6-BE2E-E817F844E159}" type="sibTrans" cxnId="{44C0F51A-3E10-4CA9-B5B1-97FCC06C07CB}">
      <dgm:prSet/>
      <dgm:spPr/>
      <dgm:t>
        <a:bodyPr/>
        <a:lstStyle/>
        <a:p>
          <a:endParaRPr lang="en-CA"/>
        </a:p>
      </dgm:t>
    </dgm:pt>
    <dgm:pt modelId="{9F0F5629-ED5A-4105-A98E-B43EE25E8680}">
      <dgm:prSet phldrT="[Text]" custT="1"/>
      <dgm:spPr/>
      <dgm:t>
        <a:bodyPr/>
        <a:lstStyle/>
        <a:p>
          <a:r>
            <a:rPr lang="en-US" sz="1200" b="0" i="0" dirty="0">
              <a:latin typeface="Arial" panose="020B0604020202020204" pitchFamily="34" charset="0"/>
              <a:cs typeface="Arial" panose="020B0604020202020204" pitchFamily="34" charset="0"/>
            </a:rPr>
            <a:t>Metric for Evaluation of Translation with Explicit ORdering</a:t>
          </a:r>
          <a:endParaRPr lang="en-CA" sz="1200" dirty="0">
            <a:latin typeface="Arial" panose="020B0604020202020204" pitchFamily="34" charset="0"/>
            <a:cs typeface="Arial" panose="020B0604020202020204" pitchFamily="34" charset="0"/>
          </a:endParaRPr>
        </a:p>
      </dgm:t>
    </dgm:pt>
    <dgm:pt modelId="{46672E0C-5164-4277-877B-311C97CDB1BA}" type="parTrans" cxnId="{FB1E6EEB-F677-472D-B844-38607156A517}">
      <dgm:prSet/>
      <dgm:spPr/>
      <dgm:t>
        <a:bodyPr/>
        <a:lstStyle/>
        <a:p>
          <a:endParaRPr lang="en-CA"/>
        </a:p>
      </dgm:t>
    </dgm:pt>
    <dgm:pt modelId="{A62E7CBF-7882-4AFA-B317-94586CB94480}" type="sibTrans" cxnId="{FB1E6EEB-F677-472D-B844-38607156A517}">
      <dgm:prSet/>
      <dgm:spPr/>
      <dgm:t>
        <a:bodyPr/>
        <a:lstStyle/>
        <a:p>
          <a:endParaRPr lang="en-CA"/>
        </a:p>
      </dgm:t>
    </dgm:pt>
    <dgm:pt modelId="{F0FE45A6-64C4-4782-8132-E4A5B1FFB54D}">
      <dgm:prSet phldrT="[Text]" custT="1"/>
      <dgm:spPr/>
      <dgm:t>
        <a:bodyPr/>
        <a:lstStyle/>
        <a:p>
          <a:pPr algn="l">
            <a:lnSpc>
              <a:spcPct val="150000"/>
            </a:lnSpc>
            <a:buNone/>
          </a:pPr>
          <a:r>
            <a:rPr lang="en-US" sz="1200" b="0" i="0" dirty="0">
              <a:latin typeface="Arial" panose="020B0604020202020204" pitchFamily="34" charset="0"/>
              <a:cs typeface="Arial" panose="020B0604020202020204" pitchFamily="34" charset="0"/>
            </a:rPr>
            <a:t>	Similarity between a candidate text and the reference text by sequentially applying exact match, stemmed match and wordnet-based synonym match</a:t>
          </a:r>
          <a:endParaRPr lang="en-CA" sz="1200" dirty="0">
            <a:latin typeface="Arial" panose="020B0604020202020204" pitchFamily="34" charset="0"/>
            <a:cs typeface="Arial" panose="020B0604020202020204" pitchFamily="34" charset="0"/>
          </a:endParaRPr>
        </a:p>
      </dgm:t>
    </dgm:pt>
    <dgm:pt modelId="{663E74D3-5007-4E5A-A321-99BC758651A1}" type="parTrans" cxnId="{04804EAF-92CE-4913-8E79-526C9A9EC9E5}">
      <dgm:prSet/>
      <dgm:spPr/>
      <dgm:t>
        <a:bodyPr/>
        <a:lstStyle/>
        <a:p>
          <a:endParaRPr lang="en-CA"/>
        </a:p>
      </dgm:t>
    </dgm:pt>
    <dgm:pt modelId="{2D031B52-6879-4B57-A9C3-F68057A4156D}" type="sibTrans" cxnId="{04804EAF-92CE-4913-8E79-526C9A9EC9E5}">
      <dgm:prSet/>
      <dgm:spPr/>
      <dgm:t>
        <a:bodyPr/>
        <a:lstStyle/>
        <a:p>
          <a:endParaRPr lang="en-CA"/>
        </a:p>
      </dgm:t>
    </dgm:pt>
    <dgm:pt modelId="{34101CEA-0B6F-4921-865D-80D442FDAED7}">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WMD</a:t>
          </a:r>
          <a:endParaRPr lang="en-CA" sz="1200" b="1" dirty="0">
            <a:solidFill>
              <a:schemeClr val="tx1"/>
            </a:solidFill>
            <a:latin typeface="Arial" panose="020B0604020202020204" pitchFamily="34" charset="0"/>
            <a:cs typeface="Arial" panose="020B0604020202020204" pitchFamily="34" charset="0"/>
          </a:endParaRPr>
        </a:p>
      </dgm:t>
    </dgm:pt>
    <dgm:pt modelId="{BD9615A4-4E16-4875-ADF8-0169C1AF7E85}" type="parTrans" cxnId="{F566482D-B5DD-426A-82BD-1270451A427C}">
      <dgm:prSet/>
      <dgm:spPr/>
      <dgm:t>
        <a:bodyPr/>
        <a:lstStyle/>
        <a:p>
          <a:endParaRPr lang="en-CA"/>
        </a:p>
      </dgm:t>
    </dgm:pt>
    <dgm:pt modelId="{1F630C92-1429-40A5-B153-6D3D09533F4D}" type="sibTrans" cxnId="{F566482D-B5DD-426A-82BD-1270451A427C}">
      <dgm:prSet/>
      <dgm:spPr/>
      <dgm:t>
        <a:bodyPr/>
        <a:lstStyle/>
        <a:p>
          <a:endParaRPr lang="en-CA"/>
        </a:p>
      </dgm:t>
    </dgm:pt>
    <dgm:pt modelId="{E8209D3F-3080-4B63-AC7D-BE9FE337BBB4}">
      <dgm:prSet phldrT="[Text]" custT="1"/>
      <dgm:spPr/>
      <dgm:t>
        <a:bodyPr/>
        <a:lstStyle/>
        <a:p>
          <a:r>
            <a:rPr lang="en-US" sz="1200" dirty="0">
              <a:latin typeface="Arial" panose="020B0604020202020204" pitchFamily="34" charset="0"/>
              <a:cs typeface="Arial" panose="020B0604020202020204" pitchFamily="34" charset="0"/>
            </a:rPr>
            <a:t>Word Mover Distance</a:t>
          </a:r>
          <a:endParaRPr lang="en-CA" sz="1200" dirty="0">
            <a:latin typeface="Arial" panose="020B0604020202020204" pitchFamily="34" charset="0"/>
            <a:cs typeface="Arial" panose="020B0604020202020204" pitchFamily="34" charset="0"/>
          </a:endParaRPr>
        </a:p>
      </dgm:t>
    </dgm:pt>
    <dgm:pt modelId="{D01347AE-8CE4-4AA5-90F2-A312968BA583}" type="parTrans" cxnId="{19E7D889-2DF2-492C-80B1-3EBA05D1EA05}">
      <dgm:prSet/>
      <dgm:spPr/>
      <dgm:t>
        <a:bodyPr/>
        <a:lstStyle/>
        <a:p>
          <a:endParaRPr lang="en-CA"/>
        </a:p>
      </dgm:t>
    </dgm:pt>
    <dgm:pt modelId="{5746857F-A647-4274-8828-C28A669669C2}" type="sibTrans" cxnId="{19E7D889-2DF2-492C-80B1-3EBA05D1EA05}">
      <dgm:prSet/>
      <dgm:spPr/>
      <dgm:t>
        <a:bodyPr/>
        <a:lstStyle/>
        <a:p>
          <a:endParaRPr lang="en-CA"/>
        </a:p>
      </dgm:t>
    </dgm:pt>
    <dgm:pt modelId="{2626611D-8D8F-4BA0-A9C4-5A7A8D453C97}">
      <dgm:prSet phldrT="[Text]" custT="1"/>
      <dgm:spPr/>
      <dgm:t>
        <a:bodyPr/>
        <a:lstStyle/>
        <a:p>
          <a:pPr algn="l">
            <a:lnSpc>
              <a:spcPct val="150000"/>
            </a:lnSpc>
            <a:buNone/>
          </a:pPr>
          <a:r>
            <a:rPr lang="en-US" sz="1200" b="0" i="0" dirty="0">
              <a:latin typeface="Arial" panose="020B0604020202020204" pitchFamily="34" charset="0"/>
              <a:cs typeface="Arial" panose="020B0604020202020204" pitchFamily="34" charset="0"/>
            </a:rPr>
            <a:t>	The minimum cost to transform candidate text into reference text by calculating the Euclidean distance between their word embeddings</a:t>
          </a:r>
          <a:endParaRPr lang="en-CA" sz="1200" dirty="0">
            <a:latin typeface="Arial" panose="020B0604020202020204" pitchFamily="34" charset="0"/>
            <a:cs typeface="Arial" panose="020B0604020202020204" pitchFamily="34" charset="0"/>
          </a:endParaRPr>
        </a:p>
      </dgm:t>
    </dgm:pt>
    <dgm:pt modelId="{020A3AEE-D0A2-4A01-A751-29AD9E256E59}" type="parTrans" cxnId="{FDD891FF-F72E-429B-8359-EF2E510B4BDC}">
      <dgm:prSet/>
      <dgm:spPr/>
      <dgm:t>
        <a:bodyPr/>
        <a:lstStyle/>
        <a:p>
          <a:endParaRPr lang="en-CA"/>
        </a:p>
      </dgm:t>
    </dgm:pt>
    <dgm:pt modelId="{4A3980F2-0012-46C7-BC12-82834E5F0BF9}" type="sibTrans" cxnId="{FDD891FF-F72E-429B-8359-EF2E510B4BDC}">
      <dgm:prSet/>
      <dgm:spPr/>
      <dgm:t>
        <a:bodyPr/>
        <a:lstStyle/>
        <a:p>
          <a:endParaRPr lang="en-CA"/>
        </a:p>
      </dgm:t>
    </dgm:pt>
    <dgm:pt modelId="{51937455-B165-42DB-BD86-5F65D89B2C26}">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SS</a:t>
          </a:r>
          <a:endParaRPr lang="en-CA" sz="1200" b="1" dirty="0">
            <a:solidFill>
              <a:schemeClr val="tx1"/>
            </a:solidFill>
            <a:latin typeface="Arial" panose="020B0604020202020204" pitchFamily="34" charset="0"/>
            <a:cs typeface="Arial" panose="020B0604020202020204" pitchFamily="34" charset="0"/>
          </a:endParaRPr>
        </a:p>
      </dgm:t>
    </dgm:pt>
    <dgm:pt modelId="{DCE6EBEE-FE7E-4275-81C5-553DA6B4B0A2}" type="parTrans" cxnId="{89A9B9AF-327E-4441-962F-D6590DB071B6}">
      <dgm:prSet/>
      <dgm:spPr/>
      <dgm:t>
        <a:bodyPr/>
        <a:lstStyle/>
        <a:p>
          <a:endParaRPr lang="en-CA"/>
        </a:p>
      </dgm:t>
    </dgm:pt>
    <dgm:pt modelId="{F328A8F3-D661-4824-BE2F-08ED31FE9756}" type="sibTrans" cxnId="{89A9B9AF-327E-4441-962F-D6590DB071B6}">
      <dgm:prSet/>
      <dgm:spPr/>
      <dgm:t>
        <a:bodyPr/>
        <a:lstStyle/>
        <a:p>
          <a:endParaRPr lang="en-CA"/>
        </a:p>
      </dgm:t>
    </dgm:pt>
    <dgm:pt modelId="{D6DC5206-7899-4807-A65F-559DC13EBA5D}">
      <dgm:prSet phldrT="[Text]" custT="1"/>
      <dgm:spPr/>
      <dgm:t>
        <a:bodyPr/>
        <a:lstStyle/>
        <a:p>
          <a:pPr algn="l">
            <a:lnSpc>
              <a:spcPct val="150000"/>
            </a:lnSpc>
            <a:buNone/>
          </a:pPr>
          <a:r>
            <a:rPr lang="en-US" sz="1200" b="0" i="0" dirty="0">
              <a:latin typeface="Arial" panose="020B0604020202020204" pitchFamily="34" charset="0"/>
              <a:cs typeface="Arial" panose="020B0604020202020204" pitchFamily="34" charset="0"/>
            </a:rPr>
            <a:t>	A candidate text is compared with the reference text based on their embeddings using cosine similarity, it has the </a:t>
          </a:r>
          <a:r>
            <a:rPr lang="en-US" sz="1200" b="0" i="0" u="sng" dirty="0">
              <a:latin typeface="Arial" panose="020B0604020202020204" pitchFamily="34" charset="0"/>
              <a:cs typeface="Arial" panose="020B0604020202020204" pitchFamily="34" charset="0"/>
            </a:rPr>
            <a:t>highest correlation with human-evaluated similarity</a:t>
          </a:r>
          <a:endParaRPr lang="en-CA" sz="1200" u="sng" dirty="0">
            <a:latin typeface="Arial" panose="020B0604020202020204" pitchFamily="34" charset="0"/>
            <a:cs typeface="Arial" panose="020B0604020202020204" pitchFamily="34" charset="0"/>
          </a:endParaRPr>
        </a:p>
      </dgm:t>
    </dgm:pt>
    <dgm:pt modelId="{1D05302C-0DD6-4278-BF9F-8536D0A3FCCB}" type="parTrans" cxnId="{86AF602A-4A89-4714-ADFE-B65CFAD1345B}">
      <dgm:prSet/>
      <dgm:spPr/>
      <dgm:t>
        <a:bodyPr/>
        <a:lstStyle/>
        <a:p>
          <a:endParaRPr lang="en-CA"/>
        </a:p>
      </dgm:t>
    </dgm:pt>
    <dgm:pt modelId="{9C53254C-EF74-4CFB-A7F5-4EB56496C7CA}" type="sibTrans" cxnId="{86AF602A-4A89-4714-ADFE-B65CFAD1345B}">
      <dgm:prSet/>
      <dgm:spPr/>
      <dgm:t>
        <a:bodyPr/>
        <a:lstStyle/>
        <a:p>
          <a:endParaRPr lang="en-CA"/>
        </a:p>
      </dgm:t>
    </dgm:pt>
    <dgm:pt modelId="{C8F158E0-8EA0-4FC5-A4B6-BA69EBAB19F7}">
      <dgm:prSet phldrT="[Text]" custT="1"/>
      <dgm:spPr/>
      <dgm:t>
        <a:bodyPr/>
        <a:lstStyle/>
        <a:p>
          <a:r>
            <a:rPr lang="en-US" sz="1200" dirty="0">
              <a:latin typeface="Arial" panose="020B0604020202020204" pitchFamily="34" charset="0"/>
              <a:cs typeface="Arial" panose="020B0604020202020204" pitchFamily="34" charset="0"/>
            </a:rPr>
            <a:t>Semantic Similarity</a:t>
          </a:r>
          <a:endParaRPr lang="en-CA" sz="1200" dirty="0">
            <a:latin typeface="Arial" panose="020B0604020202020204" pitchFamily="34" charset="0"/>
            <a:cs typeface="Arial" panose="020B0604020202020204" pitchFamily="34" charset="0"/>
          </a:endParaRPr>
        </a:p>
      </dgm:t>
    </dgm:pt>
    <dgm:pt modelId="{FFE5350D-0FFC-4BBB-9985-BE41C693E214}" type="parTrans" cxnId="{24BE8564-8A8B-492A-AA7B-A7473DAB2D31}">
      <dgm:prSet/>
      <dgm:spPr/>
      <dgm:t>
        <a:bodyPr/>
        <a:lstStyle/>
        <a:p>
          <a:endParaRPr lang="en-CA"/>
        </a:p>
      </dgm:t>
    </dgm:pt>
    <dgm:pt modelId="{D9EB4F50-BBEB-413A-903C-8C3625A9AD30}" type="sibTrans" cxnId="{24BE8564-8A8B-492A-AA7B-A7473DAB2D31}">
      <dgm:prSet/>
      <dgm:spPr/>
      <dgm:t>
        <a:bodyPr/>
        <a:lstStyle/>
        <a:p>
          <a:endParaRPr lang="en-CA"/>
        </a:p>
      </dgm:t>
    </dgm:pt>
    <dgm:pt modelId="{2B3AF64E-0C9E-4A52-982B-6D3FFC66FCEA}" type="pres">
      <dgm:prSet presAssocID="{FCADCD10-9D2F-4583-83E6-1F89C7419905}" presName="Name0" presStyleCnt="0">
        <dgm:presLayoutVars>
          <dgm:chMax/>
          <dgm:chPref val="3"/>
          <dgm:dir/>
          <dgm:animOne val="branch"/>
          <dgm:animLvl val="lvl"/>
        </dgm:presLayoutVars>
      </dgm:prSet>
      <dgm:spPr/>
    </dgm:pt>
    <dgm:pt modelId="{6AFC051C-2810-4E39-B20C-FB0083EE0D22}" type="pres">
      <dgm:prSet presAssocID="{29F45AEA-E551-4E00-B379-E383EE6513C2}" presName="composite" presStyleCnt="0"/>
      <dgm:spPr/>
    </dgm:pt>
    <dgm:pt modelId="{684BF471-4228-4596-B418-1DF97351D4DE}" type="pres">
      <dgm:prSet presAssocID="{29F45AEA-E551-4E00-B379-E383EE6513C2}" presName="FirstChild" presStyleLbl="revTx" presStyleIdx="0" presStyleCnt="8">
        <dgm:presLayoutVars>
          <dgm:chMax val="0"/>
          <dgm:chPref val="0"/>
          <dgm:bulletEnabled val="1"/>
        </dgm:presLayoutVars>
      </dgm:prSet>
      <dgm:spPr/>
    </dgm:pt>
    <dgm:pt modelId="{AE572405-858F-4853-A506-AC243C3295A3}" type="pres">
      <dgm:prSet presAssocID="{29F45AEA-E551-4E00-B379-E383EE6513C2}" presName="Parent" presStyleLbl="alignNode1" presStyleIdx="0" presStyleCnt="4">
        <dgm:presLayoutVars>
          <dgm:chMax val="3"/>
          <dgm:chPref val="3"/>
          <dgm:bulletEnabled val="1"/>
        </dgm:presLayoutVars>
      </dgm:prSet>
      <dgm:spPr/>
    </dgm:pt>
    <dgm:pt modelId="{EE9DA29C-DEA5-4C3D-BB5F-D61A29182443}" type="pres">
      <dgm:prSet presAssocID="{29F45AEA-E551-4E00-B379-E383EE6513C2}" presName="Accent" presStyleLbl="parChTrans1D1" presStyleIdx="0" presStyleCnt="4"/>
      <dgm:spPr/>
    </dgm:pt>
    <dgm:pt modelId="{F1712031-4D1D-4D92-9000-DB9D59AE4E7B}" type="pres">
      <dgm:prSet presAssocID="{29F45AEA-E551-4E00-B379-E383EE6513C2}" presName="Child" presStyleLbl="revTx" presStyleIdx="1" presStyleCnt="8">
        <dgm:presLayoutVars>
          <dgm:chMax val="0"/>
          <dgm:chPref val="0"/>
          <dgm:bulletEnabled val="1"/>
        </dgm:presLayoutVars>
      </dgm:prSet>
      <dgm:spPr/>
    </dgm:pt>
    <dgm:pt modelId="{CB5B1D73-FF31-4458-BE85-A23F387386F7}" type="pres">
      <dgm:prSet presAssocID="{6B027403-4861-4F23-BB67-2B8C2ED9C772}" presName="sibTrans" presStyleCnt="0"/>
      <dgm:spPr/>
    </dgm:pt>
    <dgm:pt modelId="{ABDAA854-27EC-4213-AA2B-D3F35EA11220}" type="pres">
      <dgm:prSet presAssocID="{40E32E2D-2040-4040-BDAF-7FE9AF5FA60A}" presName="composite" presStyleCnt="0"/>
      <dgm:spPr/>
    </dgm:pt>
    <dgm:pt modelId="{9F577913-7F30-42A6-A176-DB72EB406BEC}" type="pres">
      <dgm:prSet presAssocID="{40E32E2D-2040-4040-BDAF-7FE9AF5FA60A}" presName="FirstChild" presStyleLbl="revTx" presStyleIdx="2" presStyleCnt="8">
        <dgm:presLayoutVars>
          <dgm:chMax val="0"/>
          <dgm:chPref val="0"/>
          <dgm:bulletEnabled val="1"/>
        </dgm:presLayoutVars>
      </dgm:prSet>
      <dgm:spPr/>
    </dgm:pt>
    <dgm:pt modelId="{5CDBD70A-133C-41F2-864E-A69913EA1150}" type="pres">
      <dgm:prSet presAssocID="{40E32E2D-2040-4040-BDAF-7FE9AF5FA60A}" presName="Parent" presStyleLbl="alignNode1" presStyleIdx="1" presStyleCnt="4">
        <dgm:presLayoutVars>
          <dgm:chMax val="3"/>
          <dgm:chPref val="3"/>
          <dgm:bulletEnabled val="1"/>
        </dgm:presLayoutVars>
      </dgm:prSet>
      <dgm:spPr/>
    </dgm:pt>
    <dgm:pt modelId="{D78BCD97-C452-4CD0-A5A0-1AD490FBD1EC}" type="pres">
      <dgm:prSet presAssocID="{40E32E2D-2040-4040-BDAF-7FE9AF5FA60A}" presName="Accent" presStyleLbl="parChTrans1D1" presStyleIdx="1" presStyleCnt="4"/>
      <dgm:spPr/>
    </dgm:pt>
    <dgm:pt modelId="{E2938EE5-A0A1-4A15-B4A9-BCDEE3955370}" type="pres">
      <dgm:prSet presAssocID="{40E32E2D-2040-4040-BDAF-7FE9AF5FA60A}" presName="Child" presStyleLbl="revTx" presStyleIdx="3" presStyleCnt="8">
        <dgm:presLayoutVars>
          <dgm:chMax val="0"/>
          <dgm:chPref val="0"/>
          <dgm:bulletEnabled val="1"/>
        </dgm:presLayoutVars>
      </dgm:prSet>
      <dgm:spPr/>
    </dgm:pt>
    <dgm:pt modelId="{67A3126F-AAB1-4B6E-AABE-E40455BBD9FE}" type="pres">
      <dgm:prSet presAssocID="{9CCD612C-E877-42B6-BE2E-E817F844E159}" presName="sibTrans" presStyleCnt="0"/>
      <dgm:spPr/>
    </dgm:pt>
    <dgm:pt modelId="{2327FD5A-D40C-46F9-BA6A-E5BAE4F99019}" type="pres">
      <dgm:prSet presAssocID="{34101CEA-0B6F-4921-865D-80D442FDAED7}" presName="composite" presStyleCnt="0"/>
      <dgm:spPr/>
    </dgm:pt>
    <dgm:pt modelId="{AF5A4CE1-91A6-4134-A60A-F65A94B606FD}" type="pres">
      <dgm:prSet presAssocID="{34101CEA-0B6F-4921-865D-80D442FDAED7}" presName="FirstChild" presStyleLbl="revTx" presStyleIdx="4" presStyleCnt="8">
        <dgm:presLayoutVars>
          <dgm:chMax val="0"/>
          <dgm:chPref val="0"/>
          <dgm:bulletEnabled val="1"/>
        </dgm:presLayoutVars>
      </dgm:prSet>
      <dgm:spPr/>
    </dgm:pt>
    <dgm:pt modelId="{DAF637C8-E4A1-4CCA-B9AD-5642B2F683CE}" type="pres">
      <dgm:prSet presAssocID="{34101CEA-0B6F-4921-865D-80D442FDAED7}" presName="Parent" presStyleLbl="alignNode1" presStyleIdx="2" presStyleCnt="4">
        <dgm:presLayoutVars>
          <dgm:chMax val="3"/>
          <dgm:chPref val="3"/>
          <dgm:bulletEnabled val="1"/>
        </dgm:presLayoutVars>
      </dgm:prSet>
      <dgm:spPr/>
    </dgm:pt>
    <dgm:pt modelId="{430C956B-C332-42F7-970B-767CB2361EAA}" type="pres">
      <dgm:prSet presAssocID="{34101CEA-0B6F-4921-865D-80D442FDAED7}" presName="Accent" presStyleLbl="parChTrans1D1" presStyleIdx="2" presStyleCnt="4"/>
      <dgm:spPr/>
    </dgm:pt>
    <dgm:pt modelId="{6F369498-E308-4A1B-AB4E-96BE36855B54}" type="pres">
      <dgm:prSet presAssocID="{34101CEA-0B6F-4921-865D-80D442FDAED7}" presName="Child" presStyleLbl="revTx" presStyleIdx="5" presStyleCnt="8">
        <dgm:presLayoutVars>
          <dgm:chMax val="0"/>
          <dgm:chPref val="0"/>
          <dgm:bulletEnabled val="1"/>
        </dgm:presLayoutVars>
      </dgm:prSet>
      <dgm:spPr/>
    </dgm:pt>
    <dgm:pt modelId="{D6003CD1-E8FD-4280-8A14-6ACA93C29B2B}" type="pres">
      <dgm:prSet presAssocID="{1F630C92-1429-40A5-B153-6D3D09533F4D}" presName="sibTrans" presStyleCnt="0"/>
      <dgm:spPr/>
    </dgm:pt>
    <dgm:pt modelId="{5E89E95F-DFEC-4CB9-B240-9D623FF1102D}" type="pres">
      <dgm:prSet presAssocID="{51937455-B165-42DB-BD86-5F65D89B2C26}" presName="composite" presStyleCnt="0"/>
      <dgm:spPr/>
    </dgm:pt>
    <dgm:pt modelId="{8A339470-0792-4864-BDDF-BA314909A530}" type="pres">
      <dgm:prSet presAssocID="{51937455-B165-42DB-BD86-5F65D89B2C26}" presName="FirstChild" presStyleLbl="revTx" presStyleIdx="6" presStyleCnt="8">
        <dgm:presLayoutVars>
          <dgm:chMax val="0"/>
          <dgm:chPref val="0"/>
          <dgm:bulletEnabled val="1"/>
        </dgm:presLayoutVars>
      </dgm:prSet>
      <dgm:spPr/>
    </dgm:pt>
    <dgm:pt modelId="{84218CFC-7D7D-4739-A6C7-30FC7A5B7B05}" type="pres">
      <dgm:prSet presAssocID="{51937455-B165-42DB-BD86-5F65D89B2C26}" presName="Parent" presStyleLbl="alignNode1" presStyleIdx="3" presStyleCnt="4">
        <dgm:presLayoutVars>
          <dgm:chMax val="3"/>
          <dgm:chPref val="3"/>
          <dgm:bulletEnabled val="1"/>
        </dgm:presLayoutVars>
      </dgm:prSet>
      <dgm:spPr/>
    </dgm:pt>
    <dgm:pt modelId="{920E3E49-6DBA-4396-9C92-BC6E046F8903}" type="pres">
      <dgm:prSet presAssocID="{51937455-B165-42DB-BD86-5F65D89B2C26}" presName="Accent" presStyleLbl="parChTrans1D1" presStyleIdx="3" presStyleCnt="4"/>
      <dgm:spPr/>
    </dgm:pt>
    <dgm:pt modelId="{7EC2CCCE-7B89-429C-8DA8-EC34D022F665}" type="pres">
      <dgm:prSet presAssocID="{51937455-B165-42DB-BD86-5F65D89B2C26}" presName="Child" presStyleLbl="revTx" presStyleIdx="7" presStyleCnt="8">
        <dgm:presLayoutVars>
          <dgm:chMax val="0"/>
          <dgm:chPref val="0"/>
          <dgm:bulletEnabled val="1"/>
        </dgm:presLayoutVars>
      </dgm:prSet>
      <dgm:spPr/>
    </dgm:pt>
  </dgm:ptLst>
  <dgm:cxnLst>
    <dgm:cxn modelId="{A742C201-E4B0-491E-9B81-4D6D9E1DE2C9}" type="presOf" srcId="{29F45AEA-E551-4E00-B379-E383EE6513C2}" destId="{AE572405-858F-4853-A506-AC243C3295A3}" srcOrd="0" destOrd="0" presId="urn:microsoft.com/office/officeart/2011/layout/TabList"/>
    <dgm:cxn modelId="{BBCF8404-FC57-4E3B-B69D-0626ED7B16E7}" type="presOf" srcId="{C8F158E0-8EA0-4FC5-A4B6-BA69EBAB19F7}" destId="{8A339470-0792-4864-BDDF-BA314909A530}" srcOrd="0" destOrd="0" presId="urn:microsoft.com/office/officeart/2011/layout/TabList"/>
    <dgm:cxn modelId="{44C0F51A-3E10-4CA9-B5B1-97FCC06C07CB}" srcId="{FCADCD10-9D2F-4583-83E6-1F89C7419905}" destId="{40E32E2D-2040-4040-BDAF-7FE9AF5FA60A}" srcOrd="1" destOrd="0" parTransId="{AF066415-1D3C-4EB6-961A-C1FEAE40510F}" sibTransId="{9CCD612C-E877-42B6-BE2E-E817F844E159}"/>
    <dgm:cxn modelId="{FAF9BD1B-5386-43D7-9CE9-453C58B60019}" type="presOf" srcId="{F0FE45A6-64C4-4782-8132-E4A5B1FFB54D}" destId="{E2938EE5-A0A1-4A15-B4A9-BCDEE3955370}" srcOrd="0" destOrd="0" presId="urn:microsoft.com/office/officeart/2011/layout/TabList"/>
    <dgm:cxn modelId="{86AF602A-4A89-4714-ADFE-B65CFAD1345B}" srcId="{51937455-B165-42DB-BD86-5F65D89B2C26}" destId="{D6DC5206-7899-4807-A65F-559DC13EBA5D}" srcOrd="1" destOrd="0" parTransId="{1D05302C-0DD6-4278-BF9F-8536D0A3FCCB}" sibTransId="{9C53254C-EF74-4CFB-A7F5-4EB56496C7CA}"/>
    <dgm:cxn modelId="{F566482D-B5DD-426A-82BD-1270451A427C}" srcId="{FCADCD10-9D2F-4583-83E6-1F89C7419905}" destId="{34101CEA-0B6F-4921-865D-80D442FDAED7}" srcOrd="2" destOrd="0" parTransId="{BD9615A4-4E16-4875-ADF8-0169C1AF7E85}" sibTransId="{1F630C92-1429-40A5-B153-6D3D09533F4D}"/>
    <dgm:cxn modelId="{D4089D31-54D4-46FE-903A-A7964E255A4B}" srcId="{29F45AEA-E551-4E00-B379-E383EE6513C2}" destId="{9D2D2117-CBCE-42CD-81A9-AF7E765AC661}" srcOrd="0" destOrd="0" parTransId="{AF74C290-7708-41ED-BDC9-401F8D52924D}" sibTransId="{24BE506E-A541-4FB1-9679-06DF43C06B22}"/>
    <dgm:cxn modelId="{77EDE639-9DF9-4E08-8C28-0FBE32A8320B}" type="presOf" srcId="{FCADCD10-9D2F-4583-83E6-1F89C7419905}" destId="{2B3AF64E-0C9E-4A52-982B-6D3FFC66FCEA}" srcOrd="0" destOrd="0" presId="urn:microsoft.com/office/officeart/2011/layout/TabList"/>
    <dgm:cxn modelId="{24BE8564-8A8B-492A-AA7B-A7473DAB2D31}" srcId="{51937455-B165-42DB-BD86-5F65D89B2C26}" destId="{C8F158E0-8EA0-4FC5-A4B6-BA69EBAB19F7}" srcOrd="0" destOrd="0" parTransId="{FFE5350D-0FFC-4BBB-9985-BE41C693E214}" sibTransId="{D9EB4F50-BBEB-413A-903C-8C3625A9AD30}"/>
    <dgm:cxn modelId="{0922F065-0A18-44A9-ACD0-B8D801ABE133}" srcId="{29F45AEA-E551-4E00-B379-E383EE6513C2}" destId="{6DFC365A-5DD9-4A67-966C-B14EA6575FB5}" srcOrd="1" destOrd="0" parTransId="{2D154660-36D1-41F9-AD6C-C2EA351AF604}" sibTransId="{429E5B38-DD13-48E7-BD90-A7F660A19053}"/>
    <dgm:cxn modelId="{19E7D889-2DF2-492C-80B1-3EBA05D1EA05}" srcId="{34101CEA-0B6F-4921-865D-80D442FDAED7}" destId="{E8209D3F-3080-4B63-AC7D-BE9FE337BBB4}" srcOrd="0" destOrd="0" parTransId="{D01347AE-8CE4-4AA5-90F2-A312968BA583}" sibTransId="{5746857F-A647-4274-8828-C28A669669C2}"/>
    <dgm:cxn modelId="{E891799E-4D49-4A6B-A207-B99BCC8BACB9}" type="presOf" srcId="{E8209D3F-3080-4B63-AC7D-BE9FE337BBB4}" destId="{AF5A4CE1-91A6-4134-A60A-F65A94B606FD}" srcOrd="0" destOrd="0" presId="urn:microsoft.com/office/officeart/2011/layout/TabList"/>
    <dgm:cxn modelId="{10D14AAD-01A6-4486-8EE5-3B7811AD798F}" type="presOf" srcId="{9F0F5629-ED5A-4105-A98E-B43EE25E8680}" destId="{9F577913-7F30-42A6-A176-DB72EB406BEC}" srcOrd="0" destOrd="0" presId="urn:microsoft.com/office/officeart/2011/layout/TabList"/>
    <dgm:cxn modelId="{04804EAF-92CE-4913-8E79-526C9A9EC9E5}" srcId="{40E32E2D-2040-4040-BDAF-7FE9AF5FA60A}" destId="{F0FE45A6-64C4-4782-8132-E4A5B1FFB54D}" srcOrd="1" destOrd="0" parTransId="{663E74D3-5007-4E5A-A321-99BC758651A1}" sibTransId="{2D031B52-6879-4B57-A9C3-F68057A4156D}"/>
    <dgm:cxn modelId="{89A9B9AF-327E-4441-962F-D6590DB071B6}" srcId="{FCADCD10-9D2F-4583-83E6-1F89C7419905}" destId="{51937455-B165-42DB-BD86-5F65D89B2C26}" srcOrd="3" destOrd="0" parTransId="{DCE6EBEE-FE7E-4275-81C5-553DA6B4B0A2}" sibTransId="{F328A8F3-D661-4824-BE2F-08ED31FE9756}"/>
    <dgm:cxn modelId="{7EE5E9B8-C900-4F72-9F14-7217577676F4}" type="presOf" srcId="{D6DC5206-7899-4807-A65F-559DC13EBA5D}" destId="{7EC2CCCE-7B89-429C-8DA8-EC34D022F665}" srcOrd="0" destOrd="0" presId="urn:microsoft.com/office/officeart/2011/layout/TabList"/>
    <dgm:cxn modelId="{35ABE9BD-325B-47FA-B962-39564805AC73}" type="presOf" srcId="{40E32E2D-2040-4040-BDAF-7FE9AF5FA60A}" destId="{5CDBD70A-133C-41F2-864E-A69913EA1150}" srcOrd="0" destOrd="0" presId="urn:microsoft.com/office/officeart/2011/layout/TabList"/>
    <dgm:cxn modelId="{7F1325CF-698C-41DB-BD5F-0316A2FEE63A}" type="presOf" srcId="{6DFC365A-5DD9-4A67-966C-B14EA6575FB5}" destId="{F1712031-4D1D-4D92-9000-DB9D59AE4E7B}" srcOrd="0" destOrd="0" presId="urn:microsoft.com/office/officeart/2011/layout/TabList"/>
    <dgm:cxn modelId="{9509A1E1-5EF8-41D7-A88C-6A12E27FB8F7}" type="presOf" srcId="{9D2D2117-CBCE-42CD-81A9-AF7E765AC661}" destId="{684BF471-4228-4596-B418-1DF97351D4DE}" srcOrd="0" destOrd="0" presId="urn:microsoft.com/office/officeart/2011/layout/TabList"/>
    <dgm:cxn modelId="{DA4169E2-35E3-4962-8DC7-B7EADAE6A576}" type="presOf" srcId="{2626611D-8D8F-4BA0-A9C4-5A7A8D453C97}" destId="{6F369498-E308-4A1B-AB4E-96BE36855B54}" srcOrd="0" destOrd="0" presId="urn:microsoft.com/office/officeart/2011/layout/TabList"/>
    <dgm:cxn modelId="{FB1E6EEB-F677-472D-B844-38607156A517}" srcId="{40E32E2D-2040-4040-BDAF-7FE9AF5FA60A}" destId="{9F0F5629-ED5A-4105-A98E-B43EE25E8680}" srcOrd="0" destOrd="0" parTransId="{46672E0C-5164-4277-877B-311C97CDB1BA}" sibTransId="{A62E7CBF-7882-4AFA-B317-94586CB94480}"/>
    <dgm:cxn modelId="{1FB4B9F0-16D8-4804-8444-9D7B116A4949}" srcId="{FCADCD10-9D2F-4583-83E6-1F89C7419905}" destId="{29F45AEA-E551-4E00-B379-E383EE6513C2}" srcOrd="0" destOrd="0" parTransId="{3F34EBE7-5FC9-4A06-8BCD-7989938AB5E1}" sibTransId="{6B027403-4861-4F23-BB67-2B8C2ED9C772}"/>
    <dgm:cxn modelId="{1EE7C0F0-A324-49BA-9868-7CF4EEF667A5}" type="presOf" srcId="{51937455-B165-42DB-BD86-5F65D89B2C26}" destId="{84218CFC-7D7D-4739-A6C7-30FC7A5B7B05}" srcOrd="0" destOrd="0" presId="urn:microsoft.com/office/officeart/2011/layout/TabList"/>
    <dgm:cxn modelId="{D205B5F7-A203-4097-9B65-BB71834AAF85}" type="presOf" srcId="{34101CEA-0B6F-4921-865D-80D442FDAED7}" destId="{DAF637C8-E4A1-4CCA-B9AD-5642B2F683CE}" srcOrd="0" destOrd="0" presId="urn:microsoft.com/office/officeart/2011/layout/TabList"/>
    <dgm:cxn modelId="{FDD891FF-F72E-429B-8359-EF2E510B4BDC}" srcId="{34101CEA-0B6F-4921-865D-80D442FDAED7}" destId="{2626611D-8D8F-4BA0-A9C4-5A7A8D453C97}" srcOrd="1" destOrd="0" parTransId="{020A3AEE-D0A2-4A01-A751-29AD9E256E59}" sibTransId="{4A3980F2-0012-46C7-BC12-82834E5F0BF9}"/>
    <dgm:cxn modelId="{088E4BE2-878B-4DD3-844F-DF6C685134C0}" type="presParOf" srcId="{2B3AF64E-0C9E-4A52-982B-6D3FFC66FCEA}" destId="{6AFC051C-2810-4E39-B20C-FB0083EE0D22}" srcOrd="0" destOrd="0" presId="urn:microsoft.com/office/officeart/2011/layout/TabList"/>
    <dgm:cxn modelId="{BEB75D2E-40D7-47D6-BDCB-41B16E211F2D}" type="presParOf" srcId="{6AFC051C-2810-4E39-B20C-FB0083EE0D22}" destId="{684BF471-4228-4596-B418-1DF97351D4DE}" srcOrd="0" destOrd="0" presId="urn:microsoft.com/office/officeart/2011/layout/TabList"/>
    <dgm:cxn modelId="{BAEC970F-2A5D-47D6-A783-F93426805EC3}" type="presParOf" srcId="{6AFC051C-2810-4E39-B20C-FB0083EE0D22}" destId="{AE572405-858F-4853-A506-AC243C3295A3}" srcOrd="1" destOrd="0" presId="urn:microsoft.com/office/officeart/2011/layout/TabList"/>
    <dgm:cxn modelId="{0934EB9F-68EB-4EB6-9285-41D1404A1CC7}" type="presParOf" srcId="{6AFC051C-2810-4E39-B20C-FB0083EE0D22}" destId="{EE9DA29C-DEA5-4C3D-BB5F-D61A29182443}" srcOrd="2" destOrd="0" presId="urn:microsoft.com/office/officeart/2011/layout/TabList"/>
    <dgm:cxn modelId="{12B6CF0C-10B8-45F9-AD94-EEB8C6C9C213}" type="presParOf" srcId="{2B3AF64E-0C9E-4A52-982B-6D3FFC66FCEA}" destId="{F1712031-4D1D-4D92-9000-DB9D59AE4E7B}" srcOrd="1" destOrd="0" presId="urn:microsoft.com/office/officeart/2011/layout/TabList"/>
    <dgm:cxn modelId="{FF443AB2-73FA-4CE3-9720-D7B1B4D9F9CA}" type="presParOf" srcId="{2B3AF64E-0C9E-4A52-982B-6D3FFC66FCEA}" destId="{CB5B1D73-FF31-4458-BE85-A23F387386F7}" srcOrd="2" destOrd="0" presId="urn:microsoft.com/office/officeart/2011/layout/TabList"/>
    <dgm:cxn modelId="{222C08F4-5ED4-4B21-8682-3C3C12706866}" type="presParOf" srcId="{2B3AF64E-0C9E-4A52-982B-6D3FFC66FCEA}" destId="{ABDAA854-27EC-4213-AA2B-D3F35EA11220}" srcOrd="3" destOrd="0" presId="urn:microsoft.com/office/officeart/2011/layout/TabList"/>
    <dgm:cxn modelId="{F36581D5-7A85-4A80-9589-6D853F759E8F}" type="presParOf" srcId="{ABDAA854-27EC-4213-AA2B-D3F35EA11220}" destId="{9F577913-7F30-42A6-A176-DB72EB406BEC}" srcOrd="0" destOrd="0" presId="urn:microsoft.com/office/officeart/2011/layout/TabList"/>
    <dgm:cxn modelId="{477BBFB1-7ACC-41B5-BBB6-662C29FF3FAC}" type="presParOf" srcId="{ABDAA854-27EC-4213-AA2B-D3F35EA11220}" destId="{5CDBD70A-133C-41F2-864E-A69913EA1150}" srcOrd="1" destOrd="0" presId="urn:microsoft.com/office/officeart/2011/layout/TabList"/>
    <dgm:cxn modelId="{7A9D07F6-5D38-4826-89FD-E4EEC6A4D124}" type="presParOf" srcId="{ABDAA854-27EC-4213-AA2B-D3F35EA11220}" destId="{D78BCD97-C452-4CD0-A5A0-1AD490FBD1EC}" srcOrd="2" destOrd="0" presId="urn:microsoft.com/office/officeart/2011/layout/TabList"/>
    <dgm:cxn modelId="{7BE057FB-A75C-41BE-8961-7CB44A5D7EB3}" type="presParOf" srcId="{2B3AF64E-0C9E-4A52-982B-6D3FFC66FCEA}" destId="{E2938EE5-A0A1-4A15-B4A9-BCDEE3955370}" srcOrd="4" destOrd="0" presId="urn:microsoft.com/office/officeart/2011/layout/TabList"/>
    <dgm:cxn modelId="{7738D53C-4476-4301-BA7F-120EB8403269}" type="presParOf" srcId="{2B3AF64E-0C9E-4A52-982B-6D3FFC66FCEA}" destId="{67A3126F-AAB1-4B6E-AABE-E40455BBD9FE}" srcOrd="5" destOrd="0" presId="urn:microsoft.com/office/officeart/2011/layout/TabList"/>
    <dgm:cxn modelId="{2B14EABB-B366-44ED-9362-11981B0966BC}" type="presParOf" srcId="{2B3AF64E-0C9E-4A52-982B-6D3FFC66FCEA}" destId="{2327FD5A-D40C-46F9-BA6A-E5BAE4F99019}" srcOrd="6" destOrd="0" presId="urn:microsoft.com/office/officeart/2011/layout/TabList"/>
    <dgm:cxn modelId="{B69A4798-494E-41FA-B2CB-F45034FBE8FC}" type="presParOf" srcId="{2327FD5A-D40C-46F9-BA6A-E5BAE4F99019}" destId="{AF5A4CE1-91A6-4134-A60A-F65A94B606FD}" srcOrd="0" destOrd="0" presId="urn:microsoft.com/office/officeart/2011/layout/TabList"/>
    <dgm:cxn modelId="{B23EE4BD-5974-42DB-82BE-D5D075B2B4CB}" type="presParOf" srcId="{2327FD5A-D40C-46F9-BA6A-E5BAE4F99019}" destId="{DAF637C8-E4A1-4CCA-B9AD-5642B2F683CE}" srcOrd="1" destOrd="0" presId="urn:microsoft.com/office/officeart/2011/layout/TabList"/>
    <dgm:cxn modelId="{38957666-D952-4347-9BA4-86F2AA925FA8}" type="presParOf" srcId="{2327FD5A-D40C-46F9-BA6A-E5BAE4F99019}" destId="{430C956B-C332-42F7-970B-767CB2361EAA}" srcOrd="2" destOrd="0" presId="urn:microsoft.com/office/officeart/2011/layout/TabList"/>
    <dgm:cxn modelId="{4A607112-21FD-4694-92A1-E23C90A8C999}" type="presParOf" srcId="{2B3AF64E-0C9E-4A52-982B-6D3FFC66FCEA}" destId="{6F369498-E308-4A1B-AB4E-96BE36855B54}" srcOrd="7" destOrd="0" presId="urn:microsoft.com/office/officeart/2011/layout/TabList"/>
    <dgm:cxn modelId="{81449548-14F3-476B-AD78-B233FC565145}" type="presParOf" srcId="{2B3AF64E-0C9E-4A52-982B-6D3FFC66FCEA}" destId="{D6003CD1-E8FD-4280-8A14-6ACA93C29B2B}" srcOrd="8" destOrd="0" presId="urn:microsoft.com/office/officeart/2011/layout/TabList"/>
    <dgm:cxn modelId="{1DD8D4FF-DAE5-4211-B20E-DF6FD596CB23}" type="presParOf" srcId="{2B3AF64E-0C9E-4A52-982B-6D3FFC66FCEA}" destId="{5E89E95F-DFEC-4CB9-B240-9D623FF1102D}" srcOrd="9" destOrd="0" presId="urn:microsoft.com/office/officeart/2011/layout/TabList"/>
    <dgm:cxn modelId="{EE40298A-C866-4FE0-9221-628A28499A4D}" type="presParOf" srcId="{5E89E95F-DFEC-4CB9-B240-9D623FF1102D}" destId="{8A339470-0792-4864-BDDF-BA314909A530}" srcOrd="0" destOrd="0" presId="urn:microsoft.com/office/officeart/2011/layout/TabList"/>
    <dgm:cxn modelId="{DDE4BBA8-78E6-45CE-89DC-889DCEC363AC}" type="presParOf" srcId="{5E89E95F-DFEC-4CB9-B240-9D623FF1102D}" destId="{84218CFC-7D7D-4739-A6C7-30FC7A5B7B05}" srcOrd="1" destOrd="0" presId="urn:microsoft.com/office/officeart/2011/layout/TabList"/>
    <dgm:cxn modelId="{79AE49AD-C853-450F-9564-BF4F57B5BF81}" type="presParOf" srcId="{5E89E95F-DFEC-4CB9-B240-9D623FF1102D}" destId="{920E3E49-6DBA-4396-9C92-BC6E046F8903}" srcOrd="2" destOrd="0" presId="urn:microsoft.com/office/officeart/2011/layout/TabList"/>
    <dgm:cxn modelId="{15AFF57D-7E35-42DB-B9A8-F35ED5B24237}" type="presParOf" srcId="{2B3AF64E-0C9E-4A52-982B-6D3FFC66FCEA}" destId="{7EC2CCCE-7B89-429C-8DA8-EC34D022F665}" srcOrd="10" destOrd="0" presId="urn:microsoft.com/office/officeart/2011/layout/Tab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9876E3-3429-42C8-BCE5-5D8FFA6758A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CA"/>
        </a:p>
      </dgm:t>
    </dgm:pt>
    <dgm:pt modelId="{4B2A52AE-231D-416A-85F2-BDFC645C4E0C}">
      <dgm:prSet phldrT="[Text]" custT="1">
        <dgm:style>
          <a:lnRef idx="3">
            <a:schemeClr val="lt1"/>
          </a:lnRef>
          <a:fillRef idx="1">
            <a:schemeClr val="accent4"/>
          </a:fillRef>
          <a:effectRef idx="1">
            <a:schemeClr val="accent4"/>
          </a:effectRef>
          <a:fontRef idx="minor">
            <a:schemeClr val="lt1"/>
          </a:fontRef>
        </dgm:style>
      </dgm:prSet>
      <dgm:spPr/>
      <dgm:t>
        <a:bodyPr/>
        <a:lstStyle/>
        <a:p>
          <a:pPr algn="l"/>
          <a:r>
            <a:rPr lang="en-US" sz="1200" b="1" dirty="0">
              <a:solidFill>
                <a:schemeClr val="tx1"/>
              </a:solidFill>
              <a:latin typeface="Arial" panose="020B0604020202020204" pitchFamily="34" charset="0"/>
              <a:cs typeface="Arial" panose="020B0604020202020204" pitchFamily="34" charset="0"/>
            </a:rPr>
            <a:t>RQ1: Performance of BugMentor</a:t>
          </a:r>
          <a:endParaRPr lang="en-CA" sz="1200" b="1" dirty="0">
            <a:solidFill>
              <a:schemeClr val="tx1"/>
            </a:solidFill>
            <a:latin typeface="Arial" panose="020B0604020202020204" pitchFamily="34" charset="0"/>
            <a:cs typeface="Arial" panose="020B0604020202020204" pitchFamily="34" charset="0"/>
          </a:endParaRPr>
        </a:p>
      </dgm:t>
    </dgm:pt>
    <dgm:pt modelId="{E9CA3721-4791-4476-A36F-ABCFC486D339}" type="parTrans" cxnId="{66BE8316-A451-4DFD-8EF5-119741CD5586}">
      <dgm:prSet/>
      <dgm:spPr/>
      <dgm:t>
        <a:bodyPr/>
        <a:lstStyle/>
        <a:p>
          <a:endParaRPr lang="en-CA"/>
        </a:p>
      </dgm:t>
    </dgm:pt>
    <dgm:pt modelId="{F9F89A66-9939-4FDF-85FC-0C4631CEFB31}" type="sibTrans" cxnId="{66BE8316-A451-4DFD-8EF5-119741CD5586}">
      <dgm:prSet/>
      <dgm:spPr/>
      <dgm:t>
        <a:bodyPr/>
        <a:lstStyle/>
        <a:p>
          <a:endParaRPr lang="en-CA"/>
        </a:p>
      </dgm:t>
    </dgm:pt>
    <dgm:pt modelId="{8068D44F-705F-4674-97C0-2B9377F666B7}">
      <dgm:prSet phldrT="[Text]" custT="1">
        <dgm:style>
          <a:lnRef idx="3">
            <a:schemeClr val="lt1"/>
          </a:lnRef>
          <a:fillRef idx="1">
            <a:schemeClr val="accent4"/>
          </a:fillRef>
          <a:effectRef idx="1">
            <a:schemeClr val="accent4"/>
          </a:effectRef>
          <a:fontRef idx="minor">
            <a:schemeClr val="lt1"/>
          </a:fontRef>
        </dgm:style>
      </dgm:prSet>
      <dgm:spPr/>
      <dgm:t>
        <a:bodyPr/>
        <a:lstStyle/>
        <a:p>
          <a:pPr algn="l"/>
          <a:r>
            <a:rPr lang="en-US" sz="1200" b="1" dirty="0">
              <a:solidFill>
                <a:schemeClr val="tx1"/>
              </a:solidFill>
              <a:latin typeface="Arial" panose="020B0604020202020204" pitchFamily="34" charset="0"/>
              <a:cs typeface="Arial" panose="020B0604020202020204" pitchFamily="34" charset="0"/>
            </a:rPr>
            <a:t>RQ2: Comparison with Existing Baselines</a:t>
          </a:r>
          <a:endParaRPr lang="en-CA" sz="1200" b="1" dirty="0">
            <a:solidFill>
              <a:schemeClr val="tx1"/>
            </a:solidFill>
            <a:latin typeface="Arial" panose="020B0604020202020204" pitchFamily="34" charset="0"/>
            <a:cs typeface="Arial" panose="020B0604020202020204" pitchFamily="34" charset="0"/>
          </a:endParaRPr>
        </a:p>
      </dgm:t>
    </dgm:pt>
    <dgm:pt modelId="{470C1869-3702-40A9-BB95-3D074A580B0D}" type="parTrans" cxnId="{A4420986-A2A1-49E2-A557-81B75897C1BD}">
      <dgm:prSet/>
      <dgm:spPr/>
      <dgm:t>
        <a:bodyPr/>
        <a:lstStyle/>
        <a:p>
          <a:endParaRPr lang="en-CA"/>
        </a:p>
      </dgm:t>
    </dgm:pt>
    <dgm:pt modelId="{FDA33EC3-2014-4671-AB8A-DB8AEFA196C8}" type="sibTrans" cxnId="{A4420986-A2A1-49E2-A557-81B75897C1BD}">
      <dgm:prSet/>
      <dgm:spPr/>
      <dgm:t>
        <a:bodyPr/>
        <a:lstStyle/>
        <a:p>
          <a:endParaRPr lang="en-CA"/>
        </a:p>
      </dgm:t>
    </dgm:pt>
    <dgm:pt modelId="{E9D00285-1FAE-4F6E-A1F0-6466D8C67E07}">
      <dgm:prSet phldrT="[Text]" custT="1">
        <dgm:style>
          <a:lnRef idx="0">
            <a:scrgbClr r="0" g="0" b="0"/>
          </a:lnRef>
          <a:fillRef idx="0">
            <a:scrgbClr r="0" g="0" b="0"/>
          </a:fillRef>
          <a:effectRef idx="0">
            <a:scrgbClr r="0" g="0" b="0"/>
          </a:effectRef>
          <a:fontRef idx="minor">
            <a:schemeClr val="accent4"/>
          </a:fontRef>
        </dgm:style>
      </dgm:prSet>
      <dgm:spPr>
        <a:noFill/>
        <a:ln w="9525" cap="flat" cmpd="sng" algn="ctr">
          <a:solidFill>
            <a:schemeClr val="accent4"/>
          </a:solidFill>
          <a:prstDash val="solid"/>
          <a:round/>
          <a:headEnd type="none" w="med" len="med"/>
          <a:tailEnd type="none" w="med" len="med"/>
        </a:ln>
      </dgm:spPr>
      <dgm:t>
        <a:bodyPr anchor="ctr"/>
        <a:lstStyle/>
        <a:p>
          <a:pPr algn="l">
            <a:buNone/>
          </a:pPr>
          <a:r>
            <a:rPr lang="en-US" sz="1100" dirty="0">
              <a:solidFill>
                <a:schemeClr val="tx1"/>
              </a:solidFill>
              <a:latin typeface="Arial" panose="020B0604020202020204" pitchFamily="34" charset="0"/>
              <a:cs typeface="Arial" panose="020B0604020202020204" pitchFamily="34" charset="0"/>
            </a:rPr>
            <a:t>	How does our technique perform in answering follow-up questions in terms of different automatic evaluation metrics?</a:t>
          </a:r>
          <a:endParaRPr lang="en-CA" sz="1100" dirty="0">
            <a:solidFill>
              <a:schemeClr val="tx1"/>
            </a:solidFill>
            <a:latin typeface="Arial" panose="020B0604020202020204" pitchFamily="34" charset="0"/>
            <a:cs typeface="Arial" panose="020B0604020202020204" pitchFamily="34" charset="0"/>
          </a:endParaRPr>
        </a:p>
      </dgm:t>
    </dgm:pt>
    <dgm:pt modelId="{69AFDEB7-038D-49D7-A143-01C1D753F342}" type="parTrans" cxnId="{0A323D24-BBCF-4B2B-8F98-C26A9E3A1AA3}">
      <dgm:prSet/>
      <dgm:spPr/>
      <dgm:t>
        <a:bodyPr/>
        <a:lstStyle/>
        <a:p>
          <a:endParaRPr lang="en-CA"/>
        </a:p>
      </dgm:t>
    </dgm:pt>
    <dgm:pt modelId="{D0DEE1ED-9F00-437A-8849-FD60227DF9E3}" type="sibTrans" cxnId="{0A323D24-BBCF-4B2B-8F98-C26A9E3A1AA3}">
      <dgm:prSet/>
      <dgm:spPr/>
      <dgm:t>
        <a:bodyPr/>
        <a:lstStyle/>
        <a:p>
          <a:endParaRPr lang="en-CA"/>
        </a:p>
      </dgm:t>
    </dgm:pt>
    <dgm:pt modelId="{88721D53-9B12-488F-A80E-3C333A9F5804}">
      <dgm:prSet phldrT="[Text]" custT="1">
        <dgm:style>
          <a:lnRef idx="0">
            <a:scrgbClr r="0" g="0" b="0"/>
          </a:lnRef>
          <a:fillRef idx="0">
            <a:scrgbClr r="0" g="0" b="0"/>
          </a:fillRef>
          <a:effectRef idx="0">
            <a:scrgbClr r="0" g="0" b="0"/>
          </a:effectRef>
          <a:fontRef idx="minor">
            <a:schemeClr val="accent4"/>
          </a:fontRef>
        </dgm:style>
      </dgm:prSet>
      <dgm:spPr>
        <a:noFill/>
        <a:ln w="9525" cap="flat" cmpd="sng" algn="ctr">
          <a:solidFill>
            <a:schemeClr val="accent4"/>
          </a:solidFill>
          <a:prstDash val="solid"/>
          <a:round/>
          <a:headEnd type="none" w="med" len="med"/>
          <a:tailEnd type="none" w="med" len="med"/>
        </a:ln>
      </dgm:spPr>
      <dgm:t>
        <a:bodyPr anchor="ctr"/>
        <a:lstStyle/>
        <a:p>
          <a:pPr algn="l">
            <a:buNone/>
          </a:pPr>
          <a:r>
            <a:rPr lang="en-US" sz="1100" dirty="0">
              <a:solidFill>
                <a:schemeClr val="tx1"/>
              </a:solidFill>
              <a:latin typeface="Arial" panose="020B0604020202020204" pitchFamily="34" charset="0"/>
              <a:cs typeface="Arial" panose="020B0604020202020204" pitchFamily="34" charset="0"/>
            </a:rPr>
            <a:t>	Can our technique outperform the existing baselines in terms of automatic evaluation metrics?</a:t>
          </a:r>
          <a:endParaRPr lang="en-CA" sz="1100" dirty="0">
            <a:solidFill>
              <a:schemeClr val="tx1"/>
            </a:solidFill>
            <a:latin typeface="Arial" panose="020B0604020202020204" pitchFamily="34" charset="0"/>
            <a:cs typeface="Arial" panose="020B0604020202020204" pitchFamily="34" charset="0"/>
          </a:endParaRPr>
        </a:p>
      </dgm:t>
    </dgm:pt>
    <dgm:pt modelId="{C2F639D3-2FB5-4894-A592-27A253191AFB}" type="parTrans" cxnId="{D23E4C6B-BFC2-4923-B229-60F4D7A96EA2}">
      <dgm:prSet/>
      <dgm:spPr/>
      <dgm:t>
        <a:bodyPr/>
        <a:lstStyle/>
        <a:p>
          <a:endParaRPr lang="en-CA"/>
        </a:p>
      </dgm:t>
    </dgm:pt>
    <dgm:pt modelId="{F78857A3-67A6-42DD-B6F0-9C4D7B2C8CBA}" type="sibTrans" cxnId="{D23E4C6B-BFC2-4923-B229-60F4D7A96EA2}">
      <dgm:prSet/>
      <dgm:spPr/>
      <dgm:t>
        <a:bodyPr/>
        <a:lstStyle/>
        <a:p>
          <a:endParaRPr lang="en-CA"/>
        </a:p>
      </dgm:t>
    </dgm:pt>
    <dgm:pt modelId="{671DE112-1123-4D9A-8803-2A3EA23F9A51}">
      <dgm:prSet phldrT="[Text]" custT="1">
        <dgm:style>
          <a:lnRef idx="3">
            <a:schemeClr val="lt1"/>
          </a:lnRef>
          <a:fillRef idx="1">
            <a:schemeClr val="accent4"/>
          </a:fillRef>
          <a:effectRef idx="1">
            <a:schemeClr val="accent4"/>
          </a:effectRef>
          <a:fontRef idx="minor">
            <a:schemeClr val="lt1"/>
          </a:fontRef>
        </dgm:style>
      </dgm:prSet>
      <dgm:spPr/>
      <dgm:t>
        <a:bodyPr/>
        <a:lstStyle/>
        <a:p>
          <a:pPr algn="l"/>
          <a:r>
            <a:rPr lang="en-US" sz="1200" b="1" dirty="0">
              <a:solidFill>
                <a:schemeClr val="tx1"/>
              </a:solidFill>
              <a:latin typeface="Arial" panose="020B0604020202020204" pitchFamily="34" charset="0"/>
              <a:cs typeface="Arial" panose="020B0604020202020204" pitchFamily="34" charset="0"/>
            </a:rPr>
            <a:t>RQ4: </a:t>
          </a:r>
          <a:r>
            <a:rPr lang="en-US" sz="1200" b="1" i="0" dirty="0">
              <a:solidFill>
                <a:schemeClr val="tx1"/>
              </a:solidFill>
              <a:latin typeface="Arial" panose="020B0604020202020204" pitchFamily="34" charset="0"/>
              <a:cs typeface="Arial" panose="020B0604020202020204" pitchFamily="34" charset="0"/>
            </a:rPr>
            <a:t>Evaluation of BugMentor using a developer study</a:t>
          </a:r>
          <a:endParaRPr lang="en-CA" sz="1200" dirty="0">
            <a:solidFill>
              <a:schemeClr val="tx1"/>
            </a:solidFill>
            <a:latin typeface="Arial" panose="020B0604020202020204" pitchFamily="34" charset="0"/>
            <a:cs typeface="Arial" panose="020B0604020202020204" pitchFamily="34" charset="0"/>
          </a:endParaRPr>
        </a:p>
      </dgm:t>
    </dgm:pt>
    <dgm:pt modelId="{9F3E8314-49E4-4053-80F4-546117B1F134}" type="parTrans" cxnId="{AC4FBE31-1CAA-4D73-9DB7-F5D1FDBD51B7}">
      <dgm:prSet/>
      <dgm:spPr/>
      <dgm:t>
        <a:bodyPr/>
        <a:lstStyle/>
        <a:p>
          <a:endParaRPr lang="en-CA"/>
        </a:p>
      </dgm:t>
    </dgm:pt>
    <dgm:pt modelId="{A893A909-89AC-4EB2-B13A-1290E0459AEA}" type="sibTrans" cxnId="{AC4FBE31-1CAA-4D73-9DB7-F5D1FDBD51B7}">
      <dgm:prSet/>
      <dgm:spPr/>
      <dgm:t>
        <a:bodyPr/>
        <a:lstStyle/>
        <a:p>
          <a:endParaRPr lang="en-CA"/>
        </a:p>
      </dgm:t>
    </dgm:pt>
    <dgm:pt modelId="{143C3D3C-A180-417F-9680-A56AD9861477}">
      <dgm:prSet phldrT="[Text]" custT="1">
        <dgm:style>
          <a:lnRef idx="0">
            <a:scrgbClr r="0" g="0" b="0"/>
          </a:lnRef>
          <a:fillRef idx="0">
            <a:scrgbClr r="0" g="0" b="0"/>
          </a:fillRef>
          <a:effectRef idx="0">
            <a:scrgbClr r="0" g="0" b="0"/>
          </a:effectRef>
          <a:fontRef idx="minor">
            <a:schemeClr val="accent4"/>
          </a:fontRef>
        </dgm:style>
      </dgm:prSet>
      <dgm:spPr>
        <a:noFill/>
        <a:ln w="9525" cap="flat" cmpd="sng" algn="ctr">
          <a:solidFill>
            <a:schemeClr val="accent4"/>
          </a:solidFill>
          <a:prstDash val="solid"/>
          <a:round/>
          <a:headEnd type="none" w="med" len="med"/>
          <a:tailEnd type="none" w="med" len="med"/>
        </a:ln>
      </dgm:spPr>
      <dgm:t>
        <a:bodyPr anchor="ctr"/>
        <a:lstStyle/>
        <a:p>
          <a:pPr algn="l">
            <a:buNone/>
          </a:pPr>
          <a:r>
            <a:rPr lang="en-US" sz="1100" dirty="0">
              <a:solidFill>
                <a:schemeClr val="tx1"/>
              </a:solidFill>
              <a:latin typeface="Arial" panose="020B0604020202020204" pitchFamily="34" charset="0"/>
              <a:cs typeface="Arial" panose="020B0604020202020204" pitchFamily="34" charset="0"/>
            </a:rPr>
            <a:t>	 How accurate, precise, useful, and concise are the answers from BugMentor?</a:t>
          </a:r>
          <a:endParaRPr lang="en-CA" sz="1100" dirty="0">
            <a:solidFill>
              <a:schemeClr val="tx1"/>
            </a:solidFill>
            <a:latin typeface="Arial" panose="020B0604020202020204" pitchFamily="34" charset="0"/>
            <a:cs typeface="Arial" panose="020B0604020202020204" pitchFamily="34" charset="0"/>
          </a:endParaRPr>
        </a:p>
      </dgm:t>
    </dgm:pt>
    <dgm:pt modelId="{CCF99B7B-1188-4D5F-88E6-EB424A03FBD7}" type="parTrans" cxnId="{93D40C8E-FC36-4801-A6E3-83565B2C00CF}">
      <dgm:prSet/>
      <dgm:spPr/>
      <dgm:t>
        <a:bodyPr/>
        <a:lstStyle/>
        <a:p>
          <a:endParaRPr lang="en-CA"/>
        </a:p>
      </dgm:t>
    </dgm:pt>
    <dgm:pt modelId="{7D49C114-D75E-4D02-A140-F258F3DADF63}" type="sibTrans" cxnId="{93D40C8E-FC36-4801-A6E3-83565B2C00CF}">
      <dgm:prSet/>
      <dgm:spPr/>
      <dgm:t>
        <a:bodyPr/>
        <a:lstStyle/>
        <a:p>
          <a:endParaRPr lang="en-CA"/>
        </a:p>
      </dgm:t>
    </dgm:pt>
    <dgm:pt modelId="{C810BB23-7D96-43F3-A0C6-038381CF0F30}">
      <dgm:prSet phldrT="[Text]" custT="1">
        <dgm:style>
          <a:lnRef idx="3">
            <a:schemeClr val="lt1"/>
          </a:lnRef>
          <a:fillRef idx="1">
            <a:schemeClr val="accent4"/>
          </a:fillRef>
          <a:effectRef idx="1">
            <a:schemeClr val="accent4"/>
          </a:effectRef>
          <a:fontRef idx="minor">
            <a:schemeClr val="lt1"/>
          </a:fontRef>
        </dgm:style>
      </dgm:prSet>
      <dgm:spPr/>
      <dgm:t>
        <a:bodyPr/>
        <a:lstStyle/>
        <a:p>
          <a:pPr algn="l"/>
          <a:r>
            <a:rPr lang="en-US" sz="1200" b="1" dirty="0">
              <a:solidFill>
                <a:schemeClr val="tx1"/>
              </a:solidFill>
              <a:latin typeface="Arial" panose="020B0604020202020204" pitchFamily="34" charset="0"/>
              <a:cs typeface="Arial" panose="020B0604020202020204" pitchFamily="34" charset="0"/>
            </a:rPr>
            <a:t>RQ3:  </a:t>
          </a:r>
          <a:r>
            <a:rPr lang="en-US" sz="1200" b="1" i="0" dirty="0">
              <a:solidFill>
                <a:schemeClr val="tx1"/>
              </a:solidFill>
              <a:latin typeface="Arial" panose="020B0604020202020204" pitchFamily="34" charset="0"/>
              <a:cs typeface="Arial" panose="020B0604020202020204" pitchFamily="34" charset="0"/>
            </a:rPr>
            <a:t>Role of different components in BugMentor</a:t>
          </a:r>
          <a:endParaRPr lang="en-CA" sz="1200" dirty="0">
            <a:solidFill>
              <a:schemeClr val="tx1"/>
            </a:solidFill>
            <a:latin typeface="Arial" panose="020B0604020202020204" pitchFamily="34" charset="0"/>
            <a:cs typeface="Arial" panose="020B0604020202020204" pitchFamily="34" charset="0"/>
          </a:endParaRPr>
        </a:p>
      </dgm:t>
    </dgm:pt>
    <dgm:pt modelId="{75F255EA-0731-4551-9AAB-B7C6967EE075}" type="parTrans" cxnId="{18BEFE6C-A7EC-4E89-8F1D-758579089BF8}">
      <dgm:prSet/>
      <dgm:spPr/>
      <dgm:t>
        <a:bodyPr/>
        <a:lstStyle/>
        <a:p>
          <a:endParaRPr lang="en-CA"/>
        </a:p>
      </dgm:t>
    </dgm:pt>
    <dgm:pt modelId="{07C98417-7EED-480B-9BC8-ABE44B846D28}" type="sibTrans" cxnId="{18BEFE6C-A7EC-4E89-8F1D-758579089BF8}">
      <dgm:prSet/>
      <dgm:spPr/>
      <dgm:t>
        <a:bodyPr/>
        <a:lstStyle/>
        <a:p>
          <a:endParaRPr lang="en-CA"/>
        </a:p>
      </dgm:t>
    </dgm:pt>
    <dgm:pt modelId="{F6DD9FB8-B83B-4212-A24B-97941E5B5E57}">
      <dgm:prSet phldrT="[Text]" custT="1">
        <dgm:style>
          <a:lnRef idx="0">
            <a:scrgbClr r="0" g="0" b="0"/>
          </a:lnRef>
          <a:fillRef idx="0">
            <a:scrgbClr r="0" g="0" b="0"/>
          </a:fillRef>
          <a:effectRef idx="0">
            <a:scrgbClr r="0" g="0" b="0"/>
          </a:effectRef>
          <a:fontRef idx="minor">
            <a:schemeClr val="accent4"/>
          </a:fontRef>
        </dgm:style>
      </dgm:prSet>
      <dgm:spPr>
        <a:noFill/>
        <a:ln w="9525" cap="flat" cmpd="sng" algn="ctr">
          <a:solidFill>
            <a:schemeClr val="accent4"/>
          </a:solidFill>
          <a:prstDash val="solid"/>
          <a:round/>
          <a:headEnd type="none" w="med" len="med"/>
          <a:tailEnd type="none" w="med" len="med"/>
        </a:ln>
      </dgm:spPr>
      <dgm:t>
        <a:bodyPr anchor="ctr"/>
        <a:lstStyle/>
        <a:p>
          <a:pPr>
            <a:buNone/>
          </a:pPr>
          <a:r>
            <a:rPr lang="en-US" sz="1100" dirty="0">
              <a:solidFill>
                <a:schemeClr val="tx1"/>
              </a:solidFill>
              <a:latin typeface="Arial" panose="020B0604020202020204" pitchFamily="34" charset="0"/>
              <a:cs typeface="Arial" panose="020B0604020202020204" pitchFamily="34" charset="0"/>
            </a:rPr>
            <a:t>	How do different components impact the overall performance of BugMentor?</a:t>
          </a:r>
          <a:endParaRPr lang="en-CA" sz="1100" dirty="0">
            <a:solidFill>
              <a:schemeClr val="tx1"/>
            </a:solidFill>
            <a:latin typeface="Arial" panose="020B0604020202020204" pitchFamily="34" charset="0"/>
            <a:cs typeface="Arial" panose="020B0604020202020204" pitchFamily="34" charset="0"/>
          </a:endParaRPr>
        </a:p>
      </dgm:t>
    </dgm:pt>
    <dgm:pt modelId="{06BD28DE-339D-4346-B751-600827BF5C0C}" type="parTrans" cxnId="{8CB2A64A-76DC-4F2A-917A-FB744D3F7F8B}">
      <dgm:prSet/>
      <dgm:spPr/>
      <dgm:t>
        <a:bodyPr/>
        <a:lstStyle/>
        <a:p>
          <a:endParaRPr lang="en-CA"/>
        </a:p>
      </dgm:t>
    </dgm:pt>
    <dgm:pt modelId="{4E4C3615-89A3-4075-B860-586CBB62E698}" type="sibTrans" cxnId="{8CB2A64A-76DC-4F2A-917A-FB744D3F7F8B}">
      <dgm:prSet/>
      <dgm:spPr/>
      <dgm:t>
        <a:bodyPr/>
        <a:lstStyle/>
        <a:p>
          <a:endParaRPr lang="en-CA"/>
        </a:p>
      </dgm:t>
    </dgm:pt>
    <dgm:pt modelId="{F8B3CAB7-4D3A-4348-B886-8691AB5A8C2A}" type="pres">
      <dgm:prSet presAssocID="{E69876E3-3429-42C8-BCE5-5D8FFA6758AF}" presName="linear" presStyleCnt="0">
        <dgm:presLayoutVars>
          <dgm:animLvl val="lvl"/>
          <dgm:resizeHandles val="exact"/>
        </dgm:presLayoutVars>
      </dgm:prSet>
      <dgm:spPr/>
    </dgm:pt>
    <dgm:pt modelId="{90A7C1F1-83D8-4FF0-A52B-7A1B95EA56FE}" type="pres">
      <dgm:prSet presAssocID="{4B2A52AE-231D-416A-85F2-BDFC645C4E0C}" presName="parentText" presStyleLbl="node1" presStyleIdx="0" presStyleCnt="4" custScaleY="60517" custLinFactNeighborX="-150" custLinFactNeighborY="3693">
        <dgm:presLayoutVars>
          <dgm:chMax val="0"/>
          <dgm:bulletEnabled val="1"/>
        </dgm:presLayoutVars>
      </dgm:prSet>
      <dgm:spPr/>
    </dgm:pt>
    <dgm:pt modelId="{893CECAE-9C96-4C9D-AFB4-1335A8595F2D}" type="pres">
      <dgm:prSet presAssocID="{4B2A52AE-231D-416A-85F2-BDFC645C4E0C}" presName="childText" presStyleLbl="revTx" presStyleIdx="0" presStyleCnt="4" custScaleY="66418" custLinFactNeighborY="-3131">
        <dgm:presLayoutVars>
          <dgm:bulletEnabled val="1"/>
        </dgm:presLayoutVars>
      </dgm:prSet>
      <dgm:spPr/>
    </dgm:pt>
    <dgm:pt modelId="{A7728595-F422-48BE-8007-5042235D24FA}" type="pres">
      <dgm:prSet presAssocID="{8068D44F-705F-4674-97C0-2B9377F666B7}" presName="parentText" presStyleLbl="node1" presStyleIdx="1" presStyleCnt="4" custScaleY="48462" custLinFactNeighborY="-672">
        <dgm:presLayoutVars>
          <dgm:chMax val="0"/>
          <dgm:bulletEnabled val="1"/>
        </dgm:presLayoutVars>
      </dgm:prSet>
      <dgm:spPr/>
    </dgm:pt>
    <dgm:pt modelId="{965823BD-6BF9-4280-B16D-EEF0F2275580}" type="pres">
      <dgm:prSet presAssocID="{8068D44F-705F-4674-97C0-2B9377F666B7}" presName="childText" presStyleLbl="revTx" presStyleIdx="1" presStyleCnt="4" custScaleY="66715" custLinFactNeighborY="-2967">
        <dgm:presLayoutVars>
          <dgm:bulletEnabled val="1"/>
        </dgm:presLayoutVars>
      </dgm:prSet>
      <dgm:spPr/>
    </dgm:pt>
    <dgm:pt modelId="{8D51AB40-8B51-4C3B-B4D1-8943B03F636B}" type="pres">
      <dgm:prSet presAssocID="{C810BB23-7D96-43F3-A0C6-038381CF0F30}" presName="parentText" presStyleLbl="node1" presStyleIdx="2" presStyleCnt="4" custScaleY="44904" custLinFactNeighborY="-3310">
        <dgm:presLayoutVars>
          <dgm:chMax val="0"/>
          <dgm:bulletEnabled val="1"/>
        </dgm:presLayoutVars>
      </dgm:prSet>
      <dgm:spPr/>
    </dgm:pt>
    <dgm:pt modelId="{17B25EE5-340D-4178-B459-33D2A066CCCA}" type="pres">
      <dgm:prSet presAssocID="{C810BB23-7D96-43F3-A0C6-038381CF0F30}" presName="childText" presStyleLbl="revTx" presStyleIdx="2" presStyleCnt="4" custScaleY="66418" custLinFactNeighborY="-3131">
        <dgm:presLayoutVars>
          <dgm:bulletEnabled val="1"/>
        </dgm:presLayoutVars>
      </dgm:prSet>
      <dgm:spPr/>
    </dgm:pt>
    <dgm:pt modelId="{D15B6E5D-1C4D-4DD7-9DBD-CA20E0ED30AE}" type="pres">
      <dgm:prSet presAssocID="{671DE112-1123-4D9A-8803-2A3EA23F9A51}" presName="parentText" presStyleLbl="node1" presStyleIdx="3" presStyleCnt="4" custScaleY="48462" custLinFactNeighborY="-1840">
        <dgm:presLayoutVars>
          <dgm:chMax val="0"/>
          <dgm:bulletEnabled val="1"/>
        </dgm:presLayoutVars>
      </dgm:prSet>
      <dgm:spPr/>
    </dgm:pt>
    <dgm:pt modelId="{1AC95DF1-C262-4E5A-876C-62647F14AE02}" type="pres">
      <dgm:prSet presAssocID="{671DE112-1123-4D9A-8803-2A3EA23F9A51}" presName="childText" presStyleLbl="revTx" presStyleIdx="3" presStyleCnt="4" custScaleY="66715" custLinFactNeighborY="-12987">
        <dgm:presLayoutVars>
          <dgm:bulletEnabled val="1"/>
        </dgm:presLayoutVars>
      </dgm:prSet>
      <dgm:spPr/>
    </dgm:pt>
  </dgm:ptLst>
  <dgm:cxnLst>
    <dgm:cxn modelId="{2EC6080A-11D8-4E1D-A304-41B84A54AC52}" type="presOf" srcId="{671DE112-1123-4D9A-8803-2A3EA23F9A51}" destId="{D15B6E5D-1C4D-4DD7-9DBD-CA20E0ED30AE}" srcOrd="0" destOrd="0" presId="urn:microsoft.com/office/officeart/2005/8/layout/vList2"/>
    <dgm:cxn modelId="{1F6A2212-3364-4B4D-A8D6-244DF64C0ABF}" type="presOf" srcId="{4B2A52AE-231D-416A-85F2-BDFC645C4E0C}" destId="{90A7C1F1-83D8-4FF0-A52B-7A1B95EA56FE}" srcOrd="0" destOrd="0" presId="urn:microsoft.com/office/officeart/2005/8/layout/vList2"/>
    <dgm:cxn modelId="{66BE8316-A451-4DFD-8EF5-119741CD5586}" srcId="{E69876E3-3429-42C8-BCE5-5D8FFA6758AF}" destId="{4B2A52AE-231D-416A-85F2-BDFC645C4E0C}" srcOrd="0" destOrd="0" parTransId="{E9CA3721-4791-4476-A36F-ABCFC486D339}" sibTransId="{F9F89A66-9939-4FDF-85FC-0C4631CEFB31}"/>
    <dgm:cxn modelId="{0A323D24-BBCF-4B2B-8F98-C26A9E3A1AA3}" srcId="{4B2A52AE-231D-416A-85F2-BDFC645C4E0C}" destId="{E9D00285-1FAE-4F6E-A1F0-6466D8C67E07}" srcOrd="0" destOrd="0" parTransId="{69AFDEB7-038D-49D7-A143-01C1D753F342}" sibTransId="{D0DEE1ED-9F00-437A-8849-FD60227DF9E3}"/>
    <dgm:cxn modelId="{AC4FBE31-1CAA-4D73-9DB7-F5D1FDBD51B7}" srcId="{E69876E3-3429-42C8-BCE5-5D8FFA6758AF}" destId="{671DE112-1123-4D9A-8803-2A3EA23F9A51}" srcOrd="3" destOrd="0" parTransId="{9F3E8314-49E4-4053-80F4-546117B1F134}" sibTransId="{A893A909-89AC-4EB2-B13A-1290E0459AEA}"/>
    <dgm:cxn modelId="{0FE0B65D-069F-414A-BD3F-58955392B60D}" type="presOf" srcId="{88721D53-9B12-488F-A80E-3C333A9F5804}" destId="{965823BD-6BF9-4280-B16D-EEF0F2275580}" srcOrd="0" destOrd="0" presId="urn:microsoft.com/office/officeart/2005/8/layout/vList2"/>
    <dgm:cxn modelId="{8CB2A64A-76DC-4F2A-917A-FB744D3F7F8B}" srcId="{C810BB23-7D96-43F3-A0C6-038381CF0F30}" destId="{F6DD9FB8-B83B-4212-A24B-97941E5B5E57}" srcOrd="0" destOrd="0" parTransId="{06BD28DE-339D-4346-B751-600827BF5C0C}" sibTransId="{4E4C3615-89A3-4075-B860-586CBB62E698}"/>
    <dgm:cxn modelId="{D23E4C6B-BFC2-4923-B229-60F4D7A96EA2}" srcId="{8068D44F-705F-4674-97C0-2B9377F666B7}" destId="{88721D53-9B12-488F-A80E-3C333A9F5804}" srcOrd="0" destOrd="0" parTransId="{C2F639D3-2FB5-4894-A592-27A253191AFB}" sibTransId="{F78857A3-67A6-42DD-B6F0-9C4D7B2C8CBA}"/>
    <dgm:cxn modelId="{18BEFE6C-A7EC-4E89-8F1D-758579089BF8}" srcId="{E69876E3-3429-42C8-BCE5-5D8FFA6758AF}" destId="{C810BB23-7D96-43F3-A0C6-038381CF0F30}" srcOrd="2" destOrd="0" parTransId="{75F255EA-0731-4551-9AAB-B7C6967EE075}" sibTransId="{07C98417-7EED-480B-9BC8-ABE44B846D28}"/>
    <dgm:cxn modelId="{375B5451-FDD1-42B2-A19E-DD38D1D8A4E6}" type="presOf" srcId="{F6DD9FB8-B83B-4212-A24B-97941E5B5E57}" destId="{17B25EE5-340D-4178-B459-33D2A066CCCA}" srcOrd="0" destOrd="0" presId="urn:microsoft.com/office/officeart/2005/8/layout/vList2"/>
    <dgm:cxn modelId="{A4420986-A2A1-49E2-A557-81B75897C1BD}" srcId="{E69876E3-3429-42C8-BCE5-5D8FFA6758AF}" destId="{8068D44F-705F-4674-97C0-2B9377F666B7}" srcOrd="1" destOrd="0" parTransId="{470C1869-3702-40A9-BB95-3D074A580B0D}" sibTransId="{FDA33EC3-2014-4671-AB8A-DB8AEFA196C8}"/>
    <dgm:cxn modelId="{FB7E2888-99F8-4E77-AF46-88EF30353EE6}" type="presOf" srcId="{143C3D3C-A180-417F-9680-A56AD9861477}" destId="{1AC95DF1-C262-4E5A-876C-62647F14AE02}" srcOrd="0" destOrd="0" presId="urn:microsoft.com/office/officeart/2005/8/layout/vList2"/>
    <dgm:cxn modelId="{93D40C8E-FC36-4801-A6E3-83565B2C00CF}" srcId="{671DE112-1123-4D9A-8803-2A3EA23F9A51}" destId="{143C3D3C-A180-417F-9680-A56AD9861477}" srcOrd="0" destOrd="0" parTransId="{CCF99B7B-1188-4D5F-88E6-EB424A03FBD7}" sibTransId="{7D49C114-D75E-4D02-A140-F258F3DADF63}"/>
    <dgm:cxn modelId="{1CAF19A2-FFA8-451E-A18B-4B289AB6771E}" type="presOf" srcId="{E9D00285-1FAE-4F6E-A1F0-6466D8C67E07}" destId="{893CECAE-9C96-4C9D-AFB4-1335A8595F2D}" srcOrd="0" destOrd="0" presId="urn:microsoft.com/office/officeart/2005/8/layout/vList2"/>
    <dgm:cxn modelId="{DE564DB1-F9BB-41EA-AAFF-3AEC4DF34A1D}" type="presOf" srcId="{C810BB23-7D96-43F3-A0C6-038381CF0F30}" destId="{8D51AB40-8B51-4C3B-B4D1-8943B03F636B}" srcOrd="0" destOrd="0" presId="urn:microsoft.com/office/officeart/2005/8/layout/vList2"/>
    <dgm:cxn modelId="{B589EDBD-A991-4F12-866C-5EEE5F2E0680}" type="presOf" srcId="{E69876E3-3429-42C8-BCE5-5D8FFA6758AF}" destId="{F8B3CAB7-4D3A-4348-B886-8691AB5A8C2A}" srcOrd="0" destOrd="0" presId="urn:microsoft.com/office/officeart/2005/8/layout/vList2"/>
    <dgm:cxn modelId="{0FDC7CE5-5BED-4160-9A71-42EAF27E80B4}" type="presOf" srcId="{8068D44F-705F-4674-97C0-2B9377F666B7}" destId="{A7728595-F422-48BE-8007-5042235D24FA}" srcOrd="0" destOrd="0" presId="urn:microsoft.com/office/officeart/2005/8/layout/vList2"/>
    <dgm:cxn modelId="{B7E4F60A-8AE2-45D0-B4EB-4CFA44BF49A4}" type="presParOf" srcId="{F8B3CAB7-4D3A-4348-B886-8691AB5A8C2A}" destId="{90A7C1F1-83D8-4FF0-A52B-7A1B95EA56FE}" srcOrd="0" destOrd="0" presId="urn:microsoft.com/office/officeart/2005/8/layout/vList2"/>
    <dgm:cxn modelId="{E9C169F9-9B5E-4B46-94DF-651FF8046F85}" type="presParOf" srcId="{F8B3CAB7-4D3A-4348-B886-8691AB5A8C2A}" destId="{893CECAE-9C96-4C9D-AFB4-1335A8595F2D}" srcOrd="1" destOrd="0" presId="urn:microsoft.com/office/officeart/2005/8/layout/vList2"/>
    <dgm:cxn modelId="{A54CE54B-71C7-4314-8F14-B9A065694033}" type="presParOf" srcId="{F8B3CAB7-4D3A-4348-B886-8691AB5A8C2A}" destId="{A7728595-F422-48BE-8007-5042235D24FA}" srcOrd="2" destOrd="0" presId="urn:microsoft.com/office/officeart/2005/8/layout/vList2"/>
    <dgm:cxn modelId="{720AB213-4E6F-4009-8A4D-C7B552F33BF5}" type="presParOf" srcId="{F8B3CAB7-4D3A-4348-B886-8691AB5A8C2A}" destId="{965823BD-6BF9-4280-B16D-EEF0F2275580}" srcOrd="3" destOrd="0" presId="urn:microsoft.com/office/officeart/2005/8/layout/vList2"/>
    <dgm:cxn modelId="{A89689CF-BF12-40EB-8D3E-458E0D7C3A6E}" type="presParOf" srcId="{F8B3CAB7-4D3A-4348-B886-8691AB5A8C2A}" destId="{8D51AB40-8B51-4C3B-B4D1-8943B03F636B}" srcOrd="4" destOrd="0" presId="urn:microsoft.com/office/officeart/2005/8/layout/vList2"/>
    <dgm:cxn modelId="{D74FA277-8CAD-4529-89F2-EB1F6CB0A27E}" type="presParOf" srcId="{F8B3CAB7-4D3A-4348-B886-8691AB5A8C2A}" destId="{17B25EE5-340D-4178-B459-33D2A066CCCA}" srcOrd="5" destOrd="0" presId="urn:microsoft.com/office/officeart/2005/8/layout/vList2"/>
    <dgm:cxn modelId="{C9245064-EABE-4789-85C8-B3E9CDFB2DAA}" type="presParOf" srcId="{F8B3CAB7-4D3A-4348-B886-8691AB5A8C2A}" destId="{D15B6E5D-1C4D-4DD7-9DBD-CA20E0ED30AE}" srcOrd="6" destOrd="0" presId="urn:microsoft.com/office/officeart/2005/8/layout/vList2"/>
    <dgm:cxn modelId="{6AB2589F-0C2B-4DE5-81A3-A57E55B4E80B}" type="presParOf" srcId="{F8B3CAB7-4D3A-4348-B886-8691AB5A8C2A}" destId="{1AC95DF1-C262-4E5A-876C-62647F14AE0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88D493-EB49-4F5D-961B-05C3940541AA}" type="doc">
      <dgm:prSet loTypeId="urn:microsoft.com/office/officeart/2005/8/layout/vList3" loCatId="list" qsTypeId="urn:microsoft.com/office/officeart/2005/8/quickstyle/simple1" qsCatId="simple" csTypeId="urn:microsoft.com/office/officeart/2005/8/colors/accent4_2" csCatId="accent4" phldr="1"/>
      <dgm:spPr/>
    </dgm:pt>
    <dgm:pt modelId="{9FF2FAA1-F53D-482F-86A4-E302B509FB9A}">
      <dgm:prSet phldrT="[Text]" custT="1"/>
      <dgm:spPr/>
      <dgm:t>
        <a:bodyPr/>
        <a:lstStyle/>
        <a:p>
          <a:pPr algn="l"/>
          <a:r>
            <a:rPr lang="en-US" sz="1200" b="0" i="0" dirty="0">
              <a:solidFill>
                <a:schemeClr val="tx1"/>
              </a:solidFill>
              <a:latin typeface="Arial" panose="020B0604020202020204" pitchFamily="34" charset="0"/>
              <a:cs typeface="Arial" panose="020B0604020202020204" pitchFamily="34" charset="0"/>
            </a:rPr>
            <a:t>BugMentor's answers – </a:t>
          </a:r>
          <a:r>
            <a:rPr lang="en-US" sz="1200" b="1" i="1" dirty="0">
              <a:solidFill>
                <a:schemeClr val="tx1"/>
              </a:solidFill>
              <a:latin typeface="Arial" panose="020B0604020202020204" pitchFamily="34" charset="0"/>
              <a:cs typeface="Arial" panose="020B0604020202020204" pitchFamily="34" charset="0"/>
            </a:rPr>
            <a:t>understandable to good </a:t>
          </a:r>
          <a:r>
            <a:rPr lang="en-US" sz="1200" b="0" i="0" dirty="0">
              <a:solidFill>
                <a:schemeClr val="tx1"/>
              </a:solidFill>
              <a:latin typeface="Arial" panose="020B0604020202020204" pitchFamily="34" charset="0"/>
              <a:cs typeface="Arial" panose="020B0604020202020204" pitchFamily="34" charset="0"/>
            </a:rPr>
            <a:t>(</a:t>
          </a:r>
          <a:r>
            <a:rPr lang="en-US" sz="1200" b="0" i="1" dirty="0">
              <a:solidFill>
                <a:schemeClr val="tx1"/>
              </a:solidFill>
              <a:latin typeface="Arial" panose="020B0604020202020204" pitchFamily="34" charset="0"/>
              <a:cs typeface="Arial" panose="020B0604020202020204" pitchFamily="34" charset="0"/>
            </a:rPr>
            <a:t>e.g. </a:t>
          </a:r>
          <a:r>
            <a:rPr lang="en-US" sz="1200" b="0" i="0" dirty="0">
              <a:solidFill>
                <a:schemeClr val="tx1"/>
              </a:solidFill>
              <a:latin typeface="Arial" panose="020B0604020202020204" pitchFamily="34" charset="0"/>
              <a:cs typeface="Arial" panose="020B0604020202020204" pitchFamily="34" charset="0"/>
            </a:rPr>
            <a:t>BLEU score of 31.94 )</a:t>
          </a:r>
          <a:endParaRPr lang="en-CA" sz="1200" b="0" i="1" dirty="0">
            <a:solidFill>
              <a:schemeClr val="tx1"/>
            </a:solidFill>
            <a:latin typeface="Arial" panose="020B0604020202020204" pitchFamily="34" charset="0"/>
            <a:cs typeface="Arial" panose="020B0604020202020204" pitchFamily="34" charset="0"/>
          </a:endParaRPr>
        </a:p>
      </dgm:t>
    </dgm:pt>
    <dgm:pt modelId="{12212B0B-A5F3-48D7-B8F3-39591324D8A6}" type="parTrans" cxnId="{FBD5407B-7FE5-418D-B0E4-11C78A286699}">
      <dgm:prSet/>
      <dgm:spPr/>
      <dgm:t>
        <a:bodyPr/>
        <a:lstStyle/>
        <a:p>
          <a:endParaRPr lang="en-CA"/>
        </a:p>
      </dgm:t>
    </dgm:pt>
    <dgm:pt modelId="{A28FBBD1-DED2-4FF0-B901-E1C187B80247}" type="sibTrans" cxnId="{FBD5407B-7FE5-418D-B0E4-11C78A286699}">
      <dgm:prSet/>
      <dgm:spPr/>
      <dgm:t>
        <a:bodyPr/>
        <a:lstStyle/>
        <a:p>
          <a:endParaRPr lang="en-CA"/>
        </a:p>
      </dgm:t>
    </dgm:pt>
    <dgm:pt modelId="{B6A33667-A021-4D5E-8328-1862A2C45064}">
      <dgm:prSet phldrT="[Text]" custT="1"/>
      <dgm:spPr/>
      <dgm:t>
        <a:bodyPr/>
        <a:lstStyle/>
        <a:p>
          <a:pPr algn="l"/>
          <a:r>
            <a:rPr lang="en-US" sz="1200" b="0" i="0" kern="1200" dirty="0">
              <a:solidFill>
                <a:schemeClr val="tx1"/>
              </a:solidFill>
              <a:latin typeface="Arial" panose="020B0604020202020204" pitchFamily="34" charset="0"/>
              <a:cs typeface="Arial" panose="020B0604020202020204" pitchFamily="34" charset="0"/>
            </a:rPr>
            <a:t>BugMentor </a:t>
          </a:r>
          <a:r>
            <a:rPr lang="en-US" sz="1200" b="1" i="0" kern="1200" dirty="0">
              <a:solidFill>
                <a:schemeClr val="tx1"/>
              </a:solidFill>
              <a:latin typeface="Arial" panose="020B0604020202020204" pitchFamily="34" charset="0"/>
              <a:cs typeface="Arial" panose="020B0604020202020204" pitchFamily="34" charset="0"/>
            </a:rPr>
            <a:t>outperforms all three baselines by significant margin </a:t>
          </a:r>
          <a:r>
            <a:rPr lang="en-US" sz="1200" b="0" i="0" kern="1200" dirty="0">
              <a:solidFill>
                <a:schemeClr val="tx1"/>
              </a:solidFill>
              <a:latin typeface="Arial" panose="020B0604020202020204" pitchFamily="34" charset="0"/>
              <a:cs typeface="Arial" panose="020B0604020202020204" pitchFamily="34" charset="0"/>
            </a:rPr>
            <a:t>(</a:t>
          </a:r>
          <a:r>
            <a:rPr lang="en-CA" sz="1200" b="0" i="0" kern="1200" dirty="0">
              <a:solidFill>
                <a:schemeClr val="tx1"/>
              </a:solidFill>
              <a:latin typeface="Arial" panose="020B0604020202020204" pitchFamily="34" charset="0"/>
              <a:cs typeface="Arial" panose="020B0604020202020204" pitchFamily="34" charset="0"/>
            </a:rPr>
            <a:t>p-value = 0.010&lt;0.016</a:t>
          </a:r>
          <a:r>
            <a:rPr lang="en-US" sz="1200" b="0" i="0" kern="1200" dirty="0">
              <a:solidFill>
                <a:schemeClr val="tx1"/>
              </a:solidFill>
              <a:latin typeface="Arial" panose="020B0604020202020204" pitchFamily="34" charset="0"/>
              <a:cs typeface="Arial" panose="020B0604020202020204" pitchFamily="34" charset="0"/>
            </a:rPr>
            <a:t>)</a:t>
          </a:r>
          <a:endParaRPr lang="en-CA" sz="1200" b="0" kern="1200" dirty="0">
            <a:solidFill>
              <a:schemeClr val="tx1"/>
            </a:solidFill>
            <a:latin typeface="Arial" panose="020B0604020202020204" pitchFamily="34" charset="0"/>
            <a:ea typeface="+mj-ea"/>
            <a:cs typeface="Arial" panose="020B0604020202020204" pitchFamily="34" charset="0"/>
          </a:endParaRPr>
        </a:p>
      </dgm:t>
    </dgm:pt>
    <dgm:pt modelId="{366FD6F0-AB59-4C77-8A4F-2CB6FD91357C}" type="parTrans" cxnId="{1BA56FA4-6525-409F-B575-84E8DD1499B1}">
      <dgm:prSet/>
      <dgm:spPr/>
      <dgm:t>
        <a:bodyPr/>
        <a:lstStyle/>
        <a:p>
          <a:endParaRPr lang="en-CA"/>
        </a:p>
      </dgm:t>
    </dgm:pt>
    <dgm:pt modelId="{13DE3560-B65B-4DDC-BA3F-CEF632B5A174}" type="sibTrans" cxnId="{1BA56FA4-6525-409F-B575-84E8DD1499B1}">
      <dgm:prSet/>
      <dgm:spPr/>
      <dgm:t>
        <a:bodyPr/>
        <a:lstStyle/>
        <a:p>
          <a:endParaRPr lang="en-CA"/>
        </a:p>
      </dgm:t>
    </dgm:pt>
    <dgm:pt modelId="{3AD52562-9344-4557-ACAA-F29DDF537884}">
      <dgm:prSet phldrT="[Text]" custT="1"/>
      <dgm:spPr/>
      <dgm:t>
        <a:bodyPr/>
        <a:lstStyle/>
        <a:p>
          <a:pPr algn="l"/>
          <a:r>
            <a:rPr lang="en-US" sz="1200" b="1" i="0" dirty="0">
              <a:solidFill>
                <a:schemeClr val="tx1"/>
              </a:solidFill>
              <a:latin typeface="Arial" panose="020B0604020202020204" pitchFamily="34" charset="0"/>
              <a:cs typeface="Arial" panose="020B0604020202020204" pitchFamily="34" charset="0"/>
            </a:rPr>
            <a:t>More accurate, precise, concise, and useful </a:t>
          </a:r>
          <a:r>
            <a:rPr lang="en-US" sz="1200" b="0" i="0" dirty="0">
              <a:solidFill>
                <a:schemeClr val="tx1"/>
              </a:solidFill>
              <a:latin typeface="Arial" panose="020B0604020202020204" pitchFamily="34" charset="0"/>
              <a:cs typeface="Arial" panose="020B0604020202020204" pitchFamily="34" charset="0"/>
            </a:rPr>
            <a:t>compared to baseline – Developers (</a:t>
          </a:r>
          <a:r>
            <a:rPr lang="en-CA" sz="1200" b="0" i="0" dirty="0">
              <a:solidFill>
                <a:schemeClr val="tx1"/>
              </a:solidFill>
              <a:latin typeface="Arial" panose="020B0604020202020204" pitchFamily="34" charset="0"/>
              <a:cs typeface="Arial" panose="020B0604020202020204" pitchFamily="34" charset="0"/>
            </a:rPr>
            <a:t>∼40% for accuracy</a:t>
          </a:r>
          <a:r>
            <a:rPr lang="en-US" sz="1200" b="0" i="0" dirty="0">
              <a:solidFill>
                <a:schemeClr val="tx1"/>
              </a:solidFill>
              <a:latin typeface="Arial" panose="020B0604020202020204" pitchFamily="34" charset="0"/>
              <a:cs typeface="Arial" panose="020B0604020202020204" pitchFamily="34" charset="0"/>
            </a:rPr>
            <a:t>)</a:t>
          </a:r>
          <a:endParaRPr lang="en-CA" sz="1200" b="0" dirty="0">
            <a:solidFill>
              <a:schemeClr val="tx1"/>
            </a:solidFill>
            <a:latin typeface="Arial" panose="020B0604020202020204" pitchFamily="34" charset="0"/>
            <a:cs typeface="Arial" panose="020B0604020202020204" pitchFamily="34" charset="0"/>
          </a:endParaRPr>
        </a:p>
      </dgm:t>
    </dgm:pt>
    <dgm:pt modelId="{85849725-AE8D-40D9-8A4C-610677B66D07}" type="parTrans" cxnId="{4F2FF025-225A-47AD-8291-090B043B8C20}">
      <dgm:prSet/>
      <dgm:spPr/>
      <dgm:t>
        <a:bodyPr/>
        <a:lstStyle/>
        <a:p>
          <a:endParaRPr lang="en-CA"/>
        </a:p>
      </dgm:t>
    </dgm:pt>
    <dgm:pt modelId="{E8896530-C0EC-476A-A150-0B3393110F39}" type="sibTrans" cxnId="{4F2FF025-225A-47AD-8291-090B043B8C20}">
      <dgm:prSet/>
      <dgm:spPr/>
      <dgm:t>
        <a:bodyPr/>
        <a:lstStyle/>
        <a:p>
          <a:endParaRPr lang="en-CA"/>
        </a:p>
      </dgm:t>
    </dgm:pt>
    <dgm:pt modelId="{9925F6D0-8192-462A-B5D7-2DE68329B690}" type="pres">
      <dgm:prSet presAssocID="{2B88D493-EB49-4F5D-961B-05C3940541AA}" presName="linearFlow" presStyleCnt="0">
        <dgm:presLayoutVars>
          <dgm:dir/>
          <dgm:resizeHandles val="exact"/>
        </dgm:presLayoutVars>
      </dgm:prSet>
      <dgm:spPr/>
    </dgm:pt>
    <dgm:pt modelId="{F426F7FC-049F-447D-97D2-F013FF11D701}" type="pres">
      <dgm:prSet presAssocID="{9FF2FAA1-F53D-482F-86A4-E302B509FB9A}" presName="composite" presStyleCnt="0"/>
      <dgm:spPr/>
    </dgm:pt>
    <dgm:pt modelId="{51BEF358-F47B-423E-91E0-DC5CE4B61A55}" type="pres">
      <dgm:prSet presAssocID="{9FF2FAA1-F53D-482F-86A4-E302B509FB9A}"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ood Idea with solid fill"/>
        </a:ext>
      </dgm:extLst>
    </dgm:pt>
    <dgm:pt modelId="{7932B75F-829F-4083-B38A-4C086B2624D0}" type="pres">
      <dgm:prSet presAssocID="{9FF2FAA1-F53D-482F-86A4-E302B509FB9A}" presName="txShp" presStyleLbl="node1" presStyleIdx="0" presStyleCnt="3" custLinFactNeighborX="10071" custLinFactNeighborY="-153">
        <dgm:presLayoutVars>
          <dgm:bulletEnabled val="1"/>
        </dgm:presLayoutVars>
      </dgm:prSet>
      <dgm:spPr/>
    </dgm:pt>
    <dgm:pt modelId="{3DD3D326-2E49-4125-8585-26A565167864}" type="pres">
      <dgm:prSet presAssocID="{A28FBBD1-DED2-4FF0-B901-E1C187B80247}" presName="spacing" presStyleCnt="0"/>
      <dgm:spPr/>
    </dgm:pt>
    <dgm:pt modelId="{EF679348-2BF8-4851-9AB9-4B3FF5528533}" type="pres">
      <dgm:prSet presAssocID="{B6A33667-A021-4D5E-8328-1862A2C45064}" presName="composite" presStyleCnt="0"/>
      <dgm:spPr/>
    </dgm:pt>
    <dgm:pt modelId="{F6574AB7-955B-443C-88DF-9E69A1427D7D}" type="pres">
      <dgm:prSet presAssocID="{B6A33667-A021-4D5E-8328-1862A2C45064}"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5E69D0FE-959E-4953-B876-8D3664ACAFBE}" type="pres">
      <dgm:prSet presAssocID="{B6A33667-A021-4D5E-8328-1862A2C45064}" presName="txShp" presStyleLbl="node1" presStyleIdx="1" presStyleCnt="3" custLinFactNeighborX="10071" custLinFactNeighborY="-2422">
        <dgm:presLayoutVars>
          <dgm:bulletEnabled val="1"/>
        </dgm:presLayoutVars>
      </dgm:prSet>
      <dgm:spPr/>
    </dgm:pt>
    <dgm:pt modelId="{D5D665C9-E057-4A64-9D8C-FEE8F184BAD4}" type="pres">
      <dgm:prSet presAssocID="{13DE3560-B65B-4DDC-BA3F-CEF632B5A174}" presName="spacing" presStyleCnt="0"/>
      <dgm:spPr/>
    </dgm:pt>
    <dgm:pt modelId="{7B32DB07-AC0F-4326-A65B-D5B45AB6B2B9}" type="pres">
      <dgm:prSet presAssocID="{3AD52562-9344-4557-ACAA-F29DDF537884}" presName="composite" presStyleCnt="0"/>
      <dgm:spPr/>
    </dgm:pt>
    <dgm:pt modelId="{D6058767-F7C7-4894-AB71-6F965B27C2A7}" type="pres">
      <dgm:prSet presAssocID="{3AD52562-9344-4557-ACAA-F29DDF537884}"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grammer male with solid fill"/>
        </a:ext>
      </dgm:extLst>
    </dgm:pt>
    <dgm:pt modelId="{3A536EA7-95CC-498F-BB82-237DC590F182}" type="pres">
      <dgm:prSet presAssocID="{3AD52562-9344-4557-ACAA-F29DDF537884}" presName="txShp" presStyleLbl="node1" presStyleIdx="2" presStyleCnt="3" custLinFactNeighborX="10071" custLinFactNeighborY="153">
        <dgm:presLayoutVars>
          <dgm:bulletEnabled val="1"/>
        </dgm:presLayoutVars>
      </dgm:prSet>
      <dgm:spPr/>
    </dgm:pt>
  </dgm:ptLst>
  <dgm:cxnLst>
    <dgm:cxn modelId="{C6C58B07-7DF7-4DE9-8801-0E6DB1C51F87}" type="presOf" srcId="{9FF2FAA1-F53D-482F-86A4-E302B509FB9A}" destId="{7932B75F-829F-4083-B38A-4C086B2624D0}" srcOrd="0" destOrd="0" presId="urn:microsoft.com/office/officeart/2005/8/layout/vList3"/>
    <dgm:cxn modelId="{4F2FF025-225A-47AD-8291-090B043B8C20}" srcId="{2B88D493-EB49-4F5D-961B-05C3940541AA}" destId="{3AD52562-9344-4557-ACAA-F29DDF537884}" srcOrd="2" destOrd="0" parTransId="{85849725-AE8D-40D9-8A4C-610677B66D07}" sibTransId="{E8896530-C0EC-476A-A150-0B3393110F39}"/>
    <dgm:cxn modelId="{33B21C5E-ED62-4E0F-AB63-BB46C4C49D38}" type="presOf" srcId="{B6A33667-A021-4D5E-8328-1862A2C45064}" destId="{5E69D0FE-959E-4953-B876-8D3664ACAFBE}" srcOrd="0" destOrd="0" presId="urn:microsoft.com/office/officeart/2005/8/layout/vList3"/>
    <dgm:cxn modelId="{8261BC42-AF08-41D4-A9C5-EF70E261F13E}" type="presOf" srcId="{3AD52562-9344-4557-ACAA-F29DDF537884}" destId="{3A536EA7-95CC-498F-BB82-237DC590F182}" srcOrd="0" destOrd="0" presId="urn:microsoft.com/office/officeart/2005/8/layout/vList3"/>
    <dgm:cxn modelId="{FBD5407B-7FE5-418D-B0E4-11C78A286699}" srcId="{2B88D493-EB49-4F5D-961B-05C3940541AA}" destId="{9FF2FAA1-F53D-482F-86A4-E302B509FB9A}" srcOrd="0" destOrd="0" parTransId="{12212B0B-A5F3-48D7-B8F3-39591324D8A6}" sibTransId="{A28FBBD1-DED2-4FF0-B901-E1C187B80247}"/>
    <dgm:cxn modelId="{1BA56FA4-6525-409F-B575-84E8DD1499B1}" srcId="{2B88D493-EB49-4F5D-961B-05C3940541AA}" destId="{B6A33667-A021-4D5E-8328-1862A2C45064}" srcOrd="1" destOrd="0" parTransId="{366FD6F0-AB59-4C77-8A4F-2CB6FD91357C}" sibTransId="{13DE3560-B65B-4DDC-BA3F-CEF632B5A174}"/>
    <dgm:cxn modelId="{B9D359DF-71BE-4C34-98DA-7F82931E2879}" type="presOf" srcId="{2B88D493-EB49-4F5D-961B-05C3940541AA}" destId="{9925F6D0-8192-462A-B5D7-2DE68329B690}" srcOrd="0" destOrd="0" presId="urn:microsoft.com/office/officeart/2005/8/layout/vList3"/>
    <dgm:cxn modelId="{1BBD8A0A-666E-4997-972A-A35DE97442FC}" type="presParOf" srcId="{9925F6D0-8192-462A-B5D7-2DE68329B690}" destId="{F426F7FC-049F-447D-97D2-F013FF11D701}" srcOrd="0" destOrd="0" presId="urn:microsoft.com/office/officeart/2005/8/layout/vList3"/>
    <dgm:cxn modelId="{35CEF48B-C5E7-4C84-9534-2E3D7AEA96F6}" type="presParOf" srcId="{F426F7FC-049F-447D-97D2-F013FF11D701}" destId="{51BEF358-F47B-423E-91E0-DC5CE4B61A55}" srcOrd="0" destOrd="0" presId="urn:microsoft.com/office/officeart/2005/8/layout/vList3"/>
    <dgm:cxn modelId="{22D6FD58-709C-41E2-917B-E19955B58936}" type="presParOf" srcId="{F426F7FC-049F-447D-97D2-F013FF11D701}" destId="{7932B75F-829F-4083-B38A-4C086B2624D0}" srcOrd="1" destOrd="0" presId="urn:microsoft.com/office/officeart/2005/8/layout/vList3"/>
    <dgm:cxn modelId="{C1528D72-BE30-490F-8AAF-C327E9731F65}" type="presParOf" srcId="{9925F6D0-8192-462A-B5D7-2DE68329B690}" destId="{3DD3D326-2E49-4125-8585-26A565167864}" srcOrd="1" destOrd="0" presId="urn:microsoft.com/office/officeart/2005/8/layout/vList3"/>
    <dgm:cxn modelId="{39B66E36-B320-4008-9FDF-10B78287A036}" type="presParOf" srcId="{9925F6D0-8192-462A-B5D7-2DE68329B690}" destId="{EF679348-2BF8-4851-9AB9-4B3FF5528533}" srcOrd="2" destOrd="0" presId="urn:microsoft.com/office/officeart/2005/8/layout/vList3"/>
    <dgm:cxn modelId="{EC8A366B-30DB-4C8D-87CE-E856146C1221}" type="presParOf" srcId="{EF679348-2BF8-4851-9AB9-4B3FF5528533}" destId="{F6574AB7-955B-443C-88DF-9E69A1427D7D}" srcOrd="0" destOrd="0" presId="urn:microsoft.com/office/officeart/2005/8/layout/vList3"/>
    <dgm:cxn modelId="{6373B31A-930B-4629-B08B-2F5087ABB139}" type="presParOf" srcId="{EF679348-2BF8-4851-9AB9-4B3FF5528533}" destId="{5E69D0FE-959E-4953-B876-8D3664ACAFBE}" srcOrd="1" destOrd="0" presId="urn:microsoft.com/office/officeart/2005/8/layout/vList3"/>
    <dgm:cxn modelId="{54D99922-B2A1-4796-8EBA-24D5DBFA700D}" type="presParOf" srcId="{9925F6D0-8192-462A-B5D7-2DE68329B690}" destId="{D5D665C9-E057-4A64-9D8C-FEE8F184BAD4}" srcOrd="3" destOrd="0" presId="urn:microsoft.com/office/officeart/2005/8/layout/vList3"/>
    <dgm:cxn modelId="{D79BCFF0-D718-46B7-8436-407CE4288B74}" type="presParOf" srcId="{9925F6D0-8192-462A-B5D7-2DE68329B690}" destId="{7B32DB07-AC0F-4326-A65B-D5B45AB6B2B9}" srcOrd="4" destOrd="0" presId="urn:microsoft.com/office/officeart/2005/8/layout/vList3"/>
    <dgm:cxn modelId="{0AFA5011-4BA0-4A7D-8380-A83C1425F895}" type="presParOf" srcId="{7B32DB07-AC0F-4326-A65B-D5B45AB6B2B9}" destId="{D6058767-F7C7-4894-AB71-6F965B27C2A7}" srcOrd="0" destOrd="0" presId="urn:microsoft.com/office/officeart/2005/8/layout/vList3"/>
    <dgm:cxn modelId="{F4F687D8-89F4-4163-ABE6-7D7C90297A76}" type="presParOf" srcId="{7B32DB07-AC0F-4326-A65B-D5B45AB6B2B9}" destId="{3A536EA7-95CC-498F-BB82-237DC590F18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7CD7D1-3670-4785-9E25-EAB0307E5BF2}"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CA"/>
        </a:p>
      </dgm:t>
    </dgm:pt>
    <dgm:pt modelId="{94C74BD2-690C-413A-9D0C-7D487130C1DD}">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Test Vocabulary for Answering  RQ1 and RQ2</a:t>
          </a:r>
          <a:endParaRPr lang="en-CA" sz="1200" b="1" dirty="0">
            <a:solidFill>
              <a:schemeClr val="tx1"/>
            </a:solidFill>
          </a:endParaRPr>
        </a:p>
      </dgm:t>
    </dgm:pt>
    <dgm:pt modelId="{69CB6061-238D-4E72-BC26-8F355A0C2366}" type="parTrans" cxnId="{5C11C3B2-2B08-4052-ADA0-E99A2F0B8004}">
      <dgm:prSet/>
      <dgm:spPr/>
      <dgm:t>
        <a:bodyPr/>
        <a:lstStyle/>
        <a:p>
          <a:endParaRPr lang="en-CA"/>
        </a:p>
      </dgm:t>
    </dgm:pt>
    <dgm:pt modelId="{A876081F-9504-4556-B21D-79831C364A4F}" type="sibTrans" cxnId="{5C11C3B2-2B08-4052-ADA0-E99A2F0B8004}">
      <dgm:prSet/>
      <dgm:spPr/>
      <dgm:t>
        <a:bodyPr/>
        <a:lstStyle/>
        <a:p>
          <a:endParaRPr lang="en-CA"/>
        </a:p>
      </dgm:t>
    </dgm:pt>
    <dgm:pt modelId="{6BAB8AA1-F7EF-4516-A8A2-E49CBE556431}">
      <dgm:prSet phldrT="[Text]" custT="1"/>
      <dgm:spPr/>
      <dgm:t>
        <a:bodyPr/>
        <a:lstStyle/>
        <a:p>
          <a:pPr>
            <a:lnSpc>
              <a:spcPct val="150000"/>
            </a:lnSpc>
          </a:pPr>
          <a:r>
            <a:rPr lang="en-US" sz="1200" b="0" i="0" dirty="0">
              <a:effectLst/>
              <a:latin typeface="Arial" panose="020B0604020202020204" pitchFamily="34" charset="0"/>
              <a:cs typeface="Arial" panose="020B0604020202020204" pitchFamily="34" charset="0"/>
            </a:rPr>
            <a:t>2,876 Java</a:t>
          </a:r>
          <a:endParaRPr lang="en-CA" sz="1200" dirty="0"/>
        </a:p>
      </dgm:t>
    </dgm:pt>
    <dgm:pt modelId="{B3FDCEB7-D823-4D51-94B4-D9570D72EFBA}" type="parTrans" cxnId="{6E53150B-B33D-4AB9-BD45-E2A364667F76}">
      <dgm:prSet/>
      <dgm:spPr/>
      <dgm:t>
        <a:bodyPr/>
        <a:lstStyle/>
        <a:p>
          <a:endParaRPr lang="en-CA"/>
        </a:p>
      </dgm:t>
    </dgm:pt>
    <dgm:pt modelId="{8156282B-F5C9-47CC-A62E-C1051A070AFD}" type="sibTrans" cxnId="{6E53150B-B33D-4AB9-BD45-E2A364667F76}">
      <dgm:prSet/>
      <dgm:spPr/>
      <dgm:t>
        <a:bodyPr/>
        <a:lstStyle/>
        <a:p>
          <a:endParaRPr lang="en-CA"/>
        </a:p>
      </dgm:t>
    </dgm:pt>
    <dgm:pt modelId="{4A395538-8F15-468B-AFE3-4E20DC97B68A}">
      <dgm:prSet phldrT="[Text]" custT="1"/>
      <dgm:spPr/>
      <dgm:t>
        <a:bodyPr/>
        <a:lstStyle/>
        <a:p>
          <a:pPr>
            <a:lnSpc>
              <a:spcPct val="150000"/>
            </a:lnSpc>
          </a:pPr>
          <a:r>
            <a:rPr lang="en-US" sz="1200" b="1" dirty="0">
              <a:solidFill>
                <a:schemeClr val="tx1"/>
              </a:solidFill>
              <a:latin typeface="Arial" panose="020B0604020202020204" pitchFamily="34" charset="0"/>
              <a:cs typeface="Arial" panose="020B0604020202020204" pitchFamily="34" charset="0"/>
            </a:rPr>
            <a:t>Bug Report Keywords for Answering RQ3 (Case study)</a:t>
          </a:r>
          <a:endParaRPr lang="en-CA" sz="1200" b="1" dirty="0">
            <a:solidFill>
              <a:schemeClr val="tx1"/>
            </a:solidFill>
          </a:endParaRPr>
        </a:p>
      </dgm:t>
    </dgm:pt>
    <dgm:pt modelId="{A73C38AC-B19D-481C-95FC-996761EA1885}" type="parTrans" cxnId="{7AEA0785-29B7-4FF7-9F23-8A7CB285A877}">
      <dgm:prSet/>
      <dgm:spPr/>
      <dgm:t>
        <a:bodyPr/>
        <a:lstStyle/>
        <a:p>
          <a:endParaRPr lang="en-CA"/>
        </a:p>
      </dgm:t>
    </dgm:pt>
    <dgm:pt modelId="{DB6EDA6A-0CDF-4578-A39A-8FB7FEB7887E}" type="sibTrans" cxnId="{7AEA0785-29B7-4FF7-9F23-8A7CB285A877}">
      <dgm:prSet/>
      <dgm:spPr/>
      <dgm:t>
        <a:bodyPr/>
        <a:lstStyle/>
        <a:p>
          <a:endParaRPr lang="en-CA"/>
        </a:p>
      </dgm:t>
    </dgm:pt>
    <dgm:pt modelId="{60577550-BCFB-40E3-909A-6015E1AECB79}">
      <dgm:prSet phldrT="[Text]" custT="1"/>
      <dgm:spPr/>
      <dgm:t>
        <a:bodyPr/>
        <a:lstStyle/>
        <a:p>
          <a:pPr>
            <a:lnSpc>
              <a:spcPct val="150000"/>
            </a:lnSpc>
          </a:pPr>
          <a:r>
            <a:rPr lang="en-CA" sz="1200" b="0" i="0" dirty="0">
              <a:effectLst/>
              <a:latin typeface="Arial" panose="020B0604020202020204" pitchFamily="34" charset="0"/>
              <a:cs typeface="Arial" panose="020B0604020202020204" pitchFamily="34" charset="0"/>
            </a:rPr>
            <a:t>92,854 Bug Reports</a:t>
          </a:r>
          <a:r>
            <a:rPr lang="en-US" sz="1200" b="0" i="0" dirty="0">
              <a:effectLst/>
              <a:latin typeface="Arial" panose="020B0604020202020204" pitchFamily="34" charset="0"/>
              <a:cs typeface="Arial" panose="020B0604020202020204" pitchFamily="34" charset="0"/>
            </a:rPr>
            <a:t> from Eclipse, Firefox and Mobile</a:t>
          </a:r>
          <a:endParaRPr lang="en-CA" sz="1200" dirty="0"/>
        </a:p>
      </dgm:t>
    </dgm:pt>
    <dgm:pt modelId="{C512F1B9-B20E-4DD9-B544-5438A8488390}" type="parTrans" cxnId="{00D8898D-CF26-435A-9AEE-2DA80DFC44B1}">
      <dgm:prSet/>
      <dgm:spPr/>
      <dgm:t>
        <a:bodyPr/>
        <a:lstStyle/>
        <a:p>
          <a:endParaRPr lang="en-CA"/>
        </a:p>
      </dgm:t>
    </dgm:pt>
    <dgm:pt modelId="{19703222-8D91-4E45-9C32-6A1740466AA7}" type="sibTrans" cxnId="{00D8898D-CF26-435A-9AEE-2DA80DFC44B1}">
      <dgm:prSet/>
      <dgm:spPr/>
      <dgm:t>
        <a:bodyPr/>
        <a:lstStyle/>
        <a:p>
          <a:endParaRPr lang="en-CA"/>
        </a:p>
      </dgm:t>
    </dgm:pt>
    <dgm:pt modelId="{C9C081DA-DD52-4A70-8E90-7762A1C21C3C}">
      <dgm:prSet custT="1"/>
      <dgm:spPr/>
      <dgm:t>
        <a:bodyPr/>
        <a:lstStyle/>
        <a:p>
          <a:pPr>
            <a:lnSpc>
              <a:spcPct val="150000"/>
            </a:lnSpc>
          </a:pPr>
          <a:r>
            <a:rPr lang="en-US" sz="1200" b="0" i="0" dirty="0">
              <a:effectLst/>
              <a:latin typeface="Arial" panose="020B0604020202020204" pitchFamily="34" charset="0"/>
              <a:cs typeface="Arial" panose="020B0604020202020204" pitchFamily="34" charset="0"/>
            </a:rPr>
            <a:t>10,582 Miscellaneous</a:t>
          </a:r>
          <a:endParaRPr lang="en-US" sz="1200" dirty="0">
            <a:latin typeface="Arial" panose="020B0604020202020204" pitchFamily="34" charset="0"/>
            <a:cs typeface="Arial" panose="020B0604020202020204" pitchFamily="34" charset="0"/>
          </a:endParaRPr>
        </a:p>
      </dgm:t>
    </dgm:pt>
    <dgm:pt modelId="{530D1149-9EEB-424D-8FCB-1313FEB68C00}" type="parTrans" cxnId="{47C0102C-CFC3-47C6-9C4D-45648C880E3E}">
      <dgm:prSet/>
      <dgm:spPr/>
      <dgm:t>
        <a:bodyPr/>
        <a:lstStyle/>
        <a:p>
          <a:endParaRPr lang="en-CA"/>
        </a:p>
      </dgm:t>
    </dgm:pt>
    <dgm:pt modelId="{ECDB6DF1-4F27-4046-9DC3-953610A9F40D}" type="sibTrans" cxnId="{47C0102C-CFC3-47C6-9C4D-45648C880E3E}">
      <dgm:prSet/>
      <dgm:spPr/>
      <dgm:t>
        <a:bodyPr/>
        <a:lstStyle/>
        <a:p>
          <a:endParaRPr lang="en-CA"/>
        </a:p>
      </dgm:t>
    </dgm:pt>
    <dgm:pt modelId="{D95D59BA-5FEF-49BB-8D7C-325E7C993D96}">
      <dgm:prSet phldrT="[Text]" custT="1"/>
      <dgm:spPr/>
      <dgm:t>
        <a:bodyPr/>
        <a:lstStyle/>
        <a:p>
          <a:pPr>
            <a:lnSpc>
              <a:spcPct val="150000"/>
            </a:lnSpc>
          </a:pPr>
          <a:r>
            <a:rPr lang="en-US" sz="1200" b="0" i="0" dirty="0">
              <a:effectLst/>
              <a:latin typeface="Arial" panose="020B0604020202020204" pitchFamily="34" charset="0"/>
              <a:cs typeface="Arial" panose="020B0604020202020204" pitchFamily="34" charset="0"/>
            </a:rPr>
            <a:t>2,136 Python </a:t>
          </a:r>
          <a:endParaRPr lang="en-CA" sz="1200" dirty="0"/>
        </a:p>
      </dgm:t>
    </dgm:pt>
    <dgm:pt modelId="{E64CE8C2-0A1D-4F69-B4B3-1311D4BE6710}" type="parTrans" cxnId="{965B59B3-43D1-46E4-A27B-AA8C4F2B7AC9}">
      <dgm:prSet/>
      <dgm:spPr/>
      <dgm:t>
        <a:bodyPr/>
        <a:lstStyle/>
        <a:p>
          <a:endParaRPr lang="en-CA"/>
        </a:p>
      </dgm:t>
    </dgm:pt>
    <dgm:pt modelId="{80856C28-AA03-44EE-AE35-3B253F41850E}" type="sibTrans" cxnId="{965B59B3-43D1-46E4-A27B-AA8C4F2B7AC9}">
      <dgm:prSet/>
      <dgm:spPr/>
      <dgm:t>
        <a:bodyPr/>
        <a:lstStyle/>
        <a:p>
          <a:endParaRPr lang="en-CA"/>
        </a:p>
      </dgm:t>
    </dgm:pt>
    <dgm:pt modelId="{F681D85E-BAF8-45F7-A289-20C22850AE8D}">
      <dgm:prSet custT="1"/>
      <dgm:spPr/>
      <dgm:t>
        <a:bodyPr/>
        <a:lstStyle/>
        <a:p>
          <a:pPr>
            <a:lnSpc>
              <a:spcPct val="150000"/>
            </a:lnSpc>
          </a:pPr>
          <a:r>
            <a:rPr lang="en-US" sz="1200" dirty="0">
              <a:latin typeface="Arial" panose="020B0604020202020204" pitchFamily="34" charset="0"/>
              <a:cs typeface="Arial" panose="020B0604020202020204" pitchFamily="34" charset="0"/>
            </a:rPr>
            <a:t>Token splitting</a:t>
          </a:r>
        </a:p>
      </dgm:t>
    </dgm:pt>
    <dgm:pt modelId="{36A30C35-8FD9-4072-B5F7-BAE049575285}" type="parTrans" cxnId="{03631985-9335-4E6B-BA87-DCB46C967E36}">
      <dgm:prSet/>
      <dgm:spPr/>
      <dgm:t>
        <a:bodyPr/>
        <a:lstStyle/>
        <a:p>
          <a:endParaRPr lang="en-CA"/>
        </a:p>
      </dgm:t>
    </dgm:pt>
    <dgm:pt modelId="{27F188B7-FB85-4E16-9573-BB28BE2E1E7F}" type="sibTrans" cxnId="{03631985-9335-4E6B-BA87-DCB46C967E36}">
      <dgm:prSet/>
      <dgm:spPr/>
      <dgm:t>
        <a:bodyPr/>
        <a:lstStyle/>
        <a:p>
          <a:endParaRPr lang="en-CA"/>
        </a:p>
      </dgm:t>
    </dgm:pt>
    <dgm:pt modelId="{2FE5D382-F1C0-440E-8D29-0796F4D98652}">
      <dgm:prSet custT="1"/>
      <dgm:spPr/>
      <dgm:t>
        <a:bodyPr/>
        <a:lstStyle/>
        <a:p>
          <a:pPr>
            <a:lnSpc>
              <a:spcPct val="150000"/>
            </a:lnSpc>
          </a:pPr>
          <a:r>
            <a:rPr lang="en-US" sz="1200" b="0" i="0" dirty="0">
              <a:effectLst/>
              <a:latin typeface="Arial" panose="020B0604020202020204" pitchFamily="34" charset="0"/>
              <a:cs typeface="Arial" panose="020B0604020202020204" pitchFamily="34" charset="0"/>
            </a:rPr>
            <a:t>Remove  HTML tags, and URLs</a:t>
          </a:r>
        </a:p>
      </dgm:t>
    </dgm:pt>
    <dgm:pt modelId="{7253575A-A6CD-45B3-B811-4A0A232BEA68}" type="parTrans" cxnId="{DE25E061-5A67-4B1F-9772-C8730719F2C6}">
      <dgm:prSet/>
      <dgm:spPr/>
      <dgm:t>
        <a:bodyPr/>
        <a:lstStyle/>
        <a:p>
          <a:endParaRPr lang="en-CA"/>
        </a:p>
      </dgm:t>
    </dgm:pt>
    <dgm:pt modelId="{104469B8-72BE-478E-876B-DE052483524F}" type="sibTrans" cxnId="{DE25E061-5A67-4B1F-9772-C8730719F2C6}">
      <dgm:prSet/>
      <dgm:spPr/>
      <dgm:t>
        <a:bodyPr/>
        <a:lstStyle/>
        <a:p>
          <a:endParaRPr lang="en-CA"/>
        </a:p>
      </dgm:t>
    </dgm:pt>
    <dgm:pt modelId="{CEA7C131-B631-4F53-9ECD-7A7766FF1AD1}">
      <dgm:prSet custT="1"/>
      <dgm:spPr/>
      <dgm:t>
        <a:bodyPr/>
        <a:lstStyle/>
        <a:p>
          <a:pPr>
            <a:lnSpc>
              <a:spcPct val="150000"/>
            </a:lnSpc>
          </a:pPr>
          <a:r>
            <a:rPr lang="en-US" sz="1200" dirty="0">
              <a:latin typeface="Arial" panose="020B0604020202020204" pitchFamily="34" charset="0"/>
              <a:cs typeface="Arial" panose="020B0604020202020204" pitchFamily="34" charset="0"/>
            </a:rPr>
            <a:t>Lowercase</a:t>
          </a:r>
          <a:endParaRPr lang="en-CA" sz="1200" dirty="0">
            <a:latin typeface="Arial" panose="020B0604020202020204" pitchFamily="34" charset="0"/>
            <a:cs typeface="Arial" panose="020B0604020202020204" pitchFamily="34" charset="0"/>
          </a:endParaRPr>
        </a:p>
      </dgm:t>
    </dgm:pt>
    <dgm:pt modelId="{F228CAEF-05A0-4DA8-A343-A2B699E3C6A8}" type="parTrans" cxnId="{7C69AB54-7C31-4A27-AC1B-37F65AEDA49B}">
      <dgm:prSet/>
      <dgm:spPr/>
      <dgm:t>
        <a:bodyPr/>
        <a:lstStyle/>
        <a:p>
          <a:endParaRPr lang="en-CA"/>
        </a:p>
      </dgm:t>
    </dgm:pt>
    <dgm:pt modelId="{095AF51F-CF26-450C-8CD6-BD1DB7A1CC23}" type="sibTrans" cxnId="{7C69AB54-7C31-4A27-AC1B-37F65AEDA49B}">
      <dgm:prSet/>
      <dgm:spPr/>
      <dgm:t>
        <a:bodyPr/>
        <a:lstStyle/>
        <a:p>
          <a:endParaRPr lang="en-CA"/>
        </a:p>
      </dgm:t>
    </dgm:pt>
    <dgm:pt modelId="{AE62838D-21B3-4FBF-AC04-D572A67D4945}">
      <dgm:prSet phldrT="[Text]" custT="1"/>
      <dgm:spPr/>
      <dgm:t>
        <a:bodyPr/>
        <a:lstStyle/>
        <a:p>
          <a:pPr>
            <a:lnSpc>
              <a:spcPct val="150000"/>
            </a:lnSpc>
          </a:pPr>
          <a:r>
            <a:rPr lang="en-US" sz="1200" dirty="0">
              <a:latin typeface="Arial" panose="020B0604020202020204" pitchFamily="34" charset="0"/>
              <a:cs typeface="Arial" panose="020B0604020202020204" pitchFamily="34" charset="0"/>
            </a:rPr>
            <a:t>Discard Stopwords</a:t>
          </a:r>
          <a:endParaRPr lang="en-CA" sz="1200" dirty="0"/>
        </a:p>
      </dgm:t>
    </dgm:pt>
    <dgm:pt modelId="{B89D207D-3EF4-444F-B086-E5E751EB60EF}" type="parTrans" cxnId="{AEC5E787-AACE-4D7F-8DE6-4195C86EF858}">
      <dgm:prSet/>
      <dgm:spPr/>
      <dgm:t>
        <a:bodyPr/>
        <a:lstStyle/>
        <a:p>
          <a:endParaRPr lang="en-CA"/>
        </a:p>
      </dgm:t>
    </dgm:pt>
    <dgm:pt modelId="{4B9371CA-A7C6-40BC-8031-447F475BD81F}" type="sibTrans" cxnId="{AEC5E787-AACE-4D7F-8DE6-4195C86EF858}">
      <dgm:prSet/>
      <dgm:spPr/>
      <dgm:t>
        <a:bodyPr/>
        <a:lstStyle/>
        <a:p>
          <a:endParaRPr lang="en-CA"/>
        </a:p>
      </dgm:t>
    </dgm:pt>
    <dgm:pt modelId="{31A11168-E6CD-4E32-AD41-BA24C1D74D4D}" type="pres">
      <dgm:prSet presAssocID="{B27CD7D1-3670-4785-9E25-EAB0307E5BF2}" presName="linear" presStyleCnt="0">
        <dgm:presLayoutVars>
          <dgm:animLvl val="lvl"/>
          <dgm:resizeHandles val="exact"/>
        </dgm:presLayoutVars>
      </dgm:prSet>
      <dgm:spPr/>
    </dgm:pt>
    <dgm:pt modelId="{731DAA90-0656-44F8-BACE-76A94131DFE5}" type="pres">
      <dgm:prSet presAssocID="{94C74BD2-690C-413A-9D0C-7D487130C1DD}" presName="parentText" presStyleLbl="node1" presStyleIdx="0" presStyleCnt="2">
        <dgm:presLayoutVars>
          <dgm:chMax val="0"/>
          <dgm:bulletEnabled val="1"/>
        </dgm:presLayoutVars>
      </dgm:prSet>
      <dgm:spPr/>
    </dgm:pt>
    <dgm:pt modelId="{9F7D80F0-D04B-4D49-A365-31B946E91997}" type="pres">
      <dgm:prSet presAssocID="{94C74BD2-690C-413A-9D0C-7D487130C1DD}" presName="childText" presStyleLbl="revTx" presStyleIdx="0" presStyleCnt="2">
        <dgm:presLayoutVars>
          <dgm:bulletEnabled val="1"/>
        </dgm:presLayoutVars>
      </dgm:prSet>
      <dgm:spPr/>
    </dgm:pt>
    <dgm:pt modelId="{02778DEA-A448-4EBB-8EAF-027B00C157F9}" type="pres">
      <dgm:prSet presAssocID="{4A395538-8F15-468B-AFE3-4E20DC97B68A}" presName="parentText" presStyleLbl="node1" presStyleIdx="1" presStyleCnt="2" custLinFactNeighborY="1286">
        <dgm:presLayoutVars>
          <dgm:chMax val="0"/>
          <dgm:bulletEnabled val="1"/>
        </dgm:presLayoutVars>
      </dgm:prSet>
      <dgm:spPr/>
    </dgm:pt>
    <dgm:pt modelId="{4612D3CE-2648-45C5-8D73-669F2CF90E75}" type="pres">
      <dgm:prSet presAssocID="{4A395538-8F15-468B-AFE3-4E20DC97B68A}" presName="childText" presStyleLbl="revTx" presStyleIdx="1" presStyleCnt="2" custLinFactNeighborX="-990" custLinFactNeighborY="31516">
        <dgm:presLayoutVars>
          <dgm:bulletEnabled val="1"/>
        </dgm:presLayoutVars>
      </dgm:prSet>
      <dgm:spPr/>
    </dgm:pt>
  </dgm:ptLst>
  <dgm:cxnLst>
    <dgm:cxn modelId="{FEB51307-DED5-48F1-ACD0-E44E875350E6}" type="presOf" srcId="{C9C081DA-DD52-4A70-8E90-7762A1C21C3C}" destId="{9F7D80F0-D04B-4D49-A365-31B946E91997}" srcOrd="0" destOrd="2" presId="urn:microsoft.com/office/officeart/2005/8/layout/vList2"/>
    <dgm:cxn modelId="{6E53150B-B33D-4AB9-BD45-E2A364667F76}" srcId="{94C74BD2-690C-413A-9D0C-7D487130C1DD}" destId="{6BAB8AA1-F7EF-4516-A8A2-E49CBE556431}" srcOrd="0" destOrd="0" parTransId="{B3FDCEB7-D823-4D51-94B4-D9570D72EFBA}" sibTransId="{8156282B-F5C9-47CC-A62E-C1051A070AFD}"/>
    <dgm:cxn modelId="{E87D3E1F-E060-484E-94FC-1D74B05126A0}" type="presOf" srcId="{CEA7C131-B631-4F53-9ECD-7A7766FF1AD1}" destId="{4612D3CE-2648-45C5-8D73-669F2CF90E75}" srcOrd="0" destOrd="4" presId="urn:microsoft.com/office/officeart/2005/8/layout/vList2"/>
    <dgm:cxn modelId="{8A047720-7C13-45C6-AB49-79353418AF97}" type="presOf" srcId="{B27CD7D1-3670-4785-9E25-EAB0307E5BF2}" destId="{31A11168-E6CD-4E32-AD41-BA24C1D74D4D}" srcOrd="0" destOrd="0" presId="urn:microsoft.com/office/officeart/2005/8/layout/vList2"/>
    <dgm:cxn modelId="{47C0102C-CFC3-47C6-9C4D-45648C880E3E}" srcId="{94C74BD2-690C-413A-9D0C-7D487130C1DD}" destId="{C9C081DA-DD52-4A70-8E90-7762A1C21C3C}" srcOrd="2" destOrd="0" parTransId="{530D1149-9EEB-424D-8FCB-1313FEB68C00}" sibTransId="{ECDB6DF1-4F27-4046-9DC3-953610A9F40D}"/>
    <dgm:cxn modelId="{DE25E061-5A67-4B1F-9772-C8730719F2C6}" srcId="{4A395538-8F15-468B-AFE3-4E20DC97B68A}" destId="{2FE5D382-F1C0-440E-8D29-0796F4D98652}" srcOrd="3" destOrd="0" parTransId="{7253575A-A6CD-45B3-B811-4A0A232BEA68}" sibTransId="{104469B8-72BE-478E-876B-DE052483524F}"/>
    <dgm:cxn modelId="{1D7F3964-673E-4A71-B9F2-0FA891ECD6D0}" type="presOf" srcId="{60577550-BCFB-40E3-909A-6015E1AECB79}" destId="{4612D3CE-2648-45C5-8D73-669F2CF90E75}" srcOrd="0" destOrd="0" presId="urn:microsoft.com/office/officeart/2005/8/layout/vList2"/>
    <dgm:cxn modelId="{592B7D45-C7DF-4025-A789-BF4795B5C849}" type="presOf" srcId="{94C74BD2-690C-413A-9D0C-7D487130C1DD}" destId="{731DAA90-0656-44F8-BACE-76A94131DFE5}" srcOrd="0" destOrd="0" presId="urn:microsoft.com/office/officeart/2005/8/layout/vList2"/>
    <dgm:cxn modelId="{9FBBBB4F-4CDA-4980-A823-4BF13EF62D74}" type="presOf" srcId="{2FE5D382-F1C0-440E-8D29-0796F4D98652}" destId="{4612D3CE-2648-45C5-8D73-669F2CF90E75}" srcOrd="0" destOrd="3" presId="urn:microsoft.com/office/officeart/2005/8/layout/vList2"/>
    <dgm:cxn modelId="{7C69AB54-7C31-4A27-AC1B-37F65AEDA49B}" srcId="{4A395538-8F15-468B-AFE3-4E20DC97B68A}" destId="{CEA7C131-B631-4F53-9ECD-7A7766FF1AD1}" srcOrd="4" destOrd="0" parTransId="{F228CAEF-05A0-4DA8-A343-A2B699E3C6A8}" sibTransId="{095AF51F-CF26-450C-8CD6-BD1DB7A1CC23}"/>
    <dgm:cxn modelId="{1C51AC54-DE99-4288-98F2-E664E2D2D0BA}" type="presOf" srcId="{F681D85E-BAF8-45F7-A289-20C22850AE8D}" destId="{4612D3CE-2648-45C5-8D73-669F2CF90E75}" srcOrd="0" destOrd="2" presId="urn:microsoft.com/office/officeart/2005/8/layout/vList2"/>
    <dgm:cxn modelId="{F015CF56-6104-4ED9-896F-2E655F0FA4DA}" type="presOf" srcId="{6BAB8AA1-F7EF-4516-A8A2-E49CBE556431}" destId="{9F7D80F0-D04B-4D49-A365-31B946E91997}" srcOrd="0" destOrd="0" presId="urn:microsoft.com/office/officeart/2005/8/layout/vList2"/>
    <dgm:cxn modelId="{7AEA0785-29B7-4FF7-9F23-8A7CB285A877}" srcId="{B27CD7D1-3670-4785-9E25-EAB0307E5BF2}" destId="{4A395538-8F15-468B-AFE3-4E20DC97B68A}" srcOrd="1" destOrd="0" parTransId="{A73C38AC-B19D-481C-95FC-996761EA1885}" sibTransId="{DB6EDA6A-0CDF-4578-A39A-8FB7FEB7887E}"/>
    <dgm:cxn modelId="{03631985-9335-4E6B-BA87-DCB46C967E36}" srcId="{4A395538-8F15-468B-AFE3-4E20DC97B68A}" destId="{F681D85E-BAF8-45F7-A289-20C22850AE8D}" srcOrd="2" destOrd="0" parTransId="{36A30C35-8FD9-4072-B5F7-BAE049575285}" sibTransId="{27F188B7-FB85-4E16-9573-BB28BE2E1E7F}"/>
    <dgm:cxn modelId="{AEC5E787-AACE-4D7F-8DE6-4195C86EF858}" srcId="{4A395538-8F15-468B-AFE3-4E20DC97B68A}" destId="{AE62838D-21B3-4FBF-AC04-D572A67D4945}" srcOrd="1" destOrd="0" parTransId="{B89D207D-3EF4-444F-B086-E5E751EB60EF}" sibTransId="{4B9371CA-A7C6-40BC-8031-447F475BD81F}"/>
    <dgm:cxn modelId="{00D8898D-CF26-435A-9AEE-2DA80DFC44B1}" srcId="{4A395538-8F15-468B-AFE3-4E20DC97B68A}" destId="{60577550-BCFB-40E3-909A-6015E1AECB79}" srcOrd="0" destOrd="0" parTransId="{C512F1B9-B20E-4DD9-B544-5438A8488390}" sibTransId="{19703222-8D91-4E45-9C32-6A1740466AA7}"/>
    <dgm:cxn modelId="{5C11C3B2-2B08-4052-ADA0-E99A2F0B8004}" srcId="{B27CD7D1-3670-4785-9E25-EAB0307E5BF2}" destId="{94C74BD2-690C-413A-9D0C-7D487130C1DD}" srcOrd="0" destOrd="0" parTransId="{69CB6061-238D-4E72-BC26-8F355A0C2366}" sibTransId="{A876081F-9504-4556-B21D-79831C364A4F}"/>
    <dgm:cxn modelId="{965B59B3-43D1-46E4-A27B-AA8C4F2B7AC9}" srcId="{94C74BD2-690C-413A-9D0C-7D487130C1DD}" destId="{D95D59BA-5FEF-49BB-8D7C-325E7C993D96}" srcOrd="1" destOrd="0" parTransId="{E64CE8C2-0A1D-4F69-B4B3-1311D4BE6710}" sibTransId="{80856C28-AA03-44EE-AE35-3B253F41850E}"/>
    <dgm:cxn modelId="{5F692BCF-6E5D-43A2-B44D-B2AFA47CFDBA}" type="presOf" srcId="{AE62838D-21B3-4FBF-AC04-D572A67D4945}" destId="{4612D3CE-2648-45C5-8D73-669F2CF90E75}" srcOrd="0" destOrd="1" presId="urn:microsoft.com/office/officeart/2005/8/layout/vList2"/>
    <dgm:cxn modelId="{9E4BE2E1-D9BB-4CF7-BA24-09116D0E17C0}" type="presOf" srcId="{D95D59BA-5FEF-49BB-8D7C-325E7C993D96}" destId="{9F7D80F0-D04B-4D49-A365-31B946E91997}" srcOrd="0" destOrd="1" presId="urn:microsoft.com/office/officeart/2005/8/layout/vList2"/>
    <dgm:cxn modelId="{EC7168EB-FAEE-4B14-8AA3-CFDF3BEEE771}" type="presOf" srcId="{4A395538-8F15-468B-AFE3-4E20DC97B68A}" destId="{02778DEA-A448-4EBB-8EAF-027B00C157F9}" srcOrd="0" destOrd="0" presId="urn:microsoft.com/office/officeart/2005/8/layout/vList2"/>
    <dgm:cxn modelId="{3B5F7503-ACE9-48AF-A402-8A3AA6FDDABD}" type="presParOf" srcId="{31A11168-E6CD-4E32-AD41-BA24C1D74D4D}" destId="{731DAA90-0656-44F8-BACE-76A94131DFE5}" srcOrd="0" destOrd="0" presId="urn:microsoft.com/office/officeart/2005/8/layout/vList2"/>
    <dgm:cxn modelId="{39CE9EC7-9A69-427C-AFFB-606A21497852}" type="presParOf" srcId="{31A11168-E6CD-4E32-AD41-BA24C1D74D4D}" destId="{9F7D80F0-D04B-4D49-A365-31B946E91997}" srcOrd="1" destOrd="0" presId="urn:microsoft.com/office/officeart/2005/8/layout/vList2"/>
    <dgm:cxn modelId="{2EBBEF96-D6D1-4741-B466-8F0BB64229BF}" type="presParOf" srcId="{31A11168-E6CD-4E32-AD41-BA24C1D74D4D}" destId="{02778DEA-A448-4EBB-8EAF-027B00C157F9}" srcOrd="2" destOrd="0" presId="urn:microsoft.com/office/officeart/2005/8/layout/vList2"/>
    <dgm:cxn modelId="{8FB80FE0-39F4-49CF-806F-90283C07B044}" type="presParOf" srcId="{31A11168-E6CD-4E32-AD41-BA24C1D74D4D}" destId="{4612D3CE-2648-45C5-8D73-669F2CF90E7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ADCD10-9D2F-4583-83E6-1F89C7419905}" type="doc">
      <dgm:prSet loTypeId="urn:microsoft.com/office/officeart/2011/layout/TabList" loCatId="list" qsTypeId="urn:microsoft.com/office/officeart/2005/8/quickstyle/simple2" qsCatId="simple" csTypeId="urn:microsoft.com/office/officeart/2005/8/colors/accent4_2" csCatId="accent4" phldr="1"/>
      <dgm:spPr/>
      <dgm:t>
        <a:bodyPr/>
        <a:lstStyle/>
        <a:p>
          <a:endParaRPr lang="en-CA"/>
        </a:p>
      </dgm:t>
    </dgm:pt>
    <dgm:pt modelId="{29F45AEA-E551-4E00-B379-E383EE6513C2}">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BLEU</a:t>
          </a:r>
          <a:endParaRPr lang="en-CA" sz="1200" b="1" dirty="0">
            <a:solidFill>
              <a:schemeClr val="tx1"/>
            </a:solidFill>
            <a:latin typeface="Arial" panose="020B0604020202020204" pitchFamily="34" charset="0"/>
            <a:cs typeface="Arial" panose="020B0604020202020204" pitchFamily="34" charset="0"/>
          </a:endParaRPr>
        </a:p>
      </dgm:t>
    </dgm:pt>
    <dgm:pt modelId="{3F34EBE7-5FC9-4A06-8BCD-7989938AB5E1}" type="parTrans" cxnId="{1FB4B9F0-16D8-4804-8444-9D7B116A4949}">
      <dgm:prSet/>
      <dgm:spPr/>
      <dgm:t>
        <a:bodyPr/>
        <a:lstStyle/>
        <a:p>
          <a:endParaRPr lang="en-CA"/>
        </a:p>
      </dgm:t>
    </dgm:pt>
    <dgm:pt modelId="{6B027403-4861-4F23-BB67-2B8C2ED9C772}" type="sibTrans" cxnId="{1FB4B9F0-16D8-4804-8444-9D7B116A4949}">
      <dgm:prSet/>
      <dgm:spPr/>
      <dgm:t>
        <a:bodyPr/>
        <a:lstStyle/>
        <a:p>
          <a:endParaRPr lang="en-CA"/>
        </a:p>
      </dgm:t>
    </dgm:pt>
    <dgm:pt modelId="{9D2D2117-CBCE-42CD-81A9-AF7E765AC661}">
      <dgm:prSet phldrT="[Text]" custT="1"/>
      <dgm:spPr/>
      <dgm:t>
        <a:bodyPr/>
        <a:lstStyle/>
        <a:p>
          <a:r>
            <a:rPr lang="en-CA" sz="1200" b="0" i="0" dirty="0">
              <a:latin typeface="Arial" panose="020B0604020202020204" pitchFamily="34" charset="0"/>
              <a:cs typeface="Arial" panose="020B0604020202020204" pitchFamily="34" charset="0"/>
            </a:rPr>
            <a:t>Bi-Lingual</a:t>
          </a:r>
          <a:r>
            <a:rPr lang="en-CA" sz="1200" b="0" i="0" dirty="0"/>
            <a:t> Evaluation of Understudy</a:t>
          </a:r>
          <a:endParaRPr lang="en-CA" sz="1200" dirty="0"/>
        </a:p>
      </dgm:t>
    </dgm:pt>
    <dgm:pt modelId="{AF74C290-7708-41ED-BDC9-401F8D52924D}" type="parTrans" cxnId="{D4089D31-54D4-46FE-903A-A7964E255A4B}">
      <dgm:prSet/>
      <dgm:spPr/>
      <dgm:t>
        <a:bodyPr/>
        <a:lstStyle/>
        <a:p>
          <a:endParaRPr lang="en-CA"/>
        </a:p>
      </dgm:t>
    </dgm:pt>
    <dgm:pt modelId="{24BE506E-A541-4FB1-9679-06DF43C06B22}" type="sibTrans" cxnId="{D4089D31-54D4-46FE-903A-A7964E255A4B}">
      <dgm:prSet/>
      <dgm:spPr/>
      <dgm:t>
        <a:bodyPr/>
        <a:lstStyle/>
        <a:p>
          <a:endParaRPr lang="en-CA"/>
        </a:p>
      </dgm:t>
    </dgm:pt>
    <dgm:pt modelId="{6DFC365A-5DD9-4A67-966C-B14EA6575FB5}">
      <dgm:prSet phldrT="[Text]" custT="1"/>
      <dgm:spPr/>
      <dgm:t>
        <a:bodyPr/>
        <a:lstStyle/>
        <a:p>
          <a:pPr algn="l">
            <a:lnSpc>
              <a:spcPct val="150000"/>
            </a:lnSpc>
            <a:buNone/>
          </a:pPr>
          <a:r>
            <a:rPr lang="en-US" sz="1200" b="0" i="0" dirty="0">
              <a:latin typeface="Arial" panose="020B0604020202020204" pitchFamily="34" charset="0"/>
              <a:cs typeface="Arial" panose="020B0604020202020204" pitchFamily="34" charset="0"/>
            </a:rPr>
            <a:t>Compares a candidate text to a reference text and determines how similar they are</a:t>
          </a:r>
          <a:br>
            <a:rPr lang="en-US" sz="1200" dirty="0">
              <a:latin typeface="Arial" panose="020B0604020202020204" pitchFamily="34" charset="0"/>
              <a:cs typeface="Arial" panose="020B0604020202020204" pitchFamily="34" charset="0"/>
            </a:rPr>
          </a:br>
          <a:r>
            <a:rPr lang="en-US" sz="1200" b="0" i="0" dirty="0">
              <a:latin typeface="Arial" panose="020B0604020202020204" pitchFamily="34" charset="0"/>
              <a:cs typeface="Arial" panose="020B0604020202020204" pitchFamily="34" charset="0"/>
            </a:rPr>
            <a:t>based on the matching of their n-grams.</a:t>
          </a:r>
          <a:endParaRPr lang="en-CA" sz="1200" dirty="0">
            <a:latin typeface="Arial" panose="020B0604020202020204" pitchFamily="34" charset="0"/>
            <a:cs typeface="Arial" panose="020B0604020202020204" pitchFamily="34" charset="0"/>
          </a:endParaRPr>
        </a:p>
      </dgm:t>
    </dgm:pt>
    <dgm:pt modelId="{2D154660-36D1-41F9-AD6C-C2EA351AF604}" type="parTrans" cxnId="{0922F065-0A18-44A9-ACD0-B8D801ABE133}">
      <dgm:prSet/>
      <dgm:spPr/>
      <dgm:t>
        <a:bodyPr/>
        <a:lstStyle/>
        <a:p>
          <a:endParaRPr lang="en-CA"/>
        </a:p>
      </dgm:t>
    </dgm:pt>
    <dgm:pt modelId="{429E5B38-DD13-48E7-BD90-A7F660A19053}" type="sibTrans" cxnId="{0922F065-0A18-44A9-ACD0-B8D801ABE133}">
      <dgm:prSet/>
      <dgm:spPr/>
      <dgm:t>
        <a:bodyPr/>
        <a:lstStyle/>
        <a:p>
          <a:endParaRPr lang="en-CA"/>
        </a:p>
      </dgm:t>
    </dgm:pt>
    <dgm:pt modelId="{40E32E2D-2040-4040-BDAF-7FE9AF5FA60A}">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METEOR</a:t>
          </a:r>
          <a:endParaRPr lang="en-CA" sz="1200" b="1" dirty="0">
            <a:solidFill>
              <a:schemeClr val="tx1"/>
            </a:solidFill>
            <a:latin typeface="Arial" panose="020B0604020202020204" pitchFamily="34" charset="0"/>
            <a:cs typeface="Arial" panose="020B0604020202020204" pitchFamily="34" charset="0"/>
          </a:endParaRPr>
        </a:p>
      </dgm:t>
    </dgm:pt>
    <dgm:pt modelId="{AF066415-1D3C-4EB6-961A-C1FEAE40510F}" type="parTrans" cxnId="{44C0F51A-3E10-4CA9-B5B1-97FCC06C07CB}">
      <dgm:prSet/>
      <dgm:spPr/>
      <dgm:t>
        <a:bodyPr/>
        <a:lstStyle/>
        <a:p>
          <a:endParaRPr lang="en-CA"/>
        </a:p>
      </dgm:t>
    </dgm:pt>
    <dgm:pt modelId="{9CCD612C-E877-42B6-BE2E-E817F844E159}" type="sibTrans" cxnId="{44C0F51A-3E10-4CA9-B5B1-97FCC06C07CB}">
      <dgm:prSet/>
      <dgm:spPr/>
      <dgm:t>
        <a:bodyPr/>
        <a:lstStyle/>
        <a:p>
          <a:endParaRPr lang="en-CA"/>
        </a:p>
      </dgm:t>
    </dgm:pt>
    <dgm:pt modelId="{9F0F5629-ED5A-4105-A98E-B43EE25E8680}">
      <dgm:prSet phldrT="[Text]" custT="1"/>
      <dgm:spPr/>
      <dgm:t>
        <a:bodyPr/>
        <a:lstStyle/>
        <a:p>
          <a:r>
            <a:rPr lang="en-US" sz="1200" b="0" i="0" dirty="0">
              <a:latin typeface="Arial" panose="020B0604020202020204" pitchFamily="34" charset="0"/>
              <a:cs typeface="Arial" panose="020B0604020202020204" pitchFamily="34" charset="0"/>
            </a:rPr>
            <a:t>Metric for Evaluation of Translation with Explicit ORdering</a:t>
          </a:r>
          <a:endParaRPr lang="en-CA" sz="1200" dirty="0">
            <a:latin typeface="Arial" panose="020B0604020202020204" pitchFamily="34" charset="0"/>
            <a:cs typeface="Arial" panose="020B0604020202020204" pitchFamily="34" charset="0"/>
          </a:endParaRPr>
        </a:p>
      </dgm:t>
    </dgm:pt>
    <dgm:pt modelId="{46672E0C-5164-4277-877B-311C97CDB1BA}" type="parTrans" cxnId="{FB1E6EEB-F677-472D-B844-38607156A517}">
      <dgm:prSet/>
      <dgm:spPr/>
      <dgm:t>
        <a:bodyPr/>
        <a:lstStyle/>
        <a:p>
          <a:endParaRPr lang="en-CA"/>
        </a:p>
      </dgm:t>
    </dgm:pt>
    <dgm:pt modelId="{A62E7CBF-7882-4AFA-B317-94586CB94480}" type="sibTrans" cxnId="{FB1E6EEB-F677-472D-B844-38607156A517}">
      <dgm:prSet/>
      <dgm:spPr/>
      <dgm:t>
        <a:bodyPr/>
        <a:lstStyle/>
        <a:p>
          <a:endParaRPr lang="en-CA"/>
        </a:p>
      </dgm:t>
    </dgm:pt>
    <dgm:pt modelId="{F0FE45A6-64C4-4782-8132-E4A5B1FFB54D}">
      <dgm:prSet phldrT="[Text]" custT="1"/>
      <dgm:spPr/>
      <dgm:t>
        <a:bodyPr/>
        <a:lstStyle/>
        <a:p>
          <a:pPr algn="l">
            <a:lnSpc>
              <a:spcPct val="150000"/>
            </a:lnSpc>
            <a:buNone/>
          </a:pPr>
          <a:r>
            <a:rPr lang="en-US" sz="1200" b="0" i="0" dirty="0">
              <a:latin typeface="Arial" panose="020B0604020202020204" pitchFamily="34" charset="0"/>
              <a:cs typeface="Arial" panose="020B0604020202020204" pitchFamily="34" charset="0"/>
            </a:rPr>
            <a:t>Similarity between a candidate text and the reference text by sequentially applying exact match, stemmed match and wordnet-based synonym match between the texts.</a:t>
          </a:r>
          <a:endParaRPr lang="en-CA" sz="1200" dirty="0">
            <a:latin typeface="Arial" panose="020B0604020202020204" pitchFamily="34" charset="0"/>
            <a:cs typeface="Arial" panose="020B0604020202020204" pitchFamily="34" charset="0"/>
          </a:endParaRPr>
        </a:p>
      </dgm:t>
    </dgm:pt>
    <dgm:pt modelId="{663E74D3-5007-4E5A-A321-99BC758651A1}" type="parTrans" cxnId="{04804EAF-92CE-4913-8E79-526C9A9EC9E5}">
      <dgm:prSet/>
      <dgm:spPr/>
      <dgm:t>
        <a:bodyPr/>
        <a:lstStyle/>
        <a:p>
          <a:endParaRPr lang="en-CA"/>
        </a:p>
      </dgm:t>
    </dgm:pt>
    <dgm:pt modelId="{2D031B52-6879-4B57-A9C3-F68057A4156D}" type="sibTrans" cxnId="{04804EAF-92CE-4913-8E79-526C9A9EC9E5}">
      <dgm:prSet/>
      <dgm:spPr/>
      <dgm:t>
        <a:bodyPr/>
        <a:lstStyle/>
        <a:p>
          <a:endParaRPr lang="en-CA"/>
        </a:p>
      </dgm:t>
    </dgm:pt>
    <dgm:pt modelId="{51937455-B165-42DB-BD86-5F65D89B2C26}">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SS</a:t>
          </a:r>
          <a:endParaRPr lang="en-CA" sz="1200" b="1" dirty="0">
            <a:solidFill>
              <a:schemeClr val="tx1"/>
            </a:solidFill>
            <a:latin typeface="Arial" panose="020B0604020202020204" pitchFamily="34" charset="0"/>
            <a:cs typeface="Arial" panose="020B0604020202020204" pitchFamily="34" charset="0"/>
          </a:endParaRPr>
        </a:p>
      </dgm:t>
    </dgm:pt>
    <dgm:pt modelId="{DCE6EBEE-FE7E-4275-81C5-553DA6B4B0A2}" type="parTrans" cxnId="{89A9B9AF-327E-4441-962F-D6590DB071B6}">
      <dgm:prSet/>
      <dgm:spPr/>
      <dgm:t>
        <a:bodyPr/>
        <a:lstStyle/>
        <a:p>
          <a:endParaRPr lang="en-CA"/>
        </a:p>
      </dgm:t>
    </dgm:pt>
    <dgm:pt modelId="{F328A8F3-D661-4824-BE2F-08ED31FE9756}" type="sibTrans" cxnId="{89A9B9AF-327E-4441-962F-D6590DB071B6}">
      <dgm:prSet/>
      <dgm:spPr/>
      <dgm:t>
        <a:bodyPr/>
        <a:lstStyle/>
        <a:p>
          <a:endParaRPr lang="en-CA"/>
        </a:p>
      </dgm:t>
    </dgm:pt>
    <dgm:pt modelId="{D6DC5206-7899-4807-A65F-559DC13EBA5D}">
      <dgm:prSet phldrT="[Text]" custT="1"/>
      <dgm:spPr/>
      <dgm:t>
        <a:bodyPr/>
        <a:lstStyle/>
        <a:p>
          <a:pPr algn="l">
            <a:lnSpc>
              <a:spcPct val="150000"/>
            </a:lnSpc>
            <a:buNone/>
          </a:pPr>
          <a:r>
            <a:rPr lang="en-US" sz="1200" b="0" i="0" dirty="0">
              <a:latin typeface="Arial" panose="020B0604020202020204" pitchFamily="34" charset="0"/>
              <a:cs typeface="Arial" panose="020B0604020202020204" pitchFamily="34" charset="0"/>
            </a:rPr>
            <a:t>A candidate text is compared with the reference text based on these embeddings using cosine-similarity, it has the highest correlation with human-evaluated similarity</a:t>
          </a:r>
          <a:endParaRPr lang="en-CA" sz="1200" dirty="0">
            <a:latin typeface="Arial" panose="020B0604020202020204" pitchFamily="34" charset="0"/>
            <a:cs typeface="Arial" panose="020B0604020202020204" pitchFamily="34" charset="0"/>
          </a:endParaRPr>
        </a:p>
      </dgm:t>
    </dgm:pt>
    <dgm:pt modelId="{1D05302C-0DD6-4278-BF9F-8536D0A3FCCB}" type="parTrans" cxnId="{86AF602A-4A89-4714-ADFE-B65CFAD1345B}">
      <dgm:prSet/>
      <dgm:spPr/>
      <dgm:t>
        <a:bodyPr/>
        <a:lstStyle/>
        <a:p>
          <a:endParaRPr lang="en-CA"/>
        </a:p>
      </dgm:t>
    </dgm:pt>
    <dgm:pt modelId="{9C53254C-EF74-4CFB-A7F5-4EB56496C7CA}" type="sibTrans" cxnId="{86AF602A-4A89-4714-ADFE-B65CFAD1345B}">
      <dgm:prSet/>
      <dgm:spPr/>
      <dgm:t>
        <a:bodyPr/>
        <a:lstStyle/>
        <a:p>
          <a:endParaRPr lang="en-CA"/>
        </a:p>
      </dgm:t>
    </dgm:pt>
    <dgm:pt modelId="{C8F158E0-8EA0-4FC5-A4B6-BA69EBAB19F7}">
      <dgm:prSet phldrT="[Text]" custT="1"/>
      <dgm:spPr/>
      <dgm:t>
        <a:bodyPr/>
        <a:lstStyle/>
        <a:p>
          <a:r>
            <a:rPr lang="en-US" sz="1200" dirty="0"/>
            <a:t>Semantic Similarity</a:t>
          </a:r>
          <a:endParaRPr lang="en-CA" sz="1200" dirty="0"/>
        </a:p>
      </dgm:t>
    </dgm:pt>
    <dgm:pt modelId="{FFE5350D-0FFC-4BBB-9985-BE41C693E214}" type="parTrans" cxnId="{24BE8564-8A8B-492A-AA7B-A7473DAB2D31}">
      <dgm:prSet/>
      <dgm:spPr/>
      <dgm:t>
        <a:bodyPr/>
        <a:lstStyle/>
        <a:p>
          <a:endParaRPr lang="en-CA"/>
        </a:p>
      </dgm:t>
    </dgm:pt>
    <dgm:pt modelId="{D9EB4F50-BBEB-413A-903C-8C3625A9AD30}" type="sibTrans" cxnId="{24BE8564-8A8B-492A-AA7B-A7473DAB2D31}">
      <dgm:prSet/>
      <dgm:spPr/>
      <dgm:t>
        <a:bodyPr/>
        <a:lstStyle/>
        <a:p>
          <a:endParaRPr lang="en-CA"/>
        </a:p>
      </dgm:t>
    </dgm:pt>
    <dgm:pt modelId="{2B3AF64E-0C9E-4A52-982B-6D3FFC66FCEA}" type="pres">
      <dgm:prSet presAssocID="{FCADCD10-9D2F-4583-83E6-1F89C7419905}" presName="Name0" presStyleCnt="0">
        <dgm:presLayoutVars>
          <dgm:chMax/>
          <dgm:chPref val="3"/>
          <dgm:dir/>
          <dgm:animOne val="branch"/>
          <dgm:animLvl val="lvl"/>
        </dgm:presLayoutVars>
      </dgm:prSet>
      <dgm:spPr/>
    </dgm:pt>
    <dgm:pt modelId="{6AFC051C-2810-4E39-B20C-FB0083EE0D22}" type="pres">
      <dgm:prSet presAssocID="{29F45AEA-E551-4E00-B379-E383EE6513C2}" presName="composite" presStyleCnt="0"/>
      <dgm:spPr/>
    </dgm:pt>
    <dgm:pt modelId="{684BF471-4228-4596-B418-1DF97351D4DE}" type="pres">
      <dgm:prSet presAssocID="{29F45AEA-E551-4E00-B379-E383EE6513C2}" presName="FirstChild" presStyleLbl="revTx" presStyleIdx="0" presStyleCnt="6">
        <dgm:presLayoutVars>
          <dgm:chMax val="0"/>
          <dgm:chPref val="0"/>
          <dgm:bulletEnabled val="1"/>
        </dgm:presLayoutVars>
      </dgm:prSet>
      <dgm:spPr/>
    </dgm:pt>
    <dgm:pt modelId="{AE572405-858F-4853-A506-AC243C3295A3}" type="pres">
      <dgm:prSet presAssocID="{29F45AEA-E551-4E00-B379-E383EE6513C2}" presName="Parent" presStyleLbl="alignNode1" presStyleIdx="0" presStyleCnt="3">
        <dgm:presLayoutVars>
          <dgm:chMax val="3"/>
          <dgm:chPref val="3"/>
          <dgm:bulletEnabled val="1"/>
        </dgm:presLayoutVars>
      </dgm:prSet>
      <dgm:spPr/>
    </dgm:pt>
    <dgm:pt modelId="{EE9DA29C-DEA5-4C3D-BB5F-D61A29182443}" type="pres">
      <dgm:prSet presAssocID="{29F45AEA-E551-4E00-B379-E383EE6513C2}" presName="Accent" presStyleLbl="parChTrans1D1" presStyleIdx="0" presStyleCnt="3"/>
      <dgm:spPr/>
    </dgm:pt>
    <dgm:pt modelId="{F1712031-4D1D-4D92-9000-DB9D59AE4E7B}" type="pres">
      <dgm:prSet presAssocID="{29F45AEA-E551-4E00-B379-E383EE6513C2}" presName="Child" presStyleLbl="revTx" presStyleIdx="1" presStyleCnt="6">
        <dgm:presLayoutVars>
          <dgm:chMax val="0"/>
          <dgm:chPref val="0"/>
          <dgm:bulletEnabled val="1"/>
        </dgm:presLayoutVars>
      </dgm:prSet>
      <dgm:spPr/>
    </dgm:pt>
    <dgm:pt modelId="{CB5B1D73-FF31-4458-BE85-A23F387386F7}" type="pres">
      <dgm:prSet presAssocID="{6B027403-4861-4F23-BB67-2B8C2ED9C772}" presName="sibTrans" presStyleCnt="0"/>
      <dgm:spPr/>
    </dgm:pt>
    <dgm:pt modelId="{ABDAA854-27EC-4213-AA2B-D3F35EA11220}" type="pres">
      <dgm:prSet presAssocID="{40E32E2D-2040-4040-BDAF-7FE9AF5FA60A}" presName="composite" presStyleCnt="0"/>
      <dgm:spPr/>
    </dgm:pt>
    <dgm:pt modelId="{9F577913-7F30-42A6-A176-DB72EB406BEC}" type="pres">
      <dgm:prSet presAssocID="{40E32E2D-2040-4040-BDAF-7FE9AF5FA60A}" presName="FirstChild" presStyleLbl="revTx" presStyleIdx="2" presStyleCnt="6">
        <dgm:presLayoutVars>
          <dgm:chMax val="0"/>
          <dgm:chPref val="0"/>
          <dgm:bulletEnabled val="1"/>
        </dgm:presLayoutVars>
      </dgm:prSet>
      <dgm:spPr/>
    </dgm:pt>
    <dgm:pt modelId="{5CDBD70A-133C-41F2-864E-A69913EA1150}" type="pres">
      <dgm:prSet presAssocID="{40E32E2D-2040-4040-BDAF-7FE9AF5FA60A}" presName="Parent" presStyleLbl="alignNode1" presStyleIdx="1" presStyleCnt="3">
        <dgm:presLayoutVars>
          <dgm:chMax val="3"/>
          <dgm:chPref val="3"/>
          <dgm:bulletEnabled val="1"/>
        </dgm:presLayoutVars>
      </dgm:prSet>
      <dgm:spPr/>
    </dgm:pt>
    <dgm:pt modelId="{D78BCD97-C452-4CD0-A5A0-1AD490FBD1EC}" type="pres">
      <dgm:prSet presAssocID="{40E32E2D-2040-4040-BDAF-7FE9AF5FA60A}" presName="Accent" presStyleLbl="parChTrans1D1" presStyleIdx="1" presStyleCnt="3"/>
      <dgm:spPr/>
    </dgm:pt>
    <dgm:pt modelId="{E2938EE5-A0A1-4A15-B4A9-BCDEE3955370}" type="pres">
      <dgm:prSet presAssocID="{40E32E2D-2040-4040-BDAF-7FE9AF5FA60A}" presName="Child" presStyleLbl="revTx" presStyleIdx="3" presStyleCnt="6">
        <dgm:presLayoutVars>
          <dgm:chMax val="0"/>
          <dgm:chPref val="0"/>
          <dgm:bulletEnabled val="1"/>
        </dgm:presLayoutVars>
      </dgm:prSet>
      <dgm:spPr/>
    </dgm:pt>
    <dgm:pt modelId="{67A3126F-AAB1-4B6E-AABE-E40455BBD9FE}" type="pres">
      <dgm:prSet presAssocID="{9CCD612C-E877-42B6-BE2E-E817F844E159}" presName="sibTrans" presStyleCnt="0"/>
      <dgm:spPr/>
    </dgm:pt>
    <dgm:pt modelId="{5E89E95F-DFEC-4CB9-B240-9D623FF1102D}" type="pres">
      <dgm:prSet presAssocID="{51937455-B165-42DB-BD86-5F65D89B2C26}" presName="composite" presStyleCnt="0"/>
      <dgm:spPr/>
    </dgm:pt>
    <dgm:pt modelId="{8A339470-0792-4864-BDDF-BA314909A530}" type="pres">
      <dgm:prSet presAssocID="{51937455-B165-42DB-BD86-5F65D89B2C26}" presName="FirstChild" presStyleLbl="revTx" presStyleIdx="4" presStyleCnt="6">
        <dgm:presLayoutVars>
          <dgm:chMax val="0"/>
          <dgm:chPref val="0"/>
          <dgm:bulletEnabled val="1"/>
        </dgm:presLayoutVars>
      </dgm:prSet>
      <dgm:spPr/>
    </dgm:pt>
    <dgm:pt modelId="{84218CFC-7D7D-4739-A6C7-30FC7A5B7B05}" type="pres">
      <dgm:prSet presAssocID="{51937455-B165-42DB-BD86-5F65D89B2C26}" presName="Parent" presStyleLbl="alignNode1" presStyleIdx="2" presStyleCnt="3">
        <dgm:presLayoutVars>
          <dgm:chMax val="3"/>
          <dgm:chPref val="3"/>
          <dgm:bulletEnabled val="1"/>
        </dgm:presLayoutVars>
      </dgm:prSet>
      <dgm:spPr/>
    </dgm:pt>
    <dgm:pt modelId="{920E3E49-6DBA-4396-9C92-BC6E046F8903}" type="pres">
      <dgm:prSet presAssocID="{51937455-B165-42DB-BD86-5F65D89B2C26}" presName="Accent" presStyleLbl="parChTrans1D1" presStyleIdx="2" presStyleCnt="3"/>
      <dgm:spPr/>
    </dgm:pt>
    <dgm:pt modelId="{7EC2CCCE-7B89-429C-8DA8-EC34D022F665}" type="pres">
      <dgm:prSet presAssocID="{51937455-B165-42DB-BD86-5F65D89B2C26}" presName="Child" presStyleLbl="revTx" presStyleIdx="5" presStyleCnt="6">
        <dgm:presLayoutVars>
          <dgm:chMax val="0"/>
          <dgm:chPref val="0"/>
          <dgm:bulletEnabled val="1"/>
        </dgm:presLayoutVars>
      </dgm:prSet>
      <dgm:spPr/>
    </dgm:pt>
  </dgm:ptLst>
  <dgm:cxnLst>
    <dgm:cxn modelId="{A742C201-E4B0-491E-9B81-4D6D9E1DE2C9}" type="presOf" srcId="{29F45AEA-E551-4E00-B379-E383EE6513C2}" destId="{AE572405-858F-4853-A506-AC243C3295A3}" srcOrd="0" destOrd="0" presId="urn:microsoft.com/office/officeart/2011/layout/TabList"/>
    <dgm:cxn modelId="{BBCF8404-FC57-4E3B-B69D-0626ED7B16E7}" type="presOf" srcId="{C8F158E0-8EA0-4FC5-A4B6-BA69EBAB19F7}" destId="{8A339470-0792-4864-BDDF-BA314909A530}" srcOrd="0" destOrd="0" presId="urn:microsoft.com/office/officeart/2011/layout/TabList"/>
    <dgm:cxn modelId="{44C0F51A-3E10-4CA9-B5B1-97FCC06C07CB}" srcId="{FCADCD10-9D2F-4583-83E6-1F89C7419905}" destId="{40E32E2D-2040-4040-BDAF-7FE9AF5FA60A}" srcOrd="1" destOrd="0" parTransId="{AF066415-1D3C-4EB6-961A-C1FEAE40510F}" sibTransId="{9CCD612C-E877-42B6-BE2E-E817F844E159}"/>
    <dgm:cxn modelId="{FAF9BD1B-5386-43D7-9CE9-453C58B60019}" type="presOf" srcId="{F0FE45A6-64C4-4782-8132-E4A5B1FFB54D}" destId="{E2938EE5-A0A1-4A15-B4A9-BCDEE3955370}" srcOrd="0" destOrd="0" presId="urn:microsoft.com/office/officeart/2011/layout/TabList"/>
    <dgm:cxn modelId="{86AF602A-4A89-4714-ADFE-B65CFAD1345B}" srcId="{51937455-B165-42DB-BD86-5F65D89B2C26}" destId="{D6DC5206-7899-4807-A65F-559DC13EBA5D}" srcOrd="1" destOrd="0" parTransId="{1D05302C-0DD6-4278-BF9F-8536D0A3FCCB}" sibTransId="{9C53254C-EF74-4CFB-A7F5-4EB56496C7CA}"/>
    <dgm:cxn modelId="{D4089D31-54D4-46FE-903A-A7964E255A4B}" srcId="{29F45AEA-E551-4E00-B379-E383EE6513C2}" destId="{9D2D2117-CBCE-42CD-81A9-AF7E765AC661}" srcOrd="0" destOrd="0" parTransId="{AF74C290-7708-41ED-BDC9-401F8D52924D}" sibTransId="{24BE506E-A541-4FB1-9679-06DF43C06B22}"/>
    <dgm:cxn modelId="{77EDE639-9DF9-4E08-8C28-0FBE32A8320B}" type="presOf" srcId="{FCADCD10-9D2F-4583-83E6-1F89C7419905}" destId="{2B3AF64E-0C9E-4A52-982B-6D3FFC66FCEA}" srcOrd="0" destOrd="0" presId="urn:microsoft.com/office/officeart/2011/layout/TabList"/>
    <dgm:cxn modelId="{24BE8564-8A8B-492A-AA7B-A7473DAB2D31}" srcId="{51937455-B165-42DB-BD86-5F65D89B2C26}" destId="{C8F158E0-8EA0-4FC5-A4B6-BA69EBAB19F7}" srcOrd="0" destOrd="0" parTransId="{FFE5350D-0FFC-4BBB-9985-BE41C693E214}" sibTransId="{D9EB4F50-BBEB-413A-903C-8C3625A9AD30}"/>
    <dgm:cxn modelId="{0922F065-0A18-44A9-ACD0-B8D801ABE133}" srcId="{29F45AEA-E551-4E00-B379-E383EE6513C2}" destId="{6DFC365A-5DD9-4A67-966C-B14EA6575FB5}" srcOrd="1" destOrd="0" parTransId="{2D154660-36D1-41F9-AD6C-C2EA351AF604}" sibTransId="{429E5B38-DD13-48E7-BD90-A7F660A19053}"/>
    <dgm:cxn modelId="{10D14AAD-01A6-4486-8EE5-3B7811AD798F}" type="presOf" srcId="{9F0F5629-ED5A-4105-A98E-B43EE25E8680}" destId="{9F577913-7F30-42A6-A176-DB72EB406BEC}" srcOrd="0" destOrd="0" presId="urn:microsoft.com/office/officeart/2011/layout/TabList"/>
    <dgm:cxn modelId="{04804EAF-92CE-4913-8E79-526C9A9EC9E5}" srcId="{40E32E2D-2040-4040-BDAF-7FE9AF5FA60A}" destId="{F0FE45A6-64C4-4782-8132-E4A5B1FFB54D}" srcOrd="1" destOrd="0" parTransId="{663E74D3-5007-4E5A-A321-99BC758651A1}" sibTransId="{2D031B52-6879-4B57-A9C3-F68057A4156D}"/>
    <dgm:cxn modelId="{89A9B9AF-327E-4441-962F-D6590DB071B6}" srcId="{FCADCD10-9D2F-4583-83E6-1F89C7419905}" destId="{51937455-B165-42DB-BD86-5F65D89B2C26}" srcOrd="2" destOrd="0" parTransId="{DCE6EBEE-FE7E-4275-81C5-553DA6B4B0A2}" sibTransId="{F328A8F3-D661-4824-BE2F-08ED31FE9756}"/>
    <dgm:cxn modelId="{7EE5E9B8-C900-4F72-9F14-7217577676F4}" type="presOf" srcId="{D6DC5206-7899-4807-A65F-559DC13EBA5D}" destId="{7EC2CCCE-7B89-429C-8DA8-EC34D022F665}" srcOrd="0" destOrd="0" presId="urn:microsoft.com/office/officeart/2011/layout/TabList"/>
    <dgm:cxn modelId="{35ABE9BD-325B-47FA-B962-39564805AC73}" type="presOf" srcId="{40E32E2D-2040-4040-BDAF-7FE9AF5FA60A}" destId="{5CDBD70A-133C-41F2-864E-A69913EA1150}" srcOrd="0" destOrd="0" presId="urn:microsoft.com/office/officeart/2011/layout/TabList"/>
    <dgm:cxn modelId="{7F1325CF-698C-41DB-BD5F-0316A2FEE63A}" type="presOf" srcId="{6DFC365A-5DD9-4A67-966C-B14EA6575FB5}" destId="{F1712031-4D1D-4D92-9000-DB9D59AE4E7B}" srcOrd="0" destOrd="0" presId="urn:microsoft.com/office/officeart/2011/layout/TabList"/>
    <dgm:cxn modelId="{9509A1E1-5EF8-41D7-A88C-6A12E27FB8F7}" type="presOf" srcId="{9D2D2117-CBCE-42CD-81A9-AF7E765AC661}" destId="{684BF471-4228-4596-B418-1DF97351D4DE}" srcOrd="0" destOrd="0" presId="urn:microsoft.com/office/officeart/2011/layout/TabList"/>
    <dgm:cxn modelId="{FB1E6EEB-F677-472D-B844-38607156A517}" srcId="{40E32E2D-2040-4040-BDAF-7FE9AF5FA60A}" destId="{9F0F5629-ED5A-4105-A98E-B43EE25E8680}" srcOrd="0" destOrd="0" parTransId="{46672E0C-5164-4277-877B-311C97CDB1BA}" sibTransId="{A62E7CBF-7882-4AFA-B317-94586CB94480}"/>
    <dgm:cxn modelId="{1FB4B9F0-16D8-4804-8444-9D7B116A4949}" srcId="{FCADCD10-9D2F-4583-83E6-1F89C7419905}" destId="{29F45AEA-E551-4E00-B379-E383EE6513C2}" srcOrd="0" destOrd="0" parTransId="{3F34EBE7-5FC9-4A06-8BCD-7989938AB5E1}" sibTransId="{6B027403-4861-4F23-BB67-2B8C2ED9C772}"/>
    <dgm:cxn modelId="{1EE7C0F0-A324-49BA-9868-7CF4EEF667A5}" type="presOf" srcId="{51937455-B165-42DB-BD86-5F65D89B2C26}" destId="{84218CFC-7D7D-4739-A6C7-30FC7A5B7B05}" srcOrd="0" destOrd="0" presId="urn:microsoft.com/office/officeart/2011/layout/TabList"/>
    <dgm:cxn modelId="{088E4BE2-878B-4DD3-844F-DF6C685134C0}" type="presParOf" srcId="{2B3AF64E-0C9E-4A52-982B-6D3FFC66FCEA}" destId="{6AFC051C-2810-4E39-B20C-FB0083EE0D22}" srcOrd="0" destOrd="0" presId="urn:microsoft.com/office/officeart/2011/layout/TabList"/>
    <dgm:cxn modelId="{BEB75D2E-40D7-47D6-BDCB-41B16E211F2D}" type="presParOf" srcId="{6AFC051C-2810-4E39-B20C-FB0083EE0D22}" destId="{684BF471-4228-4596-B418-1DF97351D4DE}" srcOrd="0" destOrd="0" presId="urn:microsoft.com/office/officeart/2011/layout/TabList"/>
    <dgm:cxn modelId="{BAEC970F-2A5D-47D6-A783-F93426805EC3}" type="presParOf" srcId="{6AFC051C-2810-4E39-B20C-FB0083EE0D22}" destId="{AE572405-858F-4853-A506-AC243C3295A3}" srcOrd="1" destOrd="0" presId="urn:microsoft.com/office/officeart/2011/layout/TabList"/>
    <dgm:cxn modelId="{0934EB9F-68EB-4EB6-9285-41D1404A1CC7}" type="presParOf" srcId="{6AFC051C-2810-4E39-B20C-FB0083EE0D22}" destId="{EE9DA29C-DEA5-4C3D-BB5F-D61A29182443}" srcOrd="2" destOrd="0" presId="urn:microsoft.com/office/officeart/2011/layout/TabList"/>
    <dgm:cxn modelId="{12B6CF0C-10B8-45F9-AD94-EEB8C6C9C213}" type="presParOf" srcId="{2B3AF64E-0C9E-4A52-982B-6D3FFC66FCEA}" destId="{F1712031-4D1D-4D92-9000-DB9D59AE4E7B}" srcOrd="1" destOrd="0" presId="urn:microsoft.com/office/officeart/2011/layout/TabList"/>
    <dgm:cxn modelId="{FF443AB2-73FA-4CE3-9720-D7B1B4D9F9CA}" type="presParOf" srcId="{2B3AF64E-0C9E-4A52-982B-6D3FFC66FCEA}" destId="{CB5B1D73-FF31-4458-BE85-A23F387386F7}" srcOrd="2" destOrd="0" presId="urn:microsoft.com/office/officeart/2011/layout/TabList"/>
    <dgm:cxn modelId="{222C08F4-5ED4-4B21-8682-3C3C12706866}" type="presParOf" srcId="{2B3AF64E-0C9E-4A52-982B-6D3FFC66FCEA}" destId="{ABDAA854-27EC-4213-AA2B-D3F35EA11220}" srcOrd="3" destOrd="0" presId="urn:microsoft.com/office/officeart/2011/layout/TabList"/>
    <dgm:cxn modelId="{F36581D5-7A85-4A80-9589-6D853F759E8F}" type="presParOf" srcId="{ABDAA854-27EC-4213-AA2B-D3F35EA11220}" destId="{9F577913-7F30-42A6-A176-DB72EB406BEC}" srcOrd="0" destOrd="0" presId="urn:microsoft.com/office/officeart/2011/layout/TabList"/>
    <dgm:cxn modelId="{477BBFB1-7ACC-41B5-BBB6-662C29FF3FAC}" type="presParOf" srcId="{ABDAA854-27EC-4213-AA2B-D3F35EA11220}" destId="{5CDBD70A-133C-41F2-864E-A69913EA1150}" srcOrd="1" destOrd="0" presId="urn:microsoft.com/office/officeart/2011/layout/TabList"/>
    <dgm:cxn modelId="{7A9D07F6-5D38-4826-89FD-E4EEC6A4D124}" type="presParOf" srcId="{ABDAA854-27EC-4213-AA2B-D3F35EA11220}" destId="{D78BCD97-C452-4CD0-A5A0-1AD490FBD1EC}" srcOrd="2" destOrd="0" presId="urn:microsoft.com/office/officeart/2011/layout/TabList"/>
    <dgm:cxn modelId="{7BE057FB-A75C-41BE-8961-7CB44A5D7EB3}" type="presParOf" srcId="{2B3AF64E-0C9E-4A52-982B-6D3FFC66FCEA}" destId="{E2938EE5-A0A1-4A15-B4A9-BCDEE3955370}" srcOrd="4" destOrd="0" presId="urn:microsoft.com/office/officeart/2011/layout/TabList"/>
    <dgm:cxn modelId="{7738D53C-4476-4301-BA7F-120EB8403269}" type="presParOf" srcId="{2B3AF64E-0C9E-4A52-982B-6D3FFC66FCEA}" destId="{67A3126F-AAB1-4B6E-AABE-E40455BBD9FE}" srcOrd="5" destOrd="0" presId="urn:microsoft.com/office/officeart/2011/layout/TabList"/>
    <dgm:cxn modelId="{1DD8D4FF-DAE5-4211-B20E-DF6FD596CB23}" type="presParOf" srcId="{2B3AF64E-0C9E-4A52-982B-6D3FFC66FCEA}" destId="{5E89E95F-DFEC-4CB9-B240-9D623FF1102D}" srcOrd="6" destOrd="0" presId="urn:microsoft.com/office/officeart/2011/layout/TabList"/>
    <dgm:cxn modelId="{EE40298A-C866-4FE0-9221-628A28499A4D}" type="presParOf" srcId="{5E89E95F-DFEC-4CB9-B240-9D623FF1102D}" destId="{8A339470-0792-4864-BDDF-BA314909A530}" srcOrd="0" destOrd="0" presId="urn:microsoft.com/office/officeart/2011/layout/TabList"/>
    <dgm:cxn modelId="{DDE4BBA8-78E6-45CE-89DC-889DCEC363AC}" type="presParOf" srcId="{5E89E95F-DFEC-4CB9-B240-9D623FF1102D}" destId="{84218CFC-7D7D-4739-A6C7-30FC7A5B7B05}" srcOrd="1" destOrd="0" presId="urn:microsoft.com/office/officeart/2011/layout/TabList"/>
    <dgm:cxn modelId="{79AE49AD-C853-450F-9564-BF4F57B5BF81}" type="presParOf" srcId="{5E89E95F-DFEC-4CB9-B240-9D623FF1102D}" destId="{920E3E49-6DBA-4396-9C92-BC6E046F8903}" srcOrd="2" destOrd="0" presId="urn:microsoft.com/office/officeart/2011/layout/TabList"/>
    <dgm:cxn modelId="{15AFF57D-7E35-42DB-B9A8-F35ED5B24237}" type="presParOf" srcId="{2B3AF64E-0C9E-4A52-982B-6D3FFC66FCEA}" destId="{7EC2CCCE-7B89-429C-8DA8-EC34D022F665}" srcOrd="7" destOrd="0" presId="urn:microsoft.com/office/officeart/2011/layout/Tab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9876E3-3429-42C8-BCE5-5D8FFA6758AF}" type="doc">
      <dgm:prSet loTypeId="urn:microsoft.com/office/officeart/2005/8/layout/vList2" loCatId="list" qsTypeId="urn:microsoft.com/office/officeart/2005/8/quickstyle/simple4" qsCatId="simple" csTypeId="urn:microsoft.com/office/officeart/2005/8/colors/accent4_2" csCatId="accent4" phldr="1"/>
      <dgm:spPr/>
      <dgm:t>
        <a:bodyPr/>
        <a:lstStyle/>
        <a:p>
          <a:endParaRPr lang="en-CA"/>
        </a:p>
      </dgm:t>
    </dgm:pt>
    <dgm:pt modelId="{4B2A52AE-231D-416A-85F2-BDFC645C4E0C}">
      <dgm:prSet phldrT="[Text]" custT="1">
        <dgm:style>
          <a:lnRef idx="3">
            <a:schemeClr val="lt1"/>
          </a:lnRef>
          <a:fillRef idx="1">
            <a:schemeClr val="accent4"/>
          </a:fillRef>
          <a:effectRef idx="1">
            <a:schemeClr val="accent4"/>
          </a:effectRef>
          <a:fontRef idx="minor">
            <a:schemeClr val="lt1"/>
          </a:fontRef>
        </dgm:style>
      </dgm:prSet>
      <dgm:spPr/>
      <dgm:t>
        <a:bodyPr/>
        <a:lstStyle/>
        <a:p>
          <a:pPr algn="l"/>
          <a:r>
            <a:rPr lang="en-US" sz="1200" b="1" dirty="0">
              <a:solidFill>
                <a:schemeClr val="tx1"/>
              </a:solidFill>
              <a:latin typeface="Arial" panose="020B0604020202020204" pitchFamily="34" charset="0"/>
              <a:cs typeface="Arial" panose="020B0604020202020204" pitchFamily="34" charset="0"/>
            </a:rPr>
            <a:t>RQ1: Performance of BugEnricher</a:t>
          </a:r>
          <a:endParaRPr lang="en-CA" sz="1200" b="1" dirty="0">
            <a:solidFill>
              <a:schemeClr val="tx1"/>
            </a:solidFill>
            <a:latin typeface="Arial" panose="020B0604020202020204" pitchFamily="34" charset="0"/>
            <a:cs typeface="Arial" panose="020B0604020202020204" pitchFamily="34" charset="0"/>
          </a:endParaRPr>
        </a:p>
      </dgm:t>
    </dgm:pt>
    <dgm:pt modelId="{E9CA3721-4791-4476-A36F-ABCFC486D339}" type="parTrans" cxnId="{66BE8316-A451-4DFD-8EF5-119741CD5586}">
      <dgm:prSet/>
      <dgm:spPr/>
      <dgm:t>
        <a:bodyPr/>
        <a:lstStyle/>
        <a:p>
          <a:endParaRPr lang="en-CA"/>
        </a:p>
      </dgm:t>
    </dgm:pt>
    <dgm:pt modelId="{F9F89A66-9939-4FDF-85FC-0C4631CEFB31}" type="sibTrans" cxnId="{66BE8316-A451-4DFD-8EF5-119741CD5586}">
      <dgm:prSet/>
      <dgm:spPr/>
      <dgm:t>
        <a:bodyPr/>
        <a:lstStyle/>
        <a:p>
          <a:endParaRPr lang="en-CA"/>
        </a:p>
      </dgm:t>
    </dgm:pt>
    <dgm:pt modelId="{8068D44F-705F-4674-97C0-2B9377F666B7}">
      <dgm:prSet phldrT="[Text]" custT="1">
        <dgm:style>
          <a:lnRef idx="3">
            <a:schemeClr val="lt1"/>
          </a:lnRef>
          <a:fillRef idx="1">
            <a:schemeClr val="accent4"/>
          </a:fillRef>
          <a:effectRef idx="1">
            <a:schemeClr val="accent4"/>
          </a:effectRef>
          <a:fontRef idx="minor">
            <a:schemeClr val="lt1"/>
          </a:fontRef>
        </dgm:style>
      </dgm:prSet>
      <dgm:spPr/>
      <dgm:t>
        <a:bodyPr/>
        <a:lstStyle/>
        <a:p>
          <a:pPr algn="l"/>
          <a:r>
            <a:rPr lang="en-US" sz="1200" b="1" dirty="0">
              <a:solidFill>
                <a:schemeClr val="tx1"/>
              </a:solidFill>
              <a:latin typeface="Arial" panose="020B0604020202020204" pitchFamily="34" charset="0"/>
              <a:cs typeface="Arial" panose="020B0604020202020204" pitchFamily="34" charset="0"/>
            </a:rPr>
            <a:t>RQ2: Comparison with Existing Baselines</a:t>
          </a:r>
          <a:endParaRPr lang="en-CA" sz="1200" b="1" dirty="0">
            <a:solidFill>
              <a:schemeClr val="tx1"/>
            </a:solidFill>
            <a:latin typeface="Arial" panose="020B0604020202020204" pitchFamily="34" charset="0"/>
            <a:cs typeface="Arial" panose="020B0604020202020204" pitchFamily="34" charset="0"/>
          </a:endParaRPr>
        </a:p>
      </dgm:t>
    </dgm:pt>
    <dgm:pt modelId="{470C1869-3702-40A9-BB95-3D074A580B0D}" type="parTrans" cxnId="{A4420986-A2A1-49E2-A557-81B75897C1BD}">
      <dgm:prSet/>
      <dgm:spPr/>
      <dgm:t>
        <a:bodyPr/>
        <a:lstStyle/>
        <a:p>
          <a:endParaRPr lang="en-CA"/>
        </a:p>
      </dgm:t>
    </dgm:pt>
    <dgm:pt modelId="{FDA33EC3-2014-4671-AB8A-DB8AEFA196C8}" type="sibTrans" cxnId="{A4420986-A2A1-49E2-A557-81B75897C1BD}">
      <dgm:prSet/>
      <dgm:spPr/>
      <dgm:t>
        <a:bodyPr/>
        <a:lstStyle/>
        <a:p>
          <a:endParaRPr lang="en-CA"/>
        </a:p>
      </dgm:t>
    </dgm:pt>
    <dgm:pt modelId="{E9D00285-1FAE-4F6E-A1F0-6466D8C67E07}">
      <dgm:prSet phldrT="[Text]" custT="1">
        <dgm:style>
          <a:lnRef idx="0">
            <a:scrgbClr r="0" g="0" b="0"/>
          </a:lnRef>
          <a:fillRef idx="0">
            <a:scrgbClr r="0" g="0" b="0"/>
          </a:fillRef>
          <a:effectRef idx="0">
            <a:scrgbClr r="0" g="0" b="0"/>
          </a:effectRef>
          <a:fontRef idx="minor">
            <a:schemeClr val="accent4"/>
          </a:fontRef>
        </dgm:style>
      </dgm:prSet>
      <dgm:spPr/>
      <dgm:t>
        <a:bodyPr anchor="ctr"/>
        <a:lstStyle/>
        <a:p>
          <a:pPr algn="l">
            <a:buNone/>
          </a:pPr>
          <a:r>
            <a:rPr lang="en-US" sz="1100" b="0" i="0" dirty="0">
              <a:ln/>
              <a:latin typeface="Arial" panose="020B0604020202020204" pitchFamily="34" charset="0"/>
              <a:cs typeface="Arial" panose="020B0604020202020204" pitchFamily="34" charset="0"/>
            </a:rPr>
            <a:t>How does our technique perform in explaining domain-specific terms or jargon according to automatic evaluation metrics?</a:t>
          </a:r>
          <a:endParaRPr lang="en-CA" sz="1100" dirty="0">
            <a:latin typeface="Arial" panose="020B0604020202020204" pitchFamily="34" charset="0"/>
            <a:cs typeface="Arial" panose="020B0604020202020204" pitchFamily="34" charset="0"/>
          </a:endParaRPr>
        </a:p>
      </dgm:t>
    </dgm:pt>
    <dgm:pt modelId="{69AFDEB7-038D-49D7-A143-01C1D753F342}" type="parTrans" cxnId="{0A323D24-BBCF-4B2B-8F98-C26A9E3A1AA3}">
      <dgm:prSet/>
      <dgm:spPr/>
      <dgm:t>
        <a:bodyPr/>
        <a:lstStyle/>
        <a:p>
          <a:endParaRPr lang="en-CA"/>
        </a:p>
      </dgm:t>
    </dgm:pt>
    <dgm:pt modelId="{D0DEE1ED-9F00-437A-8849-FD60227DF9E3}" type="sibTrans" cxnId="{0A323D24-BBCF-4B2B-8F98-C26A9E3A1AA3}">
      <dgm:prSet/>
      <dgm:spPr/>
      <dgm:t>
        <a:bodyPr/>
        <a:lstStyle/>
        <a:p>
          <a:endParaRPr lang="en-CA"/>
        </a:p>
      </dgm:t>
    </dgm:pt>
    <dgm:pt modelId="{88721D53-9B12-488F-A80E-3C333A9F5804}">
      <dgm:prSet phldrT="[Text]" custT="1">
        <dgm:style>
          <a:lnRef idx="0">
            <a:scrgbClr r="0" g="0" b="0"/>
          </a:lnRef>
          <a:fillRef idx="0">
            <a:scrgbClr r="0" g="0" b="0"/>
          </a:fillRef>
          <a:effectRef idx="0">
            <a:scrgbClr r="0" g="0" b="0"/>
          </a:effectRef>
          <a:fontRef idx="minor">
            <a:schemeClr val="accent4"/>
          </a:fontRef>
        </dgm:style>
      </dgm:prSet>
      <dgm:spPr/>
      <dgm:t>
        <a:bodyPr anchor="ctr"/>
        <a:lstStyle/>
        <a:p>
          <a:pPr algn="l">
            <a:buNone/>
          </a:pPr>
          <a:r>
            <a:rPr lang="en-US" sz="1100" b="0" i="0" dirty="0">
              <a:ln/>
              <a:latin typeface="Arial" panose="020B0604020202020204" pitchFamily="34" charset="0"/>
              <a:cs typeface="Arial" panose="020B0604020202020204" pitchFamily="34" charset="0"/>
            </a:rPr>
            <a:t>Can our technique outperform the existing baseline techniques in generating explanations to domain-specific terms or jargon?</a:t>
          </a:r>
          <a:endParaRPr lang="en-CA" sz="1100" dirty="0">
            <a:latin typeface="Arial" panose="020B0604020202020204" pitchFamily="34" charset="0"/>
            <a:cs typeface="Arial" panose="020B0604020202020204" pitchFamily="34" charset="0"/>
          </a:endParaRPr>
        </a:p>
      </dgm:t>
    </dgm:pt>
    <dgm:pt modelId="{C2F639D3-2FB5-4894-A592-27A253191AFB}" type="parTrans" cxnId="{D23E4C6B-BFC2-4923-B229-60F4D7A96EA2}">
      <dgm:prSet/>
      <dgm:spPr/>
      <dgm:t>
        <a:bodyPr/>
        <a:lstStyle/>
        <a:p>
          <a:endParaRPr lang="en-CA"/>
        </a:p>
      </dgm:t>
    </dgm:pt>
    <dgm:pt modelId="{F78857A3-67A6-42DD-B6F0-9C4D7B2C8CBA}" type="sibTrans" cxnId="{D23E4C6B-BFC2-4923-B229-60F4D7A96EA2}">
      <dgm:prSet/>
      <dgm:spPr/>
      <dgm:t>
        <a:bodyPr/>
        <a:lstStyle/>
        <a:p>
          <a:endParaRPr lang="en-CA"/>
        </a:p>
      </dgm:t>
    </dgm:pt>
    <dgm:pt modelId="{6E48643E-9B95-4E5B-9E91-E66CF286F6FC}">
      <dgm:prSet phldrT="[Text]" custT="1"/>
      <dgm:spPr/>
      <dgm:t>
        <a:bodyPr/>
        <a:lstStyle/>
        <a:p>
          <a:pPr algn="l">
            <a:buNone/>
          </a:pPr>
          <a:r>
            <a:rPr lang="en-US" sz="1200" b="1" dirty="0">
              <a:ln/>
              <a:solidFill>
                <a:schemeClr val="tx1"/>
              </a:solidFill>
              <a:latin typeface="Arial" panose="020B0604020202020204" pitchFamily="34" charset="0"/>
              <a:cs typeface="Arial" panose="020B0604020202020204" pitchFamily="34" charset="0"/>
            </a:rPr>
            <a:t>RQ3: Case Study - </a:t>
          </a:r>
          <a:r>
            <a:rPr lang="en-US" sz="1200" b="1" dirty="0">
              <a:solidFill>
                <a:schemeClr val="tx1"/>
              </a:solidFill>
              <a:latin typeface="Arial" panose="020B0604020202020204" pitchFamily="34" charset="0"/>
              <a:cs typeface="Arial" panose="020B0604020202020204" pitchFamily="34" charset="0"/>
            </a:rPr>
            <a:t>Performance of an Existing Duplicate Bug Report Detection Technique</a:t>
          </a:r>
          <a:endParaRPr lang="en-CA" sz="1200" dirty="0">
            <a:solidFill>
              <a:schemeClr val="tx1"/>
            </a:solidFill>
            <a:latin typeface="Arial" panose="020B0604020202020204" pitchFamily="34" charset="0"/>
            <a:cs typeface="Arial" panose="020B0604020202020204" pitchFamily="34" charset="0"/>
          </a:endParaRPr>
        </a:p>
      </dgm:t>
    </dgm:pt>
    <dgm:pt modelId="{3AA68C0F-74FB-4B32-B5BC-0BFB5E8C9FB6}" type="parTrans" cxnId="{CB0C0A57-F7BD-4B43-8739-28404AB64369}">
      <dgm:prSet/>
      <dgm:spPr/>
      <dgm:t>
        <a:bodyPr/>
        <a:lstStyle/>
        <a:p>
          <a:endParaRPr lang="en-CA"/>
        </a:p>
      </dgm:t>
    </dgm:pt>
    <dgm:pt modelId="{D6FC8475-C1F9-437A-89C4-C2D3FD994157}" type="sibTrans" cxnId="{CB0C0A57-F7BD-4B43-8739-28404AB64369}">
      <dgm:prSet/>
      <dgm:spPr/>
      <dgm:t>
        <a:bodyPr/>
        <a:lstStyle/>
        <a:p>
          <a:endParaRPr lang="en-CA"/>
        </a:p>
      </dgm:t>
    </dgm:pt>
    <dgm:pt modelId="{E2EA2323-F3F6-4EF6-97D1-E8480C6A52F5}">
      <dgm:prSet phldrT="[Text]" custT="1"/>
      <dgm:spPr/>
      <dgm:t>
        <a:bodyPr anchor="ctr"/>
        <a:lstStyle/>
        <a:p>
          <a:pPr>
            <a:buNone/>
          </a:pPr>
          <a:r>
            <a:rPr lang="en-US" sz="1100" b="0" i="0" dirty="0">
              <a:ln/>
              <a:latin typeface="Arial" panose="020B0604020202020204" pitchFamily="34" charset="0"/>
              <a:cs typeface="Arial" panose="020B0604020202020204" pitchFamily="34" charset="0"/>
            </a:rPr>
            <a:t>Does our enrichment of bug reports help improve an existing technique for duplicate bug report detection?</a:t>
          </a:r>
          <a:endParaRPr lang="en-CA" sz="1100" dirty="0">
            <a:ln/>
            <a:latin typeface="Arial" panose="020B0604020202020204" pitchFamily="34" charset="0"/>
            <a:cs typeface="Arial" panose="020B0604020202020204" pitchFamily="34" charset="0"/>
          </a:endParaRPr>
        </a:p>
      </dgm:t>
    </dgm:pt>
    <dgm:pt modelId="{30D0389D-B09C-44E4-9F8D-CE0368899793}" type="parTrans" cxnId="{3801213F-E40A-46EF-8F1A-335C01A3CE31}">
      <dgm:prSet/>
      <dgm:spPr/>
      <dgm:t>
        <a:bodyPr/>
        <a:lstStyle/>
        <a:p>
          <a:endParaRPr lang="en-CA"/>
        </a:p>
      </dgm:t>
    </dgm:pt>
    <dgm:pt modelId="{3B816757-5924-4DA2-8407-5ACEFE403B78}" type="sibTrans" cxnId="{3801213F-E40A-46EF-8F1A-335C01A3CE31}">
      <dgm:prSet/>
      <dgm:spPr/>
      <dgm:t>
        <a:bodyPr/>
        <a:lstStyle/>
        <a:p>
          <a:endParaRPr lang="en-CA"/>
        </a:p>
      </dgm:t>
    </dgm:pt>
    <dgm:pt modelId="{F8B3CAB7-4D3A-4348-B886-8691AB5A8C2A}" type="pres">
      <dgm:prSet presAssocID="{E69876E3-3429-42C8-BCE5-5D8FFA6758AF}" presName="linear" presStyleCnt="0">
        <dgm:presLayoutVars>
          <dgm:animLvl val="lvl"/>
          <dgm:resizeHandles val="exact"/>
        </dgm:presLayoutVars>
      </dgm:prSet>
      <dgm:spPr/>
    </dgm:pt>
    <dgm:pt modelId="{90A7C1F1-83D8-4FF0-A52B-7A1B95EA56FE}" type="pres">
      <dgm:prSet presAssocID="{4B2A52AE-231D-416A-85F2-BDFC645C4E0C}" presName="parentText" presStyleLbl="node1" presStyleIdx="0" presStyleCnt="3" custScaleY="64646" custLinFactNeighborX="-150" custLinFactNeighborY="3693">
        <dgm:presLayoutVars>
          <dgm:chMax val="0"/>
          <dgm:bulletEnabled val="1"/>
        </dgm:presLayoutVars>
      </dgm:prSet>
      <dgm:spPr/>
    </dgm:pt>
    <dgm:pt modelId="{893CECAE-9C96-4C9D-AFB4-1335A8595F2D}" type="pres">
      <dgm:prSet presAssocID="{4B2A52AE-231D-416A-85F2-BDFC645C4E0C}" presName="childText" presStyleLbl="revTx" presStyleIdx="0" presStyleCnt="3" custScaleY="66418" custLinFactNeighborY="-3131">
        <dgm:presLayoutVars>
          <dgm:bulletEnabled val="1"/>
        </dgm:presLayoutVars>
      </dgm:prSet>
      <dgm:spPr/>
    </dgm:pt>
    <dgm:pt modelId="{A7728595-F422-48BE-8007-5042235D24FA}" type="pres">
      <dgm:prSet presAssocID="{8068D44F-705F-4674-97C0-2B9377F666B7}" presName="parentText" presStyleLbl="node1" presStyleIdx="1" presStyleCnt="3" custScaleY="69570" custLinFactNeighborY="5307">
        <dgm:presLayoutVars>
          <dgm:chMax val="0"/>
          <dgm:bulletEnabled val="1"/>
        </dgm:presLayoutVars>
      </dgm:prSet>
      <dgm:spPr/>
    </dgm:pt>
    <dgm:pt modelId="{965823BD-6BF9-4280-B16D-EEF0F2275580}" type="pres">
      <dgm:prSet presAssocID="{8068D44F-705F-4674-97C0-2B9377F666B7}" presName="childText" presStyleLbl="revTx" presStyleIdx="1" presStyleCnt="3" custScaleY="66715" custLinFactNeighborY="-2454">
        <dgm:presLayoutVars>
          <dgm:bulletEnabled val="1"/>
        </dgm:presLayoutVars>
      </dgm:prSet>
      <dgm:spPr/>
    </dgm:pt>
    <dgm:pt modelId="{940EC4EE-E074-4083-81C1-0AA1BA862DC6}" type="pres">
      <dgm:prSet presAssocID="{6E48643E-9B95-4E5B-9E91-E66CF286F6FC}" presName="parentText" presStyleLbl="node1" presStyleIdx="2" presStyleCnt="3" custScaleY="66758">
        <dgm:presLayoutVars>
          <dgm:chMax val="0"/>
          <dgm:bulletEnabled val="1"/>
        </dgm:presLayoutVars>
      </dgm:prSet>
      <dgm:spPr/>
    </dgm:pt>
    <dgm:pt modelId="{9B41C2A1-A533-4257-9FB8-EEF58E84DD78}" type="pres">
      <dgm:prSet presAssocID="{6E48643E-9B95-4E5B-9E91-E66CF286F6FC}" presName="childText" presStyleLbl="revTx" presStyleIdx="2" presStyleCnt="3">
        <dgm:presLayoutVars>
          <dgm:bulletEnabled val="1"/>
        </dgm:presLayoutVars>
      </dgm:prSet>
      <dgm:spPr/>
    </dgm:pt>
  </dgm:ptLst>
  <dgm:cxnLst>
    <dgm:cxn modelId="{1F6A2212-3364-4B4D-A8D6-244DF64C0ABF}" type="presOf" srcId="{4B2A52AE-231D-416A-85F2-BDFC645C4E0C}" destId="{90A7C1F1-83D8-4FF0-A52B-7A1B95EA56FE}" srcOrd="0" destOrd="0" presId="urn:microsoft.com/office/officeart/2005/8/layout/vList2"/>
    <dgm:cxn modelId="{66BE8316-A451-4DFD-8EF5-119741CD5586}" srcId="{E69876E3-3429-42C8-BCE5-5D8FFA6758AF}" destId="{4B2A52AE-231D-416A-85F2-BDFC645C4E0C}" srcOrd="0" destOrd="0" parTransId="{E9CA3721-4791-4476-A36F-ABCFC486D339}" sibTransId="{F9F89A66-9939-4FDF-85FC-0C4631CEFB31}"/>
    <dgm:cxn modelId="{0A323D24-BBCF-4B2B-8F98-C26A9E3A1AA3}" srcId="{4B2A52AE-231D-416A-85F2-BDFC645C4E0C}" destId="{E9D00285-1FAE-4F6E-A1F0-6466D8C67E07}" srcOrd="0" destOrd="0" parTransId="{69AFDEB7-038D-49D7-A143-01C1D753F342}" sibTransId="{D0DEE1ED-9F00-437A-8849-FD60227DF9E3}"/>
    <dgm:cxn modelId="{3801213F-E40A-46EF-8F1A-335C01A3CE31}" srcId="{6E48643E-9B95-4E5B-9E91-E66CF286F6FC}" destId="{E2EA2323-F3F6-4EF6-97D1-E8480C6A52F5}" srcOrd="0" destOrd="0" parTransId="{30D0389D-B09C-44E4-9F8D-CE0368899793}" sibTransId="{3B816757-5924-4DA2-8407-5ACEFE403B78}"/>
    <dgm:cxn modelId="{0FE0B65D-069F-414A-BD3F-58955392B60D}" type="presOf" srcId="{88721D53-9B12-488F-A80E-3C333A9F5804}" destId="{965823BD-6BF9-4280-B16D-EEF0F2275580}" srcOrd="0" destOrd="0" presId="urn:microsoft.com/office/officeart/2005/8/layout/vList2"/>
    <dgm:cxn modelId="{D23E4C6B-BFC2-4923-B229-60F4D7A96EA2}" srcId="{8068D44F-705F-4674-97C0-2B9377F666B7}" destId="{88721D53-9B12-488F-A80E-3C333A9F5804}" srcOrd="0" destOrd="0" parTransId="{C2F639D3-2FB5-4894-A592-27A253191AFB}" sibTransId="{F78857A3-67A6-42DD-B6F0-9C4D7B2C8CBA}"/>
    <dgm:cxn modelId="{CB0C0A57-F7BD-4B43-8739-28404AB64369}" srcId="{E69876E3-3429-42C8-BCE5-5D8FFA6758AF}" destId="{6E48643E-9B95-4E5B-9E91-E66CF286F6FC}" srcOrd="2" destOrd="0" parTransId="{3AA68C0F-74FB-4B32-B5BC-0BFB5E8C9FB6}" sibTransId="{D6FC8475-C1F9-437A-89C4-C2D3FD994157}"/>
    <dgm:cxn modelId="{A4420986-A2A1-49E2-A557-81B75897C1BD}" srcId="{E69876E3-3429-42C8-BCE5-5D8FFA6758AF}" destId="{8068D44F-705F-4674-97C0-2B9377F666B7}" srcOrd="1" destOrd="0" parTransId="{470C1869-3702-40A9-BB95-3D074A580B0D}" sibTransId="{FDA33EC3-2014-4671-AB8A-DB8AEFA196C8}"/>
    <dgm:cxn modelId="{1CAF19A2-FFA8-451E-A18B-4B289AB6771E}" type="presOf" srcId="{E9D00285-1FAE-4F6E-A1F0-6466D8C67E07}" destId="{893CECAE-9C96-4C9D-AFB4-1335A8595F2D}" srcOrd="0" destOrd="0" presId="urn:microsoft.com/office/officeart/2005/8/layout/vList2"/>
    <dgm:cxn modelId="{3EF4AAA2-90F6-46FE-8718-1D3977B8B5FC}" type="presOf" srcId="{E2EA2323-F3F6-4EF6-97D1-E8480C6A52F5}" destId="{9B41C2A1-A533-4257-9FB8-EEF58E84DD78}" srcOrd="0" destOrd="0" presId="urn:microsoft.com/office/officeart/2005/8/layout/vList2"/>
    <dgm:cxn modelId="{33896AB5-1BA8-4CA9-9B4E-1225245E9681}" type="presOf" srcId="{6E48643E-9B95-4E5B-9E91-E66CF286F6FC}" destId="{940EC4EE-E074-4083-81C1-0AA1BA862DC6}" srcOrd="0" destOrd="0" presId="urn:microsoft.com/office/officeart/2005/8/layout/vList2"/>
    <dgm:cxn modelId="{B589EDBD-A991-4F12-866C-5EEE5F2E0680}" type="presOf" srcId="{E69876E3-3429-42C8-BCE5-5D8FFA6758AF}" destId="{F8B3CAB7-4D3A-4348-B886-8691AB5A8C2A}" srcOrd="0" destOrd="0" presId="urn:microsoft.com/office/officeart/2005/8/layout/vList2"/>
    <dgm:cxn modelId="{0FDC7CE5-5BED-4160-9A71-42EAF27E80B4}" type="presOf" srcId="{8068D44F-705F-4674-97C0-2B9377F666B7}" destId="{A7728595-F422-48BE-8007-5042235D24FA}" srcOrd="0" destOrd="0" presId="urn:microsoft.com/office/officeart/2005/8/layout/vList2"/>
    <dgm:cxn modelId="{B7E4F60A-8AE2-45D0-B4EB-4CFA44BF49A4}" type="presParOf" srcId="{F8B3CAB7-4D3A-4348-B886-8691AB5A8C2A}" destId="{90A7C1F1-83D8-4FF0-A52B-7A1B95EA56FE}" srcOrd="0" destOrd="0" presId="urn:microsoft.com/office/officeart/2005/8/layout/vList2"/>
    <dgm:cxn modelId="{E9C169F9-9B5E-4B46-94DF-651FF8046F85}" type="presParOf" srcId="{F8B3CAB7-4D3A-4348-B886-8691AB5A8C2A}" destId="{893CECAE-9C96-4C9D-AFB4-1335A8595F2D}" srcOrd="1" destOrd="0" presId="urn:microsoft.com/office/officeart/2005/8/layout/vList2"/>
    <dgm:cxn modelId="{A54CE54B-71C7-4314-8F14-B9A065694033}" type="presParOf" srcId="{F8B3CAB7-4D3A-4348-B886-8691AB5A8C2A}" destId="{A7728595-F422-48BE-8007-5042235D24FA}" srcOrd="2" destOrd="0" presId="urn:microsoft.com/office/officeart/2005/8/layout/vList2"/>
    <dgm:cxn modelId="{720AB213-4E6F-4009-8A4D-C7B552F33BF5}" type="presParOf" srcId="{F8B3CAB7-4D3A-4348-B886-8691AB5A8C2A}" destId="{965823BD-6BF9-4280-B16D-EEF0F2275580}" srcOrd="3" destOrd="0" presId="urn:microsoft.com/office/officeart/2005/8/layout/vList2"/>
    <dgm:cxn modelId="{0A8E3D8D-64F7-45A1-BCE2-9ABF1510CCC4}" type="presParOf" srcId="{F8B3CAB7-4D3A-4348-B886-8691AB5A8C2A}" destId="{940EC4EE-E074-4083-81C1-0AA1BA862DC6}" srcOrd="4" destOrd="0" presId="urn:microsoft.com/office/officeart/2005/8/layout/vList2"/>
    <dgm:cxn modelId="{3134AD53-9D0F-45A7-9DC3-C5F5F59F67D2}" type="presParOf" srcId="{F8B3CAB7-4D3A-4348-B886-8691AB5A8C2A}" destId="{9B41C2A1-A533-4257-9FB8-EEF58E84DD7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88D493-EB49-4F5D-961B-05C3940541AA}" type="doc">
      <dgm:prSet loTypeId="urn:microsoft.com/office/officeart/2005/8/layout/vList3" loCatId="list" qsTypeId="urn:microsoft.com/office/officeart/2005/8/quickstyle/simple1" qsCatId="simple" csTypeId="urn:microsoft.com/office/officeart/2005/8/colors/accent4_2" csCatId="accent4" phldr="1"/>
      <dgm:spPr/>
    </dgm:pt>
    <dgm:pt modelId="{9FF2FAA1-F53D-482F-86A4-E302B509FB9A}">
      <dgm:prSet phldrT="[Text]" custT="1"/>
      <dgm:spPr/>
      <dgm:t>
        <a:bodyPr/>
        <a:lstStyle/>
        <a:p>
          <a:pPr algn="l">
            <a:lnSpc>
              <a:spcPct val="150000"/>
            </a:lnSpc>
          </a:pPr>
          <a:r>
            <a:rPr lang="en-US" sz="1100" b="0" i="0" dirty="0">
              <a:solidFill>
                <a:schemeClr val="tx1"/>
              </a:solidFill>
              <a:latin typeface="Arial" panose="020B0604020202020204" pitchFamily="34" charset="0"/>
              <a:cs typeface="Arial" panose="020B0604020202020204" pitchFamily="34" charset="0"/>
            </a:rPr>
            <a:t>BugEnricher’s explanations are </a:t>
          </a:r>
          <a:r>
            <a:rPr lang="en-US" sz="1100" b="1" i="1" dirty="0">
              <a:solidFill>
                <a:schemeClr val="tx1"/>
              </a:solidFill>
              <a:latin typeface="Arial" panose="020B0604020202020204" pitchFamily="34" charset="0"/>
              <a:cs typeface="Arial" panose="020B0604020202020204" pitchFamily="34" charset="0"/>
            </a:rPr>
            <a:t>understandable to good </a:t>
          </a:r>
          <a:r>
            <a:rPr lang="en-US" sz="1100" b="0" i="0" dirty="0">
              <a:solidFill>
                <a:schemeClr val="tx1"/>
              </a:solidFill>
              <a:latin typeface="Arial" panose="020B0604020202020204" pitchFamily="34" charset="0"/>
              <a:cs typeface="Arial" panose="020B0604020202020204" pitchFamily="34" charset="0"/>
            </a:rPr>
            <a:t>for</a:t>
          </a:r>
          <a:r>
            <a:rPr lang="en-US" sz="1100" b="1" i="1" dirty="0">
              <a:solidFill>
                <a:schemeClr val="tx1"/>
              </a:solidFill>
              <a:latin typeface="Arial" panose="020B0604020202020204" pitchFamily="34" charset="0"/>
              <a:cs typeface="Arial" panose="020B0604020202020204" pitchFamily="34" charset="0"/>
            </a:rPr>
            <a:t> </a:t>
          </a:r>
          <a:r>
            <a:rPr lang="en-US" sz="1100" b="0" i="0" dirty="0">
              <a:solidFill>
                <a:schemeClr val="tx1"/>
              </a:solidFill>
              <a:latin typeface="Arial" panose="020B0604020202020204" pitchFamily="34" charset="0"/>
              <a:cs typeface="Arial" panose="020B0604020202020204" pitchFamily="34" charset="0"/>
            </a:rPr>
            <a:t>domain-specific terms or jargon (</a:t>
          </a:r>
          <a:r>
            <a:rPr lang="en-US" sz="1100" b="0" i="0" dirty="0" err="1">
              <a:solidFill>
                <a:schemeClr val="tx1"/>
              </a:solidFill>
              <a:latin typeface="Arial" panose="020B0604020202020204" pitchFamily="34" charset="0"/>
              <a:cs typeface="Arial" panose="020B0604020202020204" pitchFamily="34" charset="0"/>
            </a:rPr>
            <a:t>e.g</a:t>
          </a:r>
          <a:r>
            <a:rPr lang="en-US" sz="1100" b="0" i="0" dirty="0">
              <a:solidFill>
                <a:schemeClr val="tx1"/>
              </a:solidFill>
              <a:latin typeface="Arial" panose="020B0604020202020204" pitchFamily="34" charset="0"/>
              <a:cs typeface="Arial" panose="020B0604020202020204" pitchFamily="34" charset="0"/>
            </a:rPr>
            <a:t> BLEU score of 28.85)</a:t>
          </a:r>
          <a:endParaRPr lang="en-CA" sz="1100" dirty="0">
            <a:solidFill>
              <a:schemeClr val="tx1"/>
            </a:solidFill>
            <a:latin typeface="Arial" panose="020B0604020202020204" pitchFamily="34" charset="0"/>
            <a:cs typeface="Arial" panose="020B0604020202020204" pitchFamily="34" charset="0"/>
          </a:endParaRPr>
        </a:p>
      </dgm:t>
    </dgm:pt>
    <dgm:pt modelId="{12212B0B-A5F3-48D7-B8F3-39591324D8A6}" type="parTrans" cxnId="{FBD5407B-7FE5-418D-B0E4-11C78A286699}">
      <dgm:prSet/>
      <dgm:spPr/>
      <dgm:t>
        <a:bodyPr/>
        <a:lstStyle/>
        <a:p>
          <a:endParaRPr lang="en-CA"/>
        </a:p>
      </dgm:t>
    </dgm:pt>
    <dgm:pt modelId="{A28FBBD1-DED2-4FF0-B901-E1C187B80247}" type="sibTrans" cxnId="{FBD5407B-7FE5-418D-B0E4-11C78A286699}">
      <dgm:prSet/>
      <dgm:spPr/>
      <dgm:t>
        <a:bodyPr/>
        <a:lstStyle/>
        <a:p>
          <a:endParaRPr lang="en-CA"/>
        </a:p>
      </dgm:t>
    </dgm:pt>
    <dgm:pt modelId="{B6A33667-A021-4D5E-8328-1862A2C45064}">
      <dgm:prSet phldrT="[Text]" custT="1"/>
      <dgm:spPr/>
      <dgm:t>
        <a:bodyPr/>
        <a:lstStyle/>
        <a:p>
          <a:pPr algn="l">
            <a:lnSpc>
              <a:spcPct val="150000"/>
            </a:lnSpc>
          </a:pPr>
          <a:r>
            <a:rPr lang="en-US" sz="1100" b="0" i="0" kern="1200" dirty="0">
              <a:solidFill>
                <a:schemeClr val="tx1"/>
              </a:solidFill>
              <a:latin typeface="Arial" panose="020B0604020202020204" pitchFamily="34" charset="0"/>
              <a:cs typeface="Arial" panose="020B0604020202020204" pitchFamily="34" charset="0"/>
            </a:rPr>
            <a:t>BugEnricher </a:t>
          </a:r>
          <a:r>
            <a:rPr lang="en-US" sz="1100" b="1" i="0" kern="1200" dirty="0">
              <a:solidFill>
                <a:schemeClr val="tx1"/>
              </a:solidFill>
              <a:latin typeface="Arial" panose="020B0604020202020204" pitchFamily="34" charset="0"/>
              <a:cs typeface="Arial" panose="020B0604020202020204" pitchFamily="34" charset="0"/>
            </a:rPr>
            <a:t>outperforms</a:t>
          </a:r>
          <a:r>
            <a:rPr lang="en-US" sz="1100" b="0" i="0" kern="1200" dirty="0">
              <a:solidFill>
                <a:schemeClr val="tx1"/>
              </a:solidFill>
              <a:latin typeface="Arial" panose="020B0604020202020204" pitchFamily="34" charset="0"/>
              <a:cs typeface="Arial" panose="020B0604020202020204" pitchFamily="34" charset="0"/>
            </a:rPr>
            <a:t> both baselines (e.g. Performance Gain of </a:t>
          </a:r>
          <a:r>
            <a:rPr lang="en-US" sz="1100" b="0" i="0" u="none" strike="noStrike" kern="1200" baseline="0" dirty="0">
              <a:solidFill>
                <a:schemeClr val="tx1"/>
              </a:solidFill>
              <a:latin typeface="Arial" panose="020B0604020202020204" pitchFamily="34" charset="0"/>
              <a:cs typeface="Arial" panose="020B0604020202020204" pitchFamily="34" charset="0"/>
            </a:rPr>
            <a:t>72.12% and 88.34% </a:t>
          </a:r>
          <a:r>
            <a:rPr lang="en-US" sz="1100" b="0" i="0" kern="1200" dirty="0">
              <a:solidFill>
                <a:schemeClr val="tx1"/>
              </a:solidFill>
              <a:latin typeface="Arial" panose="020B0604020202020204" pitchFamily="34" charset="0"/>
              <a:cs typeface="Arial" panose="020B0604020202020204" pitchFamily="34" charset="0"/>
            </a:rPr>
            <a:t> )</a:t>
          </a:r>
          <a:endParaRPr lang="en-CA" sz="1100" b="0" kern="1200" dirty="0">
            <a:solidFill>
              <a:schemeClr val="tx1"/>
            </a:solidFill>
            <a:latin typeface="Arial" panose="020B0604020202020204" pitchFamily="34" charset="0"/>
            <a:ea typeface="+mj-ea"/>
            <a:cs typeface="Arial" panose="020B0604020202020204" pitchFamily="34" charset="0"/>
          </a:endParaRPr>
        </a:p>
      </dgm:t>
    </dgm:pt>
    <dgm:pt modelId="{366FD6F0-AB59-4C77-8A4F-2CB6FD91357C}" type="parTrans" cxnId="{1BA56FA4-6525-409F-B575-84E8DD1499B1}">
      <dgm:prSet/>
      <dgm:spPr/>
      <dgm:t>
        <a:bodyPr/>
        <a:lstStyle/>
        <a:p>
          <a:endParaRPr lang="en-CA"/>
        </a:p>
      </dgm:t>
    </dgm:pt>
    <dgm:pt modelId="{13DE3560-B65B-4DDC-BA3F-CEF632B5A174}" type="sibTrans" cxnId="{1BA56FA4-6525-409F-B575-84E8DD1499B1}">
      <dgm:prSet/>
      <dgm:spPr/>
      <dgm:t>
        <a:bodyPr/>
        <a:lstStyle/>
        <a:p>
          <a:endParaRPr lang="en-CA"/>
        </a:p>
      </dgm:t>
    </dgm:pt>
    <dgm:pt modelId="{E0B450E1-223B-46BD-988C-4846AC7C9A61}">
      <dgm:prSet phldrT="[Text]" custT="1"/>
      <dgm:spPr/>
      <dgm:t>
        <a:bodyPr/>
        <a:lstStyle/>
        <a:p>
          <a:pPr algn="l">
            <a:lnSpc>
              <a:spcPct val="150000"/>
            </a:lnSpc>
          </a:pPr>
          <a:r>
            <a:rPr lang="en-US" sz="1100" b="0" i="0" dirty="0">
              <a:solidFill>
                <a:schemeClr val="tx1"/>
              </a:solidFill>
              <a:latin typeface="Arial" panose="020B0604020202020204" pitchFamily="34" charset="0"/>
              <a:cs typeface="Arial" panose="020B0604020202020204" pitchFamily="34" charset="0"/>
            </a:rPr>
            <a:t>BugEnricher’s explanations offer </a:t>
          </a:r>
          <a:r>
            <a:rPr lang="en-US" sz="1100" b="1" i="0" dirty="0">
              <a:solidFill>
                <a:schemeClr val="tx1"/>
              </a:solidFill>
              <a:latin typeface="Arial" panose="020B0604020202020204" pitchFamily="34" charset="0"/>
              <a:cs typeface="Arial" panose="020B0604020202020204" pitchFamily="34" charset="0"/>
            </a:rPr>
            <a:t>complementary information</a:t>
          </a:r>
          <a:r>
            <a:rPr lang="en-US" sz="1100" b="0" i="0" dirty="0">
              <a:solidFill>
                <a:schemeClr val="tx1"/>
              </a:solidFill>
              <a:latin typeface="Arial" panose="020B0604020202020204" pitchFamily="34" charset="0"/>
              <a:cs typeface="Arial" panose="020B0604020202020204" pitchFamily="34" charset="0"/>
            </a:rPr>
            <a:t>, </a:t>
          </a:r>
          <a:r>
            <a:rPr lang="en-US" sz="1100" b="1" i="0" dirty="0">
              <a:solidFill>
                <a:schemeClr val="tx1"/>
              </a:solidFill>
              <a:latin typeface="Arial" panose="020B0604020202020204" pitchFamily="34" charset="0"/>
              <a:cs typeface="Arial" panose="020B0604020202020204" pitchFamily="34" charset="0"/>
            </a:rPr>
            <a:t>improves a duplicate bug report detection </a:t>
          </a:r>
          <a:r>
            <a:rPr lang="en-US" sz="1100" b="0" i="0" dirty="0">
              <a:solidFill>
                <a:schemeClr val="tx1"/>
              </a:solidFill>
              <a:latin typeface="Arial" panose="020B0604020202020204" pitchFamily="34" charset="0"/>
              <a:cs typeface="Arial" panose="020B0604020202020204" pitchFamily="34" charset="0"/>
            </a:rPr>
            <a:t>technique.</a:t>
          </a:r>
          <a:endParaRPr lang="en-CA" sz="1100" dirty="0">
            <a:solidFill>
              <a:schemeClr val="tx1"/>
            </a:solidFill>
            <a:latin typeface="Arial" panose="020B0604020202020204" pitchFamily="34" charset="0"/>
            <a:cs typeface="Arial" panose="020B0604020202020204" pitchFamily="34" charset="0"/>
          </a:endParaRPr>
        </a:p>
      </dgm:t>
    </dgm:pt>
    <dgm:pt modelId="{3BAD2360-33EF-42FE-AC3F-BE3D5977EC70}" type="parTrans" cxnId="{0565D053-3DBB-4560-91FC-545520CD2477}">
      <dgm:prSet/>
      <dgm:spPr/>
      <dgm:t>
        <a:bodyPr/>
        <a:lstStyle/>
        <a:p>
          <a:endParaRPr lang="en-CA"/>
        </a:p>
      </dgm:t>
    </dgm:pt>
    <dgm:pt modelId="{6167E1B0-BCCB-4405-955D-B80AEEFF1EB3}" type="sibTrans" cxnId="{0565D053-3DBB-4560-91FC-545520CD2477}">
      <dgm:prSet/>
      <dgm:spPr/>
      <dgm:t>
        <a:bodyPr/>
        <a:lstStyle/>
        <a:p>
          <a:endParaRPr lang="en-CA"/>
        </a:p>
      </dgm:t>
    </dgm:pt>
    <dgm:pt modelId="{9925F6D0-8192-462A-B5D7-2DE68329B690}" type="pres">
      <dgm:prSet presAssocID="{2B88D493-EB49-4F5D-961B-05C3940541AA}" presName="linearFlow" presStyleCnt="0">
        <dgm:presLayoutVars>
          <dgm:dir/>
          <dgm:resizeHandles val="exact"/>
        </dgm:presLayoutVars>
      </dgm:prSet>
      <dgm:spPr/>
    </dgm:pt>
    <dgm:pt modelId="{F426F7FC-049F-447D-97D2-F013FF11D701}" type="pres">
      <dgm:prSet presAssocID="{9FF2FAA1-F53D-482F-86A4-E302B509FB9A}" presName="composite" presStyleCnt="0"/>
      <dgm:spPr/>
    </dgm:pt>
    <dgm:pt modelId="{51BEF358-F47B-423E-91E0-DC5CE4B61A55}" type="pres">
      <dgm:prSet presAssocID="{9FF2FAA1-F53D-482F-86A4-E302B509FB9A}" presName="imgShp" presStyleLbl="fgImgPlace1" presStyleIdx="0" presStyleCnt="3" custScaleX="58547" custScaleY="5206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ood Idea with solid fill"/>
        </a:ext>
      </dgm:extLst>
    </dgm:pt>
    <dgm:pt modelId="{7932B75F-829F-4083-B38A-4C086B2624D0}" type="pres">
      <dgm:prSet presAssocID="{9FF2FAA1-F53D-482F-86A4-E302B509FB9A}" presName="txShp" presStyleLbl="node1" presStyleIdx="0" presStyleCnt="3" custScaleY="41335" custLinFactNeighborX="9923" custLinFactNeighborY="-242">
        <dgm:presLayoutVars>
          <dgm:bulletEnabled val="1"/>
        </dgm:presLayoutVars>
      </dgm:prSet>
      <dgm:spPr/>
    </dgm:pt>
    <dgm:pt modelId="{3DD3D326-2E49-4125-8585-26A565167864}" type="pres">
      <dgm:prSet presAssocID="{A28FBBD1-DED2-4FF0-B901-E1C187B80247}" presName="spacing" presStyleCnt="0"/>
      <dgm:spPr/>
    </dgm:pt>
    <dgm:pt modelId="{EF679348-2BF8-4851-9AB9-4B3FF5528533}" type="pres">
      <dgm:prSet presAssocID="{B6A33667-A021-4D5E-8328-1862A2C45064}" presName="composite" presStyleCnt="0"/>
      <dgm:spPr/>
    </dgm:pt>
    <dgm:pt modelId="{F6574AB7-955B-443C-88DF-9E69A1427D7D}" type="pres">
      <dgm:prSet presAssocID="{B6A33667-A021-4D5E-8328-1862A2C45064}" presName="imgShp" presStyleLbl="fgImgPlace1" presStyleIdx="1" presStyleCnt="3" custScaleX="55678" custScaleY="59388" custLinFactNeighborX="1037" custLinFactNeighborY="-2790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5E69D0FE-959E-4953-B876-8D3664ACAFBE}" type="pres">
      <dgm:prSet presAssocID="{B6A33667-A021-4D5E-8328-1862A2C45064}" presName="txShp" presStyleLbl="node1" presStyleIdx="1" presStyleCnt="3" custScaleY="38814" custLinFactNeighborX="10035" custLinFactNeighborY="-26741">
        <dgm:presLayoutVars>
          <dgm:bulletEnabled val="1"/>
        </dgm:presLayoutVars>
      </dgm:prSet>
      <dgm:spPr/>
    </dgm:pt>
    <dgm:pt modelId="{D5D665C9-E057-4A64-9D8C-FEE8F184BAD4}" type="pres">
      <dgm:prSet presAssocID="{13DE3560-B65B-4DDC-BA3F-CEF632B5A174}" presName="spacing" presStyleCnt="0"/>
      <dgm:spPr/>
    </dgm:pt>
    <dgm:pt modelId="{672888DB-8F89-42A8-B517-32FA65FDD47E}" type="pres">
      <dgm:prSet presAssocID="{E0B450E1-223B-46BD-988C-4846AC7C9A61}" presName="composite" presStyleCnt="0"/>
      <dgm:spPr/>
    </dgm:pt>
    <dgm:pt modelId="{3F1F83F9-4985-4FD3-AE5F-BBBD0D858320}" type="pres">
      <dgm:prSet presAssocID="{E0B450E1-223B-46BD-988C-4846AC7C9A61}" presName="imgShp" presStyleLbl="fgImgPlace1" presStyleIdx="2" presStyleCnt="3" custScaleX="51268" custScaleY="50407" custLinFactNeighborX="385" custLinFactNeighborY="-5598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3E899718-1E20-429E-B4C2-4F6232331D80}" type="pres">
      <dgm:prSet presAssocID="{E0B450E1-223B-46BD-988C-4846AC7C9A61}" presName="txShp" presStyleLbl="node1" presStyleIdx="2" presStyleCnt="3" custScaleX="99205" custScaleY="37352" custLinFactNeighborX="10310" custLinFactNeighborY="-53443">
        <dgm:presLayoutVars>
          <dgm:bulletEnabled val="1"/>
        </dgm:presLayoutVars>
      </dgm:prSet>
      <dgm:spPr/>
    </dgm:pt>
  </dgm:ptLst>
  <dgm:cxnLst>
    <dgm:cxn modelId="{C6C58B07-7DF7-4DE9-8801-0E6DB1C51F87}" type="presOf" srcId="{9FF2FAA1-F53D-482F-86A4-E302B509FB9A}" destId="{7932B75F-829F-4083-B38A-4C086B2624D0}" srcOrd="0" destOrd="0" presId="urn:microsoft.com/office/officeart/2005/8/layout/vList3"/>
    <dgm:cxn modelId="{E3ABA535-1F92-46EE-A318-EC79A12A69B4}" type="presOf" srcId="{E0B450E1-223B-46BD-988C-4846AC7C9A61}" destId="{3E899718-1E20-429E-B4C2-4F6232331D80}" srcOrd="0" destOrd="0" presId="urn:microsoft.com/office/officeart/2005/8/layout/vList3"/>
    <dgm:cxn modelId="{33B21C5E-ED62-4E0F-AB63-BB46C4C49D38}" type="presOf" srcId="{B6A33667-A021-4D5E-8328-1862A2C45064}" destId="{5E69D0FE-959E-4953-B876-8D3664ACAFBE}" srcOrd="0" destOrd="0" presId="urn:microsoft.com/office/officeart/2005/8/layout/vList3"/>
    <dgm:cxn modelId="{0565D053-3DBB-4560-91FC-545520CD2477}" srcId="{2B88D493-EB49-4F5D-961B-05C3940541AA}" destId="{E0B450E1-223B-46BD-988C-4846AC7C9A61}" srcOrd="2" destOrd="0" parTransId="{3BAD2360-33EF-42FE-AC3F-BE3D5977EC70}" sibTransId="{6167E1B0-BCCB-4405-955D-B80AEEFF1EB3}"/>
    <dgm:cxn modelId="{FBD5407B-7FE5-418D-B0E4-11C78A286699}" srcId="{2B88D493-EB49-4F5D-961B-05C3940541AA}" destId="{9FF2FAA1-F53D-482F-86A4-E302B509FB9A}" srcOrd="0" destOrd="0" parTransId="{12212B0B-A5F3-48D7-B8F3-39591324D8A6}" sibTransId="{A28FBBD1-DED2-4FF0-B901-E1C187B80247}"/>
    <dgm:cxn modelId="{1BA56FA4-6525-409F-B575-84E8DD1499B1}" srcId="{2B88D493-EB49-4F5D-961B-05C3940541AA}" destId="{B6A33667-A021-4D5E-8328-1862A2C45064}" srcOrd="1" destOrd="0" parTransId="{366FD6F0-AB59-4C77-8A4F-2CB6FD91357C}" sibTransId="{13DE3560-B65B-4DDC-BA3F-CEF632B5A174}"/>
    <dgm:cxn modelId="{B9D359DF-71BE-4C34-98DA-7F82931E2879}" type="presOf" srcId="{2B88D493-EB49-4F5D-961B-05C3940541AA}" destId="{9925F6D0-8192-462A-B5D7-2DE68329B690}" srcOrd="0" destOrd="0" presId="urn:microsoft.com/office/officeart/2005/8/layout/vList3"/>
    <dgm:cxn modelId="{1BBD8A0A-666E-4997-972A-A35DE97442FC}" type="presParOf" srcId="{9925F6D0-8192-462A-B5D7-2DE68329B690}" destId="{F426F7FC-049F-447D-97D2-F013FF11D701}" srcOrd="0" destOrd="0" presId="urn:microsoft.com/office/officeart/2005/8/layout/vList3"/>
    <dgm:cxn modelId="{35CEF48B-C5E7-4C84-9534-2E3D7AEA96F6}" type="presParOf" srcId="{F426F7FC-049F-447D-97D2-F013FF11D701}" destId="{51BEF358-F47B-423E-91E0-DC5CE4B61A55}" srcOrd="0" destOrd="0" presId="urn:microsoft.com/office/officeart/2005/8/layout/vList3"/>
    <dgm:cxn modelId="{22D6FD58-709C-41E2-917B-E19955B58936}" type="presParOf" srcId="{F426F7FC-049F-447D-97D2-F013FF11D701}" destId="{7932B75F-829F-4083-B38A-4C086B2624D0}" srcOrd="1" destOrd="0" presId="urn:microsoft.com/office/officeart/2005/8/layout/vList3"/>
    <dgm:cxn modelId="{C1528D72-BE30-490F-8AAF-C327E9731F65}" type="presParOf" srcId="{9925F6D0-8192-462A-B5D7-2DE68329B690}" destId="{3DD3D326-2E49-4125-8585-26A565167864}" srcOrd="1" destOrd="0" presId="urn:microsoft.com/office/officeart/2005/8/layout/vList3"/>
    <dgm:cxn modelId="{39B66E36-B320-4008-9FDF-10B78287A036}" type="presParOf" srcId="{9925F6D0-8192-462A-B5D7-2DE68329B690}" destId="{EF679348-2BF8-4851-9AB9-4B3FF5528533}" srcOrd="2" destOrd="0" presId="urn:microsoft.com/office/officeart/2005/8/layout/vList3"/>
    <dgm:cxn modelId="{EC8A366B-30DB-4C8D-87CE-E856146C1221}" type="presParOf" srcId="{EF679348-2BF8-4851-9AB9-4B3FF5528533}" destId="{F6574AB7-955B-443C-88DF-9E69A1427D7D}" srcOrd="0" destOrd="0" presId="urn:microsoft.com/office/officeart/2005/8/layout/vList3"/>
    <dgm:cxn modelId="{6373B31A-930B-4629-B08B-2F5087ABB139}" type="presParOf" srcId="{EF679348-2BF8-4851-9AB9-4B3FF5528533}" destId="{5E69D0FE-959E-4953-B876-8D3664ACAFBE}" srcOrd="1" destOrd="0" presId="urn:microsoft.com/office/officeart/2005/8/layout/vList3"/>
    <dgm:cxn modelId="{54D99922-B2A1-4796-8EBA-24D5DBFA700D}" type="presParOf" srcId="{9925F6D0-8192-462A-B5D7-2DE68329B690}" destId="{D5D665C9-E057-4A64-9D8C-FEE8F184BAD4}" srcOrd="3" destOrd="0" presId="urn:microsoft.com/office/officeart/2005/8/layout/vList3"/>
    <dgm:cxn modelId="{AE58EF23-D0C4-4591-8DE1-89D7F8EE746A}" type="presParOf" srcId="{9925F6D0-8192-462A-B5D7-2DE68329B690}" destId="{672888DB-8F89-42A8-B517-32FA65FDD47E}" srcOrd="4" destOrd="0" presId="urn:microsoft.com/office/officeart/2005/8/layout/vList3"/>
    <dgm:cxn modelId="{23AC03CB-299A-440E-B29C-6860E936795F}" type="presParOf" srcId="{672888DB-8F89-42A8-B517-32FA65FDD47E}" destId="{3F1F83F9-4985-4FD3-AE5F-BBBD0D858320}" srcOrd="0" destOrd="0" presId="urn:microsoft.com/office/officeart/2005/8/layout/vList3"/>
    <dgm:cxn modelId="{FB9B7C2D-0301-4629-9219-AA4C6C869ADB}" type="presParOf" srcId="{672888DB-8F89-42A8-B517-32FA65FDD47E}" destId="{3E899718-1E20-429E-B4C2-4F6232331D8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D6D0C1-94C9-41DB-AB22-B105E3DC71F6}" type="doc">
      <dgm:prSet loTypeId="urn:diagrams.loki3.com/VaryingWidthList" loCatId="list" qsTypeId="urn:microsoft.com/office/officeart/2005/8/quickstyle/simple1" qsCatId="simple" csTypeId="urn:microsoft.com/office/officeart/2005/8/colors/accent4_2" csCatId="accent4" phldr="1"/>
      <dgm:spPr/>
    </dgm:pt>
    <dgm:pt modelId="{13D99ADC-5B02-4FDE-956E-3EC376EA59C6}">
      <dgm:prSet phldrT="[Text]" custT="1"/>
      <dgm:spPr/>
      <dgm:t>
        <a:bodyPr/>
        <a:lstStyle/>
        <a:p>
          <a:r>
            <a:rPr lang="en-US" sz="1100" b="1" dirty="0">
              <a:solidFill>
                <a:schemeClr val="tx1"/>
              </a:solidFill>
              <a:latin typeface="Arial" panose="020B0604020202020204" pitchFamily="34" charset="0"/>
              <a:cs typeface="Arial" panose="020B0604020202020204" pitchFamily="34" charset="0"/>
              <a:hlinkClick xmlns:r="http://schemas.openxmlformats.org/officeDocument/2006/relationships" r:id="rId1" action="ppaction://hlinksldjump"/>
            </a:rPr>
            <a:t>CHAT-GPT</a:t>
          </a:r>
          <a:endParaRPr lang="en-CA" sz="1100" b="1" dirty="0">
            <a:solidFill>
              <a:schemeClr val="tx1"/>
            </a:solidFill>
            <a:latin typeface="Arial" panose="020B0604020202020204" pitchFamily="34" charset="0"/>
            <a:cs typeface="Arial" panose="020B0604020202020204" pitchFamily="34" charset="0"/>
          </a:endParaRPr>
        </a:p>
      </dgm:t>
    </dgm:pt>
    <dgm:pt modelId="{8DFDDAB0-450C-4DD6-A434-0AA1A23E5D36}" type="parTrans" cxnId="{2E487EDE-B4E4-4C54-A4D6-12DE1E10CEB2}">
      <dgm:prSet/>
      <dgm:spPr/>
      <dgm:t>
        <a:bodyPr/>
        <a:lstStyle/>
        <a:p>
          <a:endParaRPr lang="en-CA"/>
        </a:p>
      </dgm:t>
    </dgm:pt>
    <dgm:pt modelId="{0088A884-B5C8-4317-862B-FC010934A2A5}" type="sibTrans" cxnId="{2E487EDE-B4E4-4C54-A4D6-12DE1E10CEB2}">
      <dgm:prSet/>
      <dgm:spPr/>
      <dgm:t>
        <a:bodyPr/>
        <a:lstStyle/>
        <a:p>
          <a:endParaRPr lang="en-CA"/>
        </a:p>
      </dgm:t>
    </dgm:pt>
    <dgm:pt modelId="{1A8A7C9A-1C9E-44DF-BB5F-F38B165A3D16}">
      <dgm:prSet phldrT="[Text]" custT="1"/>
      <dgm:spPr/>
      <dgm:t>
        <a:bodyPr/>
        <a:lstStyle/>
        <a:p>
          <a:r>
            <a:rPr lang="en-US" sz="1100" b="1" dirty="0">
              <a:solidFill>
                <a:schemeClr val="tx1"/>
              </a:solidFill>
              <a:latin typeface="Arial" panose="020B0604020202020204" pitchFamily="34" charset="0"/>
              <a:cs typeface="Arial" panose="020B0604020202020204" pitchFamily="34" charset="0"/>
              <a:hlinkClick xmlns:r="http://schemas.openxmlformats.org/officeDocument/2006/relationships" r:id="rId2" action="ppaction://hlinksldjump"/>
            </a:rPr>
            <a:t>RQ3- ABLATION</a:t>
          </a:r>
          <a:endParaRPr lang="en-CA" sz="1100" b="1" dirty="0">
            <a:solidFill>
              <a:schemeClr val="tx1"/>
            </a:solidFill>
            <a:latin typeface="Arial" panose="020B0604020202020204" pitchFamily="34" charset="0"/>
            <a:cs typeface="Arial" panose="020B0604020202020204" pitchFamily="34" charset="0"/>
          </a:endParaRPr>
        </a:p>
      </dgm:t>
    </dgm:pt>
    <dgm:pt modelId="{E5FF8429-5B14-4C6F-8161-9409D10FEF27}" type="parTrans" cxnId="{1FA426F2-2D7D-4034-AA94-20119192DA36}">
      <dgm:prSet/>
      <dgm:spPr/>
      <dgm:t>
        <a:bodyPr/>
        <a:lstStyle/>
        <a:p>
          <a:endParaRPr lang="en-CA"/>
        </a:p>
      </dgm:t>
    </dgm:pt>
    <dgm:pt modelId="{FC101A10-9D55-46B1-A557-E247CBE59982}" type="sibTrans" cxnId="{1FA426F2-2D7D-4034-AA94-20119192DA36}">
      <dgm:prSet/>
      <dgm:spPr/>
      <dgm:t>
        <a:bodyPr/>
        <a:lstStyle/>
        <a:p>
          <a:endParaRPr lang="en-CA"/>
        </a:p>
      </dgm:t>
    </dgm:pt>
    <dgm:pt modelId="{CC8F9184-0939-4B37-A69E-5AA64F8EB676}">
      <dgm:prSet phldrT="[Text]" custT="1"/>
      <dgm:spPr/>
      <dgm:t>
        <a:bodyPr/>
        <a:lstStyle/>
        <a:p>
          <a:r>
            <a:rPr lang="en-US" sz="1100" b="1" dirty="0">
              <a:solidFill>
                <a:schemeClr val="tx1"/>
              </a:solidFill>
              <a:latin typeface="Arial" panose="020B0604020202020204" pitchFamily="34" charset="0"/>
              <a:cs typeface="Arial" panose="020B0604020202020204" pitchFamily="34" charset="0"/>
              <a:hlinkClick xmlns:r="http://schemas.openxmlformats.org/officeDocument/2006/relationships" r:id="rId3" action="ppaction://hlinksldjump"/>
            </a:rPr>
            <a:t>RQ1-CROSS LANGUAGE</a:t>
          </a:r>
          <a:endParaRPr lang="en-CA" sz="1100" b="1" dirty="0">
            <a:solidFill>
              <a:schemeClr val="tx1"/>
            </a:solidFill>
            <a:latin typeface="Arial" panose="020B0604020202020204" pitchFamily="34" charset="0"/>
            <a:cs typeface="Arial" panose="020B0604020202020204" pitchFamily="34" charset="0"/>
          </a:endParaRPr>
        </a:p>
      </dgm:t>
    </dgm:pt>
    <dgm:pt modelId="{4EEA9DB3-C26C-43B5-B65F-5D2A42DE60DC}" type="parTrans" cxnId="{0BF37169-00CE-438B-8F83-023865B74688}">
      <dgm:prSet/>
      <dgm:spPr/>
      <dgm:t>
        <a:bodyPr/>
        <a:lstStyle/>
        <a:p>
          <a:endParaRPr lang="en-CA"/>
        </a:p>
      </dgm:t>
    </dgm:pt>
    <dgm:pt modelId="{EE789772-C741-4581-A163-D1F68FAEEEE3}" type="sibTrans" cxnId="{0BF37169-00CE-438B-8F83-023865B74688}">
      <dgm:prSet/>
      <dgm:spPr/>
      <dgm:t>
        <a:bodyPr/>
        <a:lstStyle/>
        <a:p>
          <a:endParaRPr lang="en-CA"/>
        </a:p>
      </dgm:t>
    </dgm:pt>
    <dgm:pt modelId="{58130B0A-7AFF-4026-8268-F6C970FF201D}">
      <dgm:prSet phldrT="[Text]" custT="1"/>
      <dgm:spPr/>
      <dgm:t>
        <a:bodyPr/>
        <a:lstStyle/>
        <a:p>
          <a:r>
            <a:rPr lang="en-US" sz="1100" b="1" dirty="0">
              <a:solidFill>
                <a:schemeClr val="tx1"/>
              </a:solidFill>
              <a:latin typeface="Arial" panose="020B0604020202020204" pitchFamily="34" charset="0"/>
              <a:cs typeface="Arial" panose="020B0604020202020204" pitchFamily="34" charset="0"/>
              <a:hlinkClick xmlns:r="http://schemas.openxmlformats.org/officeDocument/2006/relationships" r:id="rId4" action="ppaction://hlinksldjump"/>
            </a:rPr>
            <a:t>REFERENCES</a:t>
          </a:r>
          <a:endParaRPr lang="en-CA" sz="1100" b="1" dirty="0">
            <a:solidFill>
              <a:schemeClr val="tx1"/>
            </a:solidFill>
            <a:latin typeface="Arial" panose="020B0604020202020204" pitchFamily="34" charset="0"/>
            <a:cs typeface="Arial" panose="020B0604020202020204" pitchFamily="34" charset="0"/>
          </a:endParaRPr>
        </a:p>
      </dgm:t>
    </dgm:pt>
    <dgm:pt modelId="{E5CE377F-62C1-4577-8C0C-47D0205BD1FB}" type="parTrans" cxnId="{8ACFC9BF-F863-4925-95E2-847D15A12A3B}">
      <dgm:prSet/>
      <dgm:spPr/>
      <dgm:t>
        <a:bodyPr/>
        <a:lstStyle/>
        <a:p>
          <a:endParaRPr lang="en-CA"/>
        </a:p>
      </dgm:t>
    </dgm:pt>
    <dgm:pt modelId="{4619F93A-4A70-4573-AE90-4CD04894C67A}" type="sibTrans" cxnId="{8ACFC9BF-F863-4925-95E2-847D15A12A3B}">
      <dgm:prSet/>
      <dgm:spPr/>
      <dgm:t>
        <a:bodyPr/>
        <a:lstStyle/>
        <a:p>
          <a:endParaRPr lang="en-CA"/>
        </a:p>
      </dgm:t>
    </dgm:pt>
    <dgm:pt modelId="{66104CB4-0607-4B5C-94D7-47AD7E0911A5}" type="pres">
      <dgm:prSet presAssocID="{C2D6D0C1-94C9-41DB-AB22-B105E3DC71F6}" presName="Name0" presStyleCnt="0">
        <dgm:presLayoutVars>
          <dgm:resizeHandles/>
        </dgm:presLayoutVars>
      </dgm:prSet>
      <dgm:spPr/>
    </dgm:pt>
    <dgm:pt modelId="{A1A61637-6D3F-4DA0-99CA-85E6A965BB5C}" type="pres">
      <dgm:prSet presAssocID="{13D99ADC-5B02-4FDE-956E-3EC376EA59C6}" presName="text" presStyleLbl="node1" presStyleIdx="0" presStyleCnt="4" custScaleX="308106">
        <dgm:presLayoutVars>
          <dgm:bulletEnabled val="1"/>
        </dgm:presLayoutVars>
      </dgm:prSet>
      <dgm:spPr/>
    </dgm:pt>
    <dgm:pt modelId="{851D63BC-D132-4B7C-ACD4-7794B3427428}" type="pres">
      <dgm:prSet presAssocID="{0088A884-B5C8-4317-862B-FC010934A2A5}" presName="space" presStyleCnt="0"/>
      <dgm:spPr/>
    </dgm:pt>
    <dgm:pt modelId="{90F59E03-DB02-4414-9717-6AAD8B5CB5FD}" type="pres">
      <dgm:prSet presAssocID="{1A8A7C9A-1C9E-44DF-BB5F-F38B165A3D16}" presName="text" presStyleLbl="node1" presStyleIdx="1" presStyleCnt="4" custScaleX="280189">
        <dgm:presLayoutVars>
          <dgm:bulletEnabled val="1"/>
        </dgm:presLayoutVars>
      </dgm:prSet>
      <dgm:spPr/>
    </dgm:pt>
    <dgm:pt modelId="{782C6B7B-A149-41CD-BB9C-E18FEB229C8A}" type="pres">
      <dgm:prSet presAssocID="{FC101A10-9D55-46B1-A557-E247CBE59982}" presName="space" presStyleCnt="0"/>
      <dgm:spPr/>
    </dgm:pt>
    <dgm:pt modelId="{8A48B7AA-84B4-4A50-AA6A-F03E596A5B37}" type="pres">
      <dgm:prSet presAssocID="{CC8F9184-0939-4B37-A69E-5AA64F8EB676}" presName="text" presStyleLbl="node1" presStyleIdx="2" presStyleCnt="4" custScaleX="253717">
        <dgm:presLayoutVars>
          <dgm:bulletEnabled val="1"/>
        </dgm:presLayoutVars>
      </dgm:prSet>
      <dgm:spPr/>
    </dgm:pt>
    <dgm:pt modelId="{00C4F96E-223A-467C-97C5-12100F6E0BA8}" type="pres">
      <dgm:prSet presAssocID="{EE789772-C741-4581-A163-D1F68FAEEEE3}" presName="space" presStyleCnt="0"/>
      <dgm:spPr/>
    </dgm:pt>
    <dgm:pt modelId="{6BA11DFE-31AF-4419-87ED-9A35FF8D846F}" type="pres">
      <dgm:prSet presAssocID="{58130B0A-7AFF-4026-8268-F6C970FF201D}" presName="text" presStyleLbl="node1" presStyleIdx="3" presStyleCnt="4" custScaleX="215025">
        <dgm:presLayoutVars>
          <dgm:bulletEnabled val="1"/>
        </dgm:presLayoutVars>
      </dgm:prSet>
      <dgm:spPr/>
    </dgm:pt>
  </dgm:ptLst>
  <dgm:cxnLst>
    <dgm:cxn modelId="{48F4B004-97EA-4A3C-8F9E-58CB51BAE085}" type="presOf" srcId="{C2D6D0C1-94C9-41DB-AB22-B105E3DC71F6}" destId="{66104CB4-0607-4B5C-94D7-47AD7E0911A5}" srcOrd="0" destOrd="0" presId="urn:diagrams.loki3.com/VaryingWidthList"/>
    <dgm:cxn modelId="{A4FCAA40-6879-417B-ABB2-4239C62BA48A}" type="presOf" srcId="{1A8A7C9A-1C9E-44DF-BB5F-F38B165A3D16}" destId="{90F59E03-DB02-4414-9717-6AAD8B5CB5FD}" srcOrd="0" destOrd="0" presId="urn:diagrams.loki3.com/VaryingWidthList"/>
    <dgm:cxn modelId="{55C22067-A5FF-4E79-B62E-EC7E4E2F8A94}" type="presOf" srcId="{13D99ADC-5B02-4FDE-956E-3EC376EA59C6}" destId="{A1A61637-6D3F-4DA0-99CA-85E6A965BB5C}" srcOrd="0" destOrd="0" presId="urn:diagrams.loki3.com/VaryingWidthList"/>
    <dgm:cxn modelId="{0BF37169-00CE-438B-8F83-023865B74688}" srcId="{C2D6D0C1-94C9-41DB-AB22-B105E3DC71F6}" destId="{CC8F9184-0939-4B37-A69E-5AA64F8EB676}" srcOrd="2" destOrd="0" parTransId="{4EEA9DB3-C26C-43B5-B65F-5D2A42DE60DC}" sibTransId="{EE789772-C741-4581-A163-D1F68FAEEEE3}"/>
    <dgm:cxn modelId="{23E67350-D78D-47D9-989B-9C14DA058A24}" type="presOf" srcId="{CC8F9184-0939-4B37-A69E-5AA64F8EB676}" destId="{8A48B7AA-84B4-4A50-AA6A-F03E596A5B37}" srcOrd="0" destOrd="0" presId="urn:diagrams.loki3.com/VaryingWidthList"/>
    <dgm:cxn modelId="{8ACFC9BF-F863-4925-95E2-847D15A12A3B}" srcId="{C2D6D0C1-94C9-41DB-AB22-B105E3DC71F6}" destId="{58130B0A-7AFF-4026-8268-F6C970FF201D}" srcOrd="3" destOrd="0" parTransId="{E5CE377F-62C1-4577-8C0C-47D0205BD1FB}" sibTransId="{4619F93A-4A70-4573-AE90-4CD04894C67A}"/>
    <dgm:cxn modelId="{2E487EDE-B4E4-4C54-A4D6-12DE1E10CEB2}" srcId="{C2D6D0C1-94C9-41DB-AB22-B105E3DC71F6}" destId="{13D99ADC-5B02-4FDE-956E-3EC376EA59C6}" srcOrd="0" destOrd="0" parTransId="{8DFDDAB0-450C-4DD6-A434-0AA1A23E5D36}" sibTransId="{0088A884-B5C8-4317-862B-FC010934A2A5}"/>
    <dgm:cxn modelId="{17357DF1-FDDA-429B-B981-41D2DB3C0CB6}" type="presOf" srcId="{58130B0A-7AFF-4026-8268-F6C970FF201D}" destId="{6BA11DFE-31AF-4419-87ED-9A35FF8D846F}" srcOrd="0" destOrd="0" presId="urn:diagrams.loki3.com/VaryingWidthList"/>
    <dgm:cxn modelId="{1FA426F2-2D7D-4034-AA94-20119192DA36}" srcId="{C2D6D0C1-94C9-41DB-AB22-B105E3DC71F6}" destId="{1A8A7C9A-1C9E-44DF-BB5F-F38B165A3D16}" srcOrd="1" destOrd="0" parTransId="{E5FF8429-5B14-4C6F-8161-9409D10FEF27}" sibTransId="{FC101A10-9D55-46B1-A557-E247CBE59982}"/>
    <dgm:cxn modelId="{7DBD5C54-DAAB-4E23-9164-6FBCC196C055}" type="presParOf" srcId="{66104CB4-0607-4B5C-94D7-47AD7E0911A5}" destId="{A1A61637-6D3F-4DA0-99CA-85E6A965BB5C}" srcOrd="0" destOrd="0" presId="urn:diagrams.loki3.com/VaryingWidthList"/>
    <dgm:cxn modelId="{69223F1B-4810-4A64-A87F-6E6F4D003205}" type="presParOf" srcId="{66104CB4-0607-4B5C-94D7-47AD7E0911A5}" destId="{851D63BC-D132-4B7C-ACD4-7794B3427428}" srcOrd="1" destOrd="0" presId="urn:diagrams.loki3.com/VaryingWidthList"/>
    <dgm:cxn modelId="{C917B409-E40A-40E0-9943-3E8FE68A9DFC}" type="presParOf" srcId="{66104CB4-0607-4B5C-94D7-47AD7E0911A5}" destId="{90F59E03-DB02-4414-9717-6AAD8B5CB5FD}" srcOrd="2" destOrd="0" presId="urn:diagrams.loki3.com/VaryingWidthList"/>
    <dgm:cxn modelId="{AFE47BA9-C31D-40DC-A9B7-7DACDC2F38A8}" type="presParOf" srcId="{66104CB4-0607-4B5C-94D7-47AD7E0911A5}" destId="{782C6B7B-A149-41CD-BB9C-E18FEB229C8A}" srcOrd="3" destOrd="0" presId="urn:diagrams.loki3.com/VaryingWidthList"/>
    <dgm:cxn modelId="{3546F8B7-6A0E-4E7F-8A84-4371B45CBF4D}" type="presParOf" srcId="{66104CB4-0607-4B5C-94D7-47AD7E0911A5}" destId="{8A48B7AA-84B4-4A50-AA6A-F03E596A5B37}" srcOrd="4" destOrd="0" presId="urn:diagrams.loki3.com/VaryingWidthList"/>
    <dgm:cxn modelId="{CBB1C820-A9F7-47B6-B11D-82859BEB1CF4}" type="presParOf" srcId="{66104CB4-0607-4B5C-94D7-47AD7E0911A5}" destId="{00C4F96E-223A-467C-97C5-12100F6E0BA8}" srcOrd="5" destOrd="0" presId="urn:diagrams.loki3.com/VaryingWidthList"/>
    <dgm:cxn modelId="{77C68415-287F-4604-AA22-D27056AFA7E5}" type="presParOf" srcId="{66104CB4-0607-4B5C-94D7-47AD7E0911A5}" destId="{6BA11DFE-31AF-4419-87ED-9A35FF8D846F}"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E3E49-6DBA-4396-9C92-BC6E046F8903}">
      <dsp:nvSpPr>
        <dsp:cNvPr id="0" name=""/>
        <dsp:cNvSpPr/>
      </dsp:nvSpPr>
      <dsp:spPr>
        <a:xfrm>
          <a:off x="0" y="2848061"/>
          <a:ext cx="6943083" cy="0"/>
        </a:xfrm>
        <a:prstGeom prst="line">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0C956B-C332-42F7-970B-767CB2361EAA}">
      <dsp:nvSpPr>
        <dsp:cNvPr id="0" name=""/>
        <dsp:cNvSpPr/>
      </dsp:nvSpPr>
      <dsp:spPr>
        <a:xfrm>
          <a:off x="0" y="1992413"/>
          <a:ext cx="6943083" cy="0"/>
        </a:xfrm>
        <a:prstGeom prst="line">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8BCD97-C452-4CD0-A5A0-1AD490FBD1EC}">
      <dsp:nvSpPr>
        <dsp:cNvPr id="0" name=""/>
        <dsp:cNvSpPr/>
      </dsp:nvSpPr>
      <dsp:spPr>
        <a:xfrm>
          <a:off x="0" y="1136766"/>
          <a:ext cx="6943083" cy="0"/>
        </a:xfrm>
        <a:prstGeom prst="line">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9DA29C-DEA5-4C3D-BB5F-D61A29182443}">
      <dsp:nvSpPr>
        <dsp:cNvPr id="0" name=""/>
        <dsp:cNvSpPr/>
      </dsp:nvSpPr>
      <dsp:spPr>
        <a:xfrm>
          <a:off x="0" y="281118"/>
          <a:ext cx="6943083" cy="0"/>
        </a:xfrm>
        <a:prstGeom prst="line">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4BF471-4228-4596-B418-1DF97351D4DE}">
      <dsp:nvSpPr>
        <dsp:cNvPr id="0" name=""/>
        <dsp:cNvSpPr/>
      </dsp:nvSpPr>
      <dsp:spPr>
        <a:xfrm>
          <a:off x="1805201" y="605"/>
          <a:ext cx="5137881" cy="2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CA" sz="1200" b="0" i="0" kern="1200" dirty="0">
              <a:latin typeface="Arial" panose="020B0604020202020204" pitchFamily="34" charset="0"/>
              <a:cs typeface="Arial" panose="020B0604020202020204" pitchFamily="34" charset="0"/>
            </a:rPr>
            <a:t>Bi-Lingual Evaluation of Understudy</a:t>
          </a:r>
          <a:endParaRPr lang="en-CA" sz="1200" kern="1200" dirty="0">
            <a:latin typeface="Arial" panose="020B0604020202020204" pitchFamily="34" charset="0"/>
            <a:cs typeface="Arial" panose="020B0604020202020204" pitchFamily="34" charset="0"/>
          </a:endParaRPr>
        </a:p>
      </dsp:txBody>
      <dsp:txXfrm>
        <a:off x="1805201" y="605"/>
        <a:ext cx="5137881" cy="280512"/>
      </dsp:txXfrm>
    </dsp:sp>
    <dsp:sp modelId="{AE572405-858F-4853-A506-AC243C3295A3}">
      <dsp:nvSpPr>
        <dsp:cNvPr id="0" name=""/>
        <dsp:cNvSpPr/>
      </dsp:nvSpPr>
      <dsp:spPr>
        <a:xfrm>
          <a:off x="0" y="605"/>
          <a:ext cx="1805201" cy="280512"/>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BLEU</a:t>
          </a:r>
          <a:endParaRPr lang="en-CA" sz="1200" b="1" kern="1200" dirty="0">
            <a:solidFill>
              <a:schemeClr val="tx1"/>
            </a:solidFill>
            <a:latin typeface="Arial" panose="020B0604020202020204" pitchFamily="34" charset="0"/>
            <a:cs typeface="Arial" panose="020B0604020202020204" pitchFamily="34" charset="0"/>
          </a:endParaRPr>
        </a:p>
      </dsp:txBody>
      <dsp:txXfrm>
        <a:off x="13696" y="14301"/>
        <a:ext cx="1777809" cy="266816"/>
      </dsp:txXfrm>
    </dsp:sp>
    <dsp:sp modelId="{F1712031-4D1D-4D92-9000-DB9D59AE4E7B}">
      <dsp:nvSpPr>
        <dsp:cNvPr id="0" name=""/>
        <dsp:cNvSpPr/>
      </dsp:nvSpPr>
      <dsp:spPr>
        <a:xfrm>
          <a:off x="0" y="281118"/>
          <a:ext cx="6943083" cy="56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150000"/>
            </a:lnSpc>
            <a:spcBef>
              <a:spcPct val="0"/>
            </a:spcBef>
            <a:spcAft>
              <a:spcPct val="15000"/>
            </a:spcAft>
            <a:buNone/>
          </a:pPr>
          <a:r>
            <a:rPr lang="en-US" sz="1200" b="0" i="0" kern="1200" dirty="0">
              <a:latin typeface="Arial" panose="020B0604020202020204" pitchFamily="34" charset="0"/>
              <a:cs typeface="Arial" panose="020B0604020202020204" pitchFamily="34" charset="0"/>
            </a:rPr>
            <a:t>	Similarity between candidate text to a reference text based on the matching of their n-grams.</a:t>
          </a:r>
          <a:endParaRPr lang="en-CA" sz="1200" kern="1200" dirty="0">
            <a:latin typeface="Arial" panose="020B0604020202020204" pitchFamily="34" charset="0"/>
            <a:cs typeface="Arial" panose="020B0604020202020204" pitchFamily="34" charset="0"/>
          </a:endParaRPr>
        </a:p>
      </dsp:txBody>
      <dsp:txXfrm>
        <a:off x="0" y="281118"/>
        <a:ext cx="6943083" cy="561109"/>
      </dsp:txXfrm>
    </dsp:sp>
    <dsp:sp modelId="{9F577913-7F30-42A6-A176-DB72EB406BEC}">
      <dsp:nvSpPr>
        <dsp:cNvPr id="0" name=""/>
        <dsp:cNvSpPr/>
      </dsp:nvSpPr>
      <dsp:spPr>
        <a:xfrm>
          <a:off x="1805201" y="856253"/>
          <a:ext cx="5137881" cy="2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US" sz="1200" b="0" i="0" kern="1200" dirty="0">
              <a:latin typeface="Arial" panose="020B0604020202020204" pitchFamily="34" charset="0"/>
              <a:cs typeface="Arial" panose="020B0604020202020204" pitchFamily="34" charset="0"/>
            </a:rPr>
            <a:t>Metric for Evaluation of Translation with Explicit ORdering</a:t>
          </a:r>
          <a:endParaRPr lang="en-CA" sz="1200" kern="1200" dirty="0">
            <a:latin typeface="Arial" panose="020B0604020202020204" pitchFamily="34" charset="0"/>
            <a:cs typeface="Arial" panose="020B0604020202020204" pitchFamily="34" charset="0"/>
          </a:endParaRPr>
        </a:p>
      </dsp:txBody>
      <dsp:txXfrm>
        <a:off x="1805201" y="856253"/>
        <a:ext cx="5137881" cy="280512"/>
      </dsp:txXfrm>
    </dsp:sp>
    <dsp:sp modelId="{5CDBD70A-133C-41F2-864E-A69913EA1150}">
      <dsp:nvSpPr>
        <dsp:cNvPr id="0" name=""/>
        <dsp:cNvSpPr/>
      </dsp:nvSpPr>
      <dsp:spPr>
        <a:xfrm>
          <a:off x="0" y="856253"/>
          <a:ext cx="1805201" cy="280512"/>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METEOR</a:t>
          </a:r>
          <a:endParaRPr lang="en-CA" sz="1200" b="1" kern="1200" dirty="0">
            <a:solidFill>
              <a:schemeClr val="tx1"/>
            </a:solidFill>
            <a:latin typeface="Arial" panose="020B0604020202020204" pitchFamily="34" charset="0"/>
            <a:cs typeface="Arial" panose="020B0604020202020204" pitchFamily="34" charset="0"/>
          </a:endParaRPr>
        </a:p>
      </dsp:txBody>
      <dsp:txXfrm>
        <a:off x="13696" y="869949"/>
        <a:ext cx="1777809" cy="266816"/>
      </dsp:txXfrm>
    </dsp:sp>
    <dsp:sp modelId="{E2938EE5-A0A1-4A15-B4A9-BCDEE3955370}">
      <dsp:nvSpPr>
        <dsp:cNvPr id="0" name=""/>
        <dsp:cNvSpPr/>
      </dsp:nvSpPr>
      <dsp:spPr>
        <a:xfrm>
          <a:off x="0" y="1136766"/>
          <a:ext cx="6943083" cy="56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150000"/>
            </a:lnSpc>
            <a:spcBef>
              <a:spcPct val="0"/>
            </a:spcBef>
            <a:spcAft>
              <a:spcPct val="15000"/>
            </a:spcAft>
            <a:buNone/>
          </a:pPr>
          <a:r>
            <a:rPr lang="en-US" sz="1200" b="0" i="0" kern="1200" dirty="0">
              <a:latin typeface="Arial" panose="020B0604020202020204" pitchFamily="34" charset="0"/>
              <a:cs typeface="Arial" panose="020B0604020202020204" pitchFamily="34" charset="0"/>
            </a:rPr>
            <a:t>	Similarity between a candidate text and the reference text by sequentially applying exact match, stemmed match and wordnet-based synonym match</a:t>
          </a:r>
          <a:endParaRPr lang="en-CA" sz="1200" kern="1200" dirty="0">
            <a:latin typeface="Arial" panose="020B0604020202020204" pitchFamily="34" charset="0"/>
            <a:cs typeface="Arial" panose="020B0604020202020204" pitchFamily="34" charset="0"/>
          </a:endParaRPr>
        </a:p>
      </dsp:txBody>
      <dsp:txXfrm>
        <a:off x="0" y="1136766"/>
        <a:ext cx="6943083" cy="561109"/>
      </dsp:txXfrm>
    </dsp:sp>
    <dsp:sp modelId="{AF5A4CE1-91A6-4134-A60A-F65A94B606FD}">
      <dsp:nvSpPr>
        <dsp:cNvPr id="0" name=""/>
        <dsp:cNvSpPr/>
      </dsp:nvSpPr>
      <dsp:spPr>
        <a:xfrm>
          <a:off x="1805201" y="1711901"/>
          <a:ext cx="5137881" cy="2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US" sz="1200" kern="1200" dirty="0">
              <a:latin typeface="Arial" panose="020B0604020202020204" pitchFamily="34" charset="0"/>
              <a:cs typeface="Arial" panose="020B0604020202020204" pitchFamily="34" charset="0"/>
            </a:rPr>
            <a:t>Word Mover Distance</a:t>
          </a:r>
          <a:endParaRPr lang="en-CA" sz="1200" kern="1200" dirty="0">
            <a:latin typeface="Arial" panose="020B0604020202020204" pitchFamily="34" charset="0"/>
            <a:cs typeface="Arial" panose="020B0604020202020204" pitchFamily="34" charset="0"/>
          </a:endParaRPr>
        </a:p>
      </dsp:txBody>
      <dsp:txXfrm>
        <a:off x="1805201" y="1711901"/>
        <a:ext cx="5137881" cy="280512"/>
      </dsp:txXfrm>
    </dsp:sp>
    <dsp:sp modelId="{DAF637C8-E4A1-4CCA-B9AD-5642B2F683CE}">
      <dsp:nvSpPr>
        <dsp:cNvPr id="0" name=""/>
        <dsp:cNvSpPr/>
      </dsp:nvSpPr>
      <dsp:spPr>
        <a:xfrm>
          <a:off x="0" y="1711901"/>
          <a:ext cx="1805201" cy="280512"/>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WMD</a:t>
          </a:r>
          <a:endParaRPr lang="en-CA" sz="1200" b="1" kern="1200" dirty="0">
            <a:solidFill>
              <a:schemeClr val="tx1"/>
            </a:solidFill>
            <a:latin typeface="Arial" panose="020B0604020202020204" pitchFamily="34" charset="0"/>
            <a:cs typeface="Arial" panose="020B0604020202020204" pitchFamily="34" charset="0"/>
          </a:endParaRPr>
        </a:p>
      </dsp:txBody>
      <dsp:txXfrm>
        <a:off x="13696" y="1725597"/>
        <a:ext cx="1777809" cy="266816"/>
      </dsp:txXfrm>
    </dsp:sp>
    <dsp:sp modelId="{6F369498-E308-4A1B-AB4E-96BE36855B54}">
      <dsp:nvSpPr>
        <dsp:cNvPr id="0" name=""/>
        <dsp:cNvSpPr/>
      </dsp:nvSpPr>
      <dsp:spPr>
        <a:xfrm>
          <a:off x="0" y="1992413"/>
          <a:ext cx="6943083" cy="56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150000"/>
            </a:lnSpc>
            <a:spcBef>
              <a:spcPct val="0"/>
            </a:spcBef>
            <a:spcAft>
              <a:spcPct val="15000"/>
            </a:spcAft>
            <a:buNone/>
          </a:pPr>
          <a:r>
            <a:rPr lang="en-US" sz="1200" b="0" i="0" kern="1200" dirty="0">
              <a:latin typeface="Arial" panose="020B0604020202020204" pitchFamily="34" charset="0"/>
              <a:cs typeface="Arial" panose="020B0604020202020204" pitchFamily="34" charset="0"/>
            </a:rPr>
            <a:t>	The minimum cost to transform candidate text into reference text by calculating the Euclidean distance between their word embeddings</a:t>
          </a:r>
          <a:endParaRPr lang="en-CA" sz="1200" kern="1200" dirty="0">
            <a:latin typeface="Arial" panose="020B0604020202020204" pitchFamily="34" charset="0"/>
            <a:cs typeface="Arial" panose="020B0604020202020204" pitchFamily="34" charset="0"/>
          </a:endParaRPr>
        </a:p>
      </dsp:txBody>
      <dsp:txXfrm>
        <a:off x="0" y="1992413"/>
        <a:ext cx="6943083" cy="561109"/>
      </dsp:txXfrm>
    </dsp:sp>
    <dsp:sp modelId="{8A339470-0792-4864-BDDF-BA314909A530}">
      <dsp:nvSpPr>
        <dsp:cNvPr id="0" name=""/>
        <dsp:cNvSpPr/>
      </dsp:nvSpPr>
      <dsp:spPr>
        <a:xfrm>
          <a:off x="1805201" y="2567549"/>
          <a:ext cx="5137881" cy="2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US" sz="1200" kern="1200" dirty="0">
              <a:latin typeface="Arial" panose="020B0604020202020204" pitchFamily="34" charset="0"/>
              <a:cs typeface="Arial" panose="020B0604020202020204" pitchFamily="34" charset="0"/>
            </a:rPr>
            <a:t>Semantic Similarity</a:t>
          </a:r>
          <a:endParaRPr lang="en-CA" sz="1200" kern="1200" dirty="0">
            <a:latin typeface="Arial" panose="020B0604020202020204" pitchFamily="34" charset="0"/>
            <a:cs typeface="Arial" panose="020B0604020202020204" pitchFamily="34" charset="0"/>
          </a:endParaRPr>
        </a:p>
      </dsp:txBody>
      <dsp:txXfrm>
        <a:off x="1805201" y="2567549"/>
        <a:ext cx="5137881" cy="280512"/>
      </dsp:txXfrm>
    </dsp:sp>
    <dsp:sp modelId="{84218CFC-7D7D-4739-A6C7-30FC7A5B7B05}">
      <dsp:nvSpPr>
        <dsp:cNvPr id="0" name=""/>
        <dsp:cNvSpPr/>
      </dsp:nvSpPr>
      <dsp:spPr>
        <a:xfrm>
          <a:off x="0" y="2567549"/>
          <a:ext cx="1805201" cy="280512"/>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SS</a:t>
          </a:r>
          <a:endParaRPr lang="en-CA" sz="1200" b="1" kern="1200" dirty="0">
            <a:solidFill>
              <a:schemeClr val="tx1"/>
            </a:solidFill>
            <a:latin typeface="Arial" panose="020B0604020202020204" pitchFamily="34" charset="0"/>
            <a:cs typeface="Arial" panose="020B0604020202020204" pitchFamily="34" charset="0"/>
          </a:endParaRPr>
        </a:p>
      </dsp:txBody>
      <dsp:txXfrm>
        <a:off x="13696" y="2581245"/>
        <a:ext cx="1777809" cy="266816"/>
      </dsp:txXfrm>
    </dsp:sp>
    <dsp:sp modelId="{7EC2CCCE-7B89-429C-8DA8-EC34D022F665}">
      <dsp:nvSpPr>
        <dsp:cNvPr id="0" name=""/>
        <dsp:cNvSpPr/>
      </dsp:nvSpPr>
      <dsp:spPr>
        <a:xfrm>
          <a:off x="0" y="2848061"/>
          <a:ext cx="6943083" cy="56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150000"/>
            </a:lnSpc>
            <a:spcBef>
              <a:spcPct val="0"/>
            </a:spcBef>
            <a:spcAft>
              <a:spcPct val="15000"/>
            </a:spcAft>
            <a:buNone/>
          </a:pPr>
          <a:r>
            <a:rPr lang="en-US" sz="1200" b="0" i="0" kern="1200" dirty="0">
              <a:latin typeface="Arial" panose="020B0604020202020204" pitchFamily="34" charset="0"/>
              <a:cs typeface="Arial" panose="020B0604020202020204" pitchFamily="34" charset="0"/>
            </a:rPr>
            <a:t>	A candidate text is compared with the reference text based on their embeddings using cosine similarity, it has the </a:t>
          </a:r>
          <a:r>
            <a:rPr lang="en-US" sz="1200" b="0" i="0" u="sng" kern="1200" dirty="0">
              <a:latin typeface="Arial" panose="020B0604020202020204" pitchFamily="34" charset="0"/>
              <a:cs typeface="Arial" panose="020B0604020202020204" pitchFamily="34" charset="0"/>
            </a:rPr>
            <a:t>highest correlation with human-evaluated similarity</a:t>
          </a:r>
          <a:endParaRPr lang="en-CA" sz="1200" u="sng" kern="1200" dirty="0">
            <a:latin typeface="Arial" panose="020B0604020202020204" pitchFamily="34" charset="0"/>
            <a:cs typeface="Arial" panose="020B0604020202020204" pitchFamily="34" charset="0"/>
          </a:endParaRPr>
        </a:p>
      </dsp:txBody>
      <dsp:txXfrm>
        <a:off x="0" y="2848061"/>
        <a:ext cx="6943083" cy="561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C1F1-83D8-4FF0-A52B-7A1B95EA56FE}">
      <dsp:nvSpPr>
        <dsp:cNvPr id="0" name=""/>
        <dsp:cNvSpPr/>
      </dsp:nvSpPr>
      <dsp:spPr>
        <a:xfrm>
          <a:off x="0" y="52044"/>
          <a:ext cx="7943353" cy="430493"/>
        </a:xfrm>
        <a:prstGeom prst="round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RQ1: Performance of BugMentor</a:t>
          </a:r>
          <a:endParaRPr lang="en-CA" sz="1200" b="1" kern="1200" dirty="0">
            <a:solidFill>
              <a:schemeClr val="tx1"/>
            </a:solidFill>
            <a:latin typeface="Arial" panose="020B0604020202020204" pitchFamily="34" charset="0"/>
            <a:cs typeface="Arial" panose="020B0604020202020204" pitchFamily="34" charset="0"/>
          </a:endParaRPr>
        </a:p>
      </dsp:txBody>
      <dsp:txXfrm>
        <a:off x="21015" y="73059"/>
        <a:ext cx="7901323" cy="388463"/>
      </dsp:txXfrm>
    </dsp:sp>
    <dsp:sp modelId="{893CECAE-9C96-4C9D-AFB4-1335A8595F2D}">
      <dsp:nvSpPr>
        <dsp:cNvPr id="0" name=""/>
        <dsp:cNvSpPr/>
      </dsp:nvSpPr>
      <dsp:spPr>
        <a:xfrm>
          <a:off x="0" y="437026"/>
          <a:ext cx="7943353" cy="417955"/>
        </a:xfrm>
        <a:prstGeom prst="rect">
          <a:avLst/>
        </a:prstGeom>
        <a:no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252201" tIns="13970" rIns="78232" bIns="13970" numCol="1" spcCol="1270" anchor="ctr" anchorCtr="0">
          <a:noAutofit/>
        </a:bodyPr>
        <a:lstStyle/>
        <a:p>
          <a:pPr marL="57150" lvl="1" indent="-57150" algn="l" defTabSz="488950">
            <a:lnSpc>
              <a:spcPct val="90000"/>
            </a:lnSpc>
            <a:spcBef>
              <a:spcPct val="0"/>
            </a:spcBef>
            <a:spcAft>
              <a:spcPct val="20000"/>
            </a:spcAft>
            <a:buNone/>
          </a:pPr>
          <a:r>
            <a:rPr lang="en-US" sz="1100" kern="1200" dirty="0">
              <a:solidFill>
                <a:schemeClr val="tx1"/>
              </a:solidFill>
              <a:latin typeface="Arial" panose="020B0604020202020204" pitchFamily="34" charset="0"/>
              <a:cs typeface="Arial" panose="020B0604020202020204" pitchFamily="34" charset="0"/>
            </a:rPr>
            <a:t>	How does our technique perform in answering follow-up questions in terms of different automatic evaluation metrics?</a:t>
          </a:r>
          <a:endParaRPr lang="en-CA" sz="1100" kern="1200" dirty="0">
            <a:solidFill>
              <a:schemeClr val="tx1"/>
            </a:solidFill>
            <a:latin typeface="Arial" panose="020B0604020202020204" pitchFamily="34" charset="0"/>
            <a:cs typeface="Arial" panose="020B0604020202020204" pitchFamily="34" charset="0"/>
          </a:endParaRPr>
        </a:p>
      </dsp:txBody>
      <dsp:txXfrm>
        <a:off x="0" y="437026"/>
        <a:ext cx="7943353" cy="417955"/>
      </dsp:txXfrm>
    </dsp:sp>
    <dsp:sp modelId="{A7728595-F422-48BE-8007-5042235D24FA}">
      <dsp:nvSpPr>
        <dsp:cNvPr id="0" name=""/>
        <dsp:cNvSpPr/>
      </dsp:nvSpPr>
      <dsp:spPr>
        <a:xfrm>
          <a:off x="0" y="873025"/>
          <a:ext cx="7943353" cy="344739"/>
        </a:xfrm>
        <a:prstGeom prst="round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RQ2: Comparison with Existing Baselines</a:t>
          </a:r>
          <a:endParaRPr lang="en-CA" sz="1200" b="1" kern="1200" dirty="0">
            <a:solidFill>
              <a:schemeClr val="tx1"/>
            </a:solidFill>
            <a:latin typeface="Arial" panose="020B0604020202020204" pitchFamily="34" charset="0"/>
            <a:cs typeface="Arial" panose="020B0604020202020204" pitchFamily="34" charset="0"/>
          </a:endParaRPr>
        </a:p>
      </dsp:txBody>
      <dsp:txXfrm>
        <a:off x="16829" y="889854"/>
        <a:ext cx="7909695" cy="311081"/>
      </dsp:txXfrm>
    </dsp:sp>
    <dsp:sp modelId="{965823BD-6BF9-4280-B16D-EEF0F2275580}">
      <dsp:nvSpPr>
        <dsp:cNvPr id="0" name=""/>
        <dsp:cNvSpPr/>
      </dsp:nvSpPr>
      <dsp:spPr>
        <a:xfrm>
          <a:off x="0" y="1200887"/>
          <a:ext cx="7943353" cy="419824"/>
        </a:xfrm>
        <a:prstGeom prst="rect">
          <a:avLst/>
        </a:prstGeom>
        <a:no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252201" tIns="13970" rIns="78232" bIns="13970" numCol="1" spcCol="1270" anchor="ctr" anchorCtr="0">
          <a:noAutofit/>
        </a:bodyPr>
        <a:lstStyle/>
        <a:p>
          <a:pPr marL="57150" lvl="1" indent="-57150" algn="l" defTabSz="488950">
            <a:lnSpc>
              <a:spcPct val="90000"/>
            </a:lnSpc>
            <a:spcBef>
              <a:spcPct val="0"/>
            </a:spcBef>
            <a:spcAft>
              <a:spcPct val="20000"/>
            </a:spcAft>
            <a:buNone/>
          </a:pPr>
          <a:r>
            <a:rPr lang="en-US" sz="1100" kern="1200" dirty="0">
              <a:solidFill>
                <a:schemeClr val="tx1"/>
              </a:solidFill>
              <a:latin typeface="Arial" panose="020B0604020202020204" pitchFamily="34" charset="0"/>
              <a:cs typeface="Arial" panose="020B0604020202020204" pitchFamily="34" charset="0"/>
            </a:rPr>
            <a:t>	Can our technique outperform the existing baselines in terms of automatic evaluation metrics?</a:t>
          </a:r>
          <a:endParaRPr lang="en-CA" sz="1100" kern="1200" dirty="0">
            <a:solidFill>
              <a:schemeClr val="tx1"/>
            </a:solidFill>
            <a:latin typeface="Arial" panose="020B0604020202020204" pitchFamily="34" charset="0"/>
            <a:cs typeface="Arial" panose="020B0604020202020204" pitchFamily="34" charset="0"/>
          </a:endParaRPr>
        </a:p>
      </dsp:txBody>
      <dsp:txXfrm>
        <a:off x="0" y="1200887"/>
        <a:ext cx="7943353" cy="419824"/>
      </dsp:txXfrm>
    </dsp:sp>
    <dsp:sp modelId="{8D51AB40-8B51-4C3B-B4D1-8943B03F636B}">
      <dsp:nvSpPr>
        <dsp:cNvPr id="0" name=""/>
        <dsp:cNvSpPr/>
      </dsp:nvSpPr>
      <dsp:spPr>
        <a:xfrm>
          <a:off x="0" y="1620988"/>
          <a:ext cx="7943353" cy="319429"/>
        </a:xfrm>
        <a:prstGeom prst="round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RQ3:  </a:t>
          </a:r>
          <a:r>
            <a:rPr lang="en-US" sz="1200" b="1" i="0" kern="1200" dirty="0">
              <a:solidFill>
                <a:schemeClr val="tx1"/>
              </a:solidFill>
              <a:latin typeface="Arial" panose="020B0604020202020204" pitchFamily="34" charset="0"/>
              <a:cs typeface="Arial" panose="020B0604020202020204" pitchFamily="34" charset="0"/>
            </a:rPr>
            <a:t>Role of different components in BugMentor</a:t>
          </a:r>
          <a:endParaRPr lang="en-CA" sz="1200" kern="1200" dirty="0">
            <a:solidFill>
              <a:schemeClr val="tx1"/>
            </a:solidFill>
            <a:latin typeface="Arial" panose="020B0604020202020204" pitchFamily="34" charset="0"/>
            <a:cs typeface="Arial" panose="020B0604020202020204" pitchFamily="34" charset="0"/>
          </a:endParaRPr>
        </a:p>
      </dsp:txBody>
      <dsp:txXfrm>
        <a:off x="15593" y="1636581"/>
        <a:ext cx="7912167" cy="288243"/>
      </dsp:txXfrm>
    </dsp:sp>
    <dsp:sp modelId="{17B25EE5-340D-4178-B459-33D2A066CCCA}">
      <dsp:nvSpPr>
        <dsp:cNvPr id="0" name=""/>
        <dsp:cNvSpPr/>
      </dsp:nvSpPr>
      <dsp:spPr>
        <a:xfrm>
          <a:off x="0" y="1938973"/>
          <a:ext cx="7943353" cy="417955"/>
        </a:xfrm>
        <a:prstGeom prst="rect">
          <a:avLst/>
        </a:prstGeom>
        <a:no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252201" tIns="13970" rIns="78232" bIns="13970" numCol="1" spcCol="1270" anchor="ctr" anchorCtr="0">
          <a:noAutofit/>
        </a:bodyPr>
        <a:lstStyle/>
        <a:p>
          <a:pPr marL="57150" lvl="1" indent="-57150" algn="l" defTabSz="488950">
            <a:lnSpc>
              <a:spcPct val="90000"/>
            </a:lnSpc>
            <a:spcBef>
              <a:spcPct val="0"/>
            </a:spcBef>
            <a:spcAft>
              <a:spcPct val="20000"/>
            </a:spcAft>
            <a:buNone/>
          </a:pPr>
          <a:r>
            <a:rPr lang="en-US" sz="1100" kern="1200" dirty="0">
              <a:solidFill>
                <a:schemeClr val="tx1"/>
              </a:solidFill>
              <a:latin typeface="Arial" panose="020B0604020202020204" pitchFamily="34" charset="0"/>
              <a:cs typeface="Arial" panose="020B0604020202020204" pitchFamily="34" charset="0"/>
            </a:rPr>
            <a:t>	How do different components impact the overall performance of BugMentor?</a:t>
          </a:r>
          <a:endParaRPr lang="en-CA" sz="1100" kern="1200" dirty="0">
            <a:solidFill>
              <a:schemeClr val="tx1"/>
            </a:solidFill>
            <a:latin typeface="Arial" panose="020B0604020202020204" pitchFamily="34" charset="0"/>
            <a:cs typeface="Arial" panose="020B0604020202020204" pitchFamily="34" charset="0"/>
          </a:endParaRPr>
        </a:p>
      </dsp:txBody>
      <dsp:txXfrm>
        <a:off x="0" y="1938973"/>
        <a:ext cx="7943353" cy="417955"/>
      </dsp:txXfrm>
    </dsp:sp>
    <dsp:sp modelId="{D15B6E5D-1C4D-4DD7-9DBD-CA20E0ED30AE}">
      <dsp:nvSpPr>
        <dsp:cNvPr id="0" name=""/>
        <dsp:cNvSpPr/>
      </dsp:nvSpPr>
      <dsp:spPr>
        <a:xfrm>
          <a:off x="0" y="2367622"/>
          <a:ext cx="7943353" cy="344739"/>
        </a:xfrm>
        <a:prstGeom prst="round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RQ4: </a:t>
          </a:r>
          <a:r>
            <a:rPr lang="en-US" sz="1200" b="1" i="0" kern="1200" dirty="0">
              <a:solidFill>
                <a:schemeClr val="tx1"/>
              </a:solidFill>
              <a:latin typeface="Arial" panose="020B0604020202020204" pitchFamily="34" charset="0"/>
              <a:cs typeface="Arial" panose="020B0604020202020204" pitchFamily="34" charset="0"/>
            </a:rPr>
            <a:t>Evaluation of BugMentor using a developer study</a:t>
          </a:r>
          <a:endParaRPr lang="en-CA" sz="1200" kern="1200" dirty="0">
            <a:solidFill>
              <a:schemeClr val="tx1"/>
            </a:solidFill>
            <a:latin typeface="Arial" panose="020B0604020202020204" pitchFamily="34" charset="0"/>
            <a:cs typeface="Arial" panose="020B0604020202020204" pitchFamily="34" charset="0"/>
          </a:endParaRPr>
        </a:p>
      </dsp:txBody>
      <dsp:txXfrm>
        <a:off x="16829" y="2384451"/>
        <a:ext cx="7909695" cy="311081"/>
      </dsp:txXfrm>
    </dsp:sp>
    <dsp:sp modelId="{1AC95DF1-C262-4E5A-876C-62647F14AE02}">
      <dsp:nvSpPr>
        <dsp:cNvPr id="0" name=""/>
        <dsp:cNvSpPr/>
      </dsp:nvSpPr>
      <dsp:spPr>
        <a:xfrm>
          <a:off x="0" y="2631556"/>
          <a:ext cx="7943353" cy="419824"/>
        </a:xfrm>
        <a:prstGeom prst="rect">
          <a:avLst/>
        </a:prstGeom>
        <a:no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252201" tIns="13970" rIns="78232" bIns="13970" numCol="1" spcCol="1270" anchor="ctr" anchorCtr="0">
          <a:noAutofit/>
        </a:bodyPr>
        <a:lstStyle/>
        <a:p>
          <a:pPr marL="57150" lvl="1" indent="-57150" algn="l" defTabSz="488950">
            <a:lnSpc>
              <a:spcPct val="90000"/>
            </a:lnSpc>
            <a:spcBef>
              <a:spcPct val="0"/>
            </a:spcBef>
            <a:spcAft>
              <a:spcPct val="20000"/>
            </a:spcAft>
            <a:buNone/>
          </a:pPr>
          <a:r>
            <a:rPr lang="en-US" sz="1100" kern="1200" dirty="0">
              <a:solidFill>
                <a:schemeClr val="tx1"/>
              </a:solidFill>
              <a:latin typeface="Arial" panose="020B0604020202020204" pitchFamily="34" charset="0"/>
              <a:cs typeface="Arial" panose="020B0604020202020204" pitchFamily="34" charset="0"/>
            </a:rPr>
            <a:t>	 How accurate, precise, useful, and concise are the answers from BugMentor?</a:t>
          </a:r>
          <a:endParaRPr lang="en-CA" sz="1100" kern="1200" dirty="0">
            <a:solidFill>
              <a:schemeClr val="tx1"/>
            </a:solidFill>
            <a:latin typeface="Arial" panose="020B0604020202020204" pitchFamily="34" charset="0"/>
            <a:cs typeface="Arial" panose="020B0604020202020204" pitchFamily="34" charset="0"/>
          </a:endParaRPr>
        </a:p>
      </dsp:txBody>
      <dsp:txXfrm>
        <a:off x="0" y="2631556"/>
        <a:ext cx="7943353" cy="419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2B75F-829F-4083-B38A-4C086B2624D0}">
      <dsp:nvSpPr>
        <dsp:cNvPr id="0" name=""/>
        <dsp:cNvSpPr/>
      </dsp:nvSpPr>
      <dsp:spPr>
        <a:xfrm rot="10800000">
          <a:off x="2034755" y="0"/>
          <a:ext cx="5180851" cy="832161"/>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960" tIns="45720" rIns="85344"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tx1"/>
              </a:solidFill>
              <a:latin typeface="Arial" panose="020B0604020202020204" pitchFamily="34" charset="0"/>
              <a:cs typeface="Arial" panose="020B0604020202020204" pitchFamily="34" charset="0"/>
            </a:rPr>
            <a:t>BugMentor's answers – </a:t>
          </a:r>
          <a:r>
            <a:rPr lang="en-US" sz="1200" b="1" i="1" kern="1200" dirty="0">
              <a:solidFill>
                <a:schemeClr val="tx1"/>
              </a:solidFill>
              <a:latin typeface="Arial" panose="020B0604020202020204" pitchFamily="34" charset="0"/>
              <a:cs typeface="Arial" panose="020B0604020202020204" pitchFamily="34" charset="0"/>
            </a:rPr>
            <a:t>understandable to good </a:t>
          </a:r>
          <a:r>
            <a:rPr lang="en-US" sz="1200" b="0" i="0" kern="1200" dirty="0">
              <a:solidFill>
                <a:schemeClr val="tx1"/>
              </a:solidFill>
              <a:latin typeface="Arial" panose="020B0604020202020204" pitchFamily="34" charset="0"/>
              <a:cs typeface="Arial" panose="020B0604020202020204" pitchFamily="34" charset="0"/>
            </a:rPr>
            <a:t>(</a:t>
          </a:r>
          <a:r>
            <a:rPr lang="en-US" sz="1200" b="0" i="1" kern="1200" dirty="0">
              <a:solidFill>
                <a:schemeClr val="tx1"/>
              </a:solidFill>
              <a:latin typeface="Arial" panose="020B0604020202020204" pitchFamily="34" charset="0"/>
              <a:cs typeface="Arial" panose="020B0604020202020204" pitchFamily="34" charset="0"/>
            </a:rPr>
            <a:t>e.g. </a:t>
          </a:r>
          <a:r>
            <a:rPr lang="en-US" sz="1200" b="0" i="0" kern="1200" dirty="0">
              <a:solidFill>
                <a:schemeClr val="tx1"/>
              </a:solidFill>
              <a:latin typeface="Arial" panose="020B0604020202020204" pitchFamily="34" charset="0"/>
              <a:cs typeface="Arial" panose="020B0604020202020204" pitchFamily="34" charset="0"/>
            </a:rPr>
            <a:t>BLEU score of 31.94 )</a:t>
          </a:r>
          <a:endParaRPr lang="en-CA" sz="1200" b="0" i="1" kern="1200" dirty="0">
            <a:solidFill>
              <a:schemeClr val="tx1"/>
            </a:solidFill>
            <a:latin typeface="Arial" panose="020B0604020202020204" pitchFamily="34" charset="0"/>
            <a:cs typeface="Arial" panose="020B0604020202020204" pitchFamily="34" charset="0"/>
          </a:endParaRPr>
        </a:p>
      </dsp:txBody>
      <dsp:txXfrm rot="10800000">
        <a:off x="2242795" y="0"/>
        <a:ext cx="4972811" cy="832161"/>
      </dsp:txXfrm>
    </dsp:sp>
    <dsp:sp modelId="{51BEF358-F47B-423E-91E0-DC5CE4B61A55}">
      <dsp:nvSpPr>
        <dsp:cNvPr id="0" name=""/>
        <dsp:cNvSpPr/>
      </dsp:nvSpPr>
      <dsp:spPr>
        <a:xfrm>
          <a:off x="1096910" y="383"/>
          <a:ext cx="832161" cy="83216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69D0FE-959E-4953-B876-8D3664ACAFBE}">
      <dsp:nvSpPr>
        <dsp:cNvPr id="0" name=""/>
        <dsp:cNvSpPr/>
      </dsp:nvSpPr>
      <dsp:spPr>
        <a:xfrm rot="10800000">
          <a:off x="2034755" y="1049204"/>
          <a:ext cx="5180851" cy="832161"/>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960" tIns="45720" rIns="85344"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tx1"/>
              </a:solidFill>
              <a:latin typeface="Arial" panose="020B0604020202020204" pitchFamily="34" charset="0"/>
              <a:cs typeface="Arial" panose="020B0604020202020204" pitchFamily="34" charset="0"/>
            </a:rPr>
            <a:t>BugMentor </a:t>
          </a:r>
          <a:r>
            <a:rPr lang="en-US" sz="1200" b="1" i="0" kern="1200" dirty="0">
              <a:solidFill>
                <a:schemeClr val="tx1"/>
              </a:solidFill>
              <a:latin typeface="Arial" panose="020B0604020202020204" pitchFamily="34" charset="0"/>
              <a:cs typeface="Arial" panose="020B0604020202020204" pitchFamily="34" charset="0"/>
            </a:rPr>
            <a:t>outperforms all three baselines by significant margin </a:t>
          </a:r>
          <a:r>
            <a:rPr lang="en-US" sz="1200" b="0" i="0" kern="1200" dirty="0">
              <a:solidFill>
                <a:schemeClr val="tx1"/>
              </a:solidFill>
              <a:latin typeface="Arial" panose="020B0604020202020204" pitchFamily="34" charset="0"/>
              <a:cs typeface="Arial" panose="020B0604020202020204" pitchFamily="34" charset="0"/>
            </a:rPr>
            <a:t>(</a:t>
          </a:r>
          <a:r>
            <a:rPr lang="en-CA" sz="1200" b="0" i="0" kern="1200" dirty="0">
              <a:solidFill>
                <a:schemeClr val="tx1"/>
              </a:solidFill>
              <a:latin typeface="Arial" panose="020B0604020202020204" pitchFamily="34" charset="0"/>
              <a:cs typeface="Arial" panose="020B0604020202020204" pitchFamily="34" charset="0"/>
            </a:rPr>
            <a:t>p-value = 0.010&lt;0.016</a:t>
          </a:r>
          <a:r>
            <a:rPr lang="en-US" sz="1200" b="0" i="0" kern="1200" dirty="0">
              <a:solidFill>
                <a:schemeClr val="tx1"/>
              </a:solidFill>
              <a:latin typeface="Arial" panose="020B0604020202020204" pitchFamily="34" charset="0"/>
              <a:cs typeface="Arial" panose="020B0604020202020204" pitchFamily="34" charset="0"/>
            </a:rPr>
            <a:t>)</a:t>
          </a:r>
          <a:endParaRPr lang="en-CA" sz="1200" b="0" kern="1200" dirty="0">
            <a:solidFill>
              <a:schemeClr val="tx1"/>
            </a:solidFill>
            <a:latin typeface="Arial" panose="020B0604020202020204" pitchFamily="34" charset="0"/>
            <a:ea typeface="+mj-ea"/>
            <a:cs typeface="Arial" panose="020B0604020202020204" pitchFamily="34" charset="0"/>
          </a:endParaRPr>
        </a:p>
      </dsp:txBody>
      <dsp:txXfrm rot="10800000">
        <a:off x="2242795" y="1049204"/>
        <a:ext cx="4972811" cy="832161"/>
      </dsp:txXfrm>
    </dsp:sp>
    <dsp:sp modelId="{F6574AB7-955B-443C-88DF-9E69A1427D7D}">
      <dsp:nvSpPr>
        <dsp:cNvPr id="0" name=""/>
        <dsp:cNvSpPr/>
      </dsp:nvSpPr>
      <dsp:spPr>
        <a:xfrm>
          <a:off x="1096910" y="1069359"/>
          <a:ext cx="832161" cy="83216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536EA7-95CC-498F-BB82-237DC590F182}">
      <dsp:nvSpPr>
        <dsp:cNvPr id="0" name=""/>
        <dsp:cNvSpPr/>
      </dsp:nvSpPr>
      <dsp:spPr>
        <a:xfrm rot="10800000">
          <a:off x="2034755" y="2138718"/>
          <a:ext cx="5180851" cy="832161"/>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960" tIns="45720" rIns="85344"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solidFill>
                <a:schemeClr val="tx1"/>
              </a:solidFill>
              <a:latin typeface="Arial" panose="020B0604020202020204" pitchFamily="34" charset="0"/>
              <a:cs typeface="Arial" panose="020B0604020202020204" pitchFamily="34" charset="0"/>
            </a:rPr>
            <a:t>More accurate, precise, concise, and useful </a:t>
          </a:r>
          <a:r>
            <a:rPr lang="en-US" sz="1200" b="0" i="0" kern="1200" dirty="0">
              <a:solidFill>
                <a:schemeClr val="tx1"/>
              </a:solidFill>
              <a:latin typeface="Arial" panose="020B0604020202020204" pitchFamily="34" charset="0"/>
              <a:cs typeface="Arial" panose="020B0604020202020204" pitchFamily="34" charset="0"/>
            </a:rPr>
            <a:t>compared to baseline – Developers (</a:t>
          </a:r>
          <a:r>
            <a:rPr lang="en-CA" sz="1200" b="0" i="0" kern="1200" dirty="0">
              <a:solidFill>
                <a:schemeClr val="tx1"/>
              </a:solidFill>
              <a:latin typeface="Arial" panose="020B0604020202020204" pitchFamily="34" charset="0"/>
              <a:cs typeface="Arial" panose="020B0604020202020204" pitchFamily="34" charset="0"/>
            </a:rPr>
            <a:t>∼40% for accuracy</a:t>
          </a:r>
          <a:r>
            <a:rPr lang="en-US" sz="1200" b="0" i="0" kern="1200" dirty="0">
              <a:solidFill>
                <a:schemeClr val="tx1"/>
              </a:solidFill>
              <a:latin typeface="Arial" panose="020B0604020202020204" pitchFamily="34" charset="0"/>
              <a:cs typeface="Arial" panose="020B0604020202020204" pitchFamily="34" charset="0"/>
            </a:rPr>
            <a:t>)</a:t>
          </a:r>
          <a:endParaRPr lang="en-CA" sz="1200" b="0" kern="1200" dirty="0">
            <a:solidFill>
              <a:schemeClr val="tx1"/>
            </a:solidFill>
            <a:latin typeface="Arial" panose="020B0604020202020204" pitchFamily="34" charset="0"/>
            <a:cs typeface="Arial" panose="020B0604020202020204" pitchFamily="34" charset="0"/>
          </a:endParaRPr>
        </a:p>
      </dsp:txBody>
      <dsp:txXfrm rot="10800000">
        <a:off x="2242795" y="2138718"/>
        <a:ext cx="4972811" cy="832161"/>
      </dsp:txXfrm>
    </dsp:sp>
    <dsp:sp modelId="{D6058767-F7C7-4894-AB71-6F965B27C2A7}">
      <dsp:nvSpPr>
        <dsp:cNvPr id="0" name=""/>
        <dsp:cNvSpPr/>
      </dsp:nvSpPr>
      <dsp:spPr>
        <a:xfrm>
          <a:off x="1096910" y="2138335"/>
          <a:ext cx="832161" cy="83216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DAA90-0656-44F8-BACE-76A94131DFE5}">
      <dsp:nvSpPr>
        <dsp:cNvPr id="0" name=""/>
        <dsp:cNvSpPr/>
      </dsp:nvSpPr>
      <dsp:spPr>
        <a:xfrm>
          <a:off x="0" y="11887"/>
          <a:ext cx="7516633" cy="41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Test Vocabulary for Answering  RQ1 and RQ2</a:t>
          </a:r>
          <a:endParaRPr lang="en-CA" sz="1200" b="1" kern="1200" dirty="0">
            <a:solidFill>
              <a:schemeClr val="tx1"/>
            </a:solidFill>
          </a:endParaRPr>
        </a:p>
      </dsp:txBody>
      <dsp:txXfrm>
        <a:off x="20104" y="31991"/>
        <a:ext cx="7476425" cy="371632"/>
      </dsp:txXfrm>
    </dsp:sp>
    <dsp:sp modelId="{9F7D80F0-D04B-4D49-A365-31B946E91997}">
      <dsp:nvSpPr>
        <dsp:cNvPr id="0" name=""/>
        <dsp:cNvSpPr/>
      </dsp:nvSpPr>
      <dsp:spPr>
        <a:xfrm>
          <a:off x="0" y="423727"/>
          <a:ext cx="7516633" cy="865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653" tIns="15240" rIns="85344" bIns="15240" numCol="1" spcCol="1270" anchor="t" anchorCtr="0">
          <a:noAutofit/>
        </a:bodyPr>
        <a:lstStyle/>
        <a:p>
          <a:pPr marL="114300" lvl="1" indent="-114300" algn="l" defTabSz="533400">
            <a:lnSpc>
              <a:spcPct val="150000"/>
            </a:lnSpc>
            <a:spcBef>
              <a:spcPct val="0"/>
            </a:spcBef>
            <a:spcAft>
              <a:spcPct val="20000"/>
            </a:spcAft>
            <a:buChar char="•"/>
          </a:pPr>
          <a:r>
            <a:rPr lang="en-US" sz="1200" b="0" i="0" kern="1200" dirty="0">
              <a:effectLst/>
              <a:latin typeface="Arial" panose="020B0604020202020204" pitchFamily="34" charset="0"/>
              <a:cs typeface="Arial" panose="020B0604020202020204" pitchFamily="34" charset="0"/>
            </a:rPr>
            <a:t>2,876 Java</a:t>
          </a:r>
          <a:endParaRPr lang="en-CA" sz="1200" kern="1200" dirty="0"/>
        </a:p>
        <a:p>
          <a:pPr marL="114300" lvl="1" indent="-114300" algn="l" defTabSz="533400">
            <a:lnSpc>
              <a:spcPct val="150000"/>
            </a:lnSpc>
            <a:spcBef>
              <a:spcPct val="0"/>
            </a:spcBef>
            <a:spcAft>
              <a:spcPct val="20000"/>
            </a:spcAft>
            <a:buChar char="•"/>
          </a:pPr>
          <a:r>
            <a:rPr lang="en-US" sz="1200" b="0" i="0" kern="1200" dirty="0">
              <a:effectLst/>
              <a:latin typeface="Arial" panose="020B0604020202020204" pitchFamily="34" charset="0"/>
              <a:cs typeface="Arial" panose="020B0604020202020204" pitchFamily="34" charset="0"/>
            </a:rPr>
            <a:t>2,136 Python </a:t>
          </a:r>
          <a:endParaRPr lang="en-CA" sz="1200" kern="1200" dirty="0"/>
        </a:p>
        <a:p>
          <a:pPr marL="114300" lvl="1" indent="-114300" algn="l" defTabSz="533400">
            <a:lnSpc>
              <a:spcPct val="150000"/>
            </a:lnSpc>
            <a:spcBef>
              <a:spcPct val="0"/>
            </a:spcBef>
            <a:spcAft>
              <a:spcPct val="20000"/>
            </a:spcAft>
            <a:buChar char="•"/>
          </a:pPr>
          <a:r>
            <a:rPr lang="en-US" sz="1200" b="0" i="0" kern="1200" dirty="0">
              <a:effectLst/>
              <a:latin typeface="Arial" panose="020B0604020202020204" pitchFamily="34" charset="0"/>
              <a:cs typeface="Arial" panose="020B0604020202020204" pitchFamily="34" charset="0"/>
            </a:rPr>
            <a:t>10,582 Miscellaneous</a:t>
          </a:r>
          <a:endParaRPr lang="en-US" sz="1200" kern="1200" dirty="0">
            <a:latin typeface="Arial" panose="020B0604020202020204" pitchFamily="34" charset="0"/>
            <a:cs typeface="Arial" panose="020B0604020202020204" pitchFamily="34" charset="0"/>
          </a:endParaRPr>
        </a:p>
      </dsp:txBody>
      <dsp:txXfrm>
        <a:off x="0" y="423727"/>
        <a:ext cx="7516633" cy="865260"/>
      </dsp:txXfrm>
    </dsp:sp>
    <dsp:sp modelId="{02778DEA-A448-4EBB-8EAF-027B00C157F9}">
      <dsp:nvSpPr>
        <dsp:cNvPr id="0" name=""/>
        <dsp:cNvSpPr/>
      </dsp:nvSpPr>
      <dsp:spPr>
        <a:xfrm>
          <a:off x="0" y="1307728"/>
          <a:ext cx="7516633" cy="41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5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Bug Report Keywords for Answering RQ3 (Case study)</a:t>
          </a:r>
          <a:endParaRPr lang="en-CA" sz="1200" b="1" kern="1200" dirty="0">
            <a:solidFill>
              <a:schemeClr val="tx1"/>
            </a:solidFill>
          </a:endParaRPr>
        </a:p>
      </dsp:txBody>
      <dsp:txXfrm>
        <a:off x="20104" y="1327832"/>
        <a:ext cx="7476425" cy="371632"/>
      </dsp:txXfrm>
    </dsp:sp>
    <dsp:sp modelId="{4612D3CE-2648-45C5-8D73-669F2CF90E75}">
      <dsp:nvSpPr>
        <dsp:cNvPr id="0" name=""/>
        <dsp:cNvSpPr/>
      </dsp:nvSpPr>
      <dsp:spPr>
        <a:xfrm>
          <a:off x="0" y="1712716"/>
          <a:ext cx="7516633"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653" tIns="15240" rIns="85344" bIns="15240" numCol="1" spcCol="1270" anchor="t" anchorCtr="0">
          <a:noAutofit/>
        </a:bodyPr>
        <a:lstStyle/>
        <a:p>
          <a:pPr marL="114300" lvl="1" indent="-114300" algn="l" defTabSz="533400">
            <a:lnSpc>
              <a:spcPct val="150000"/>
            </a:lnSpc>
            <a:spcBef>
              <a:spcPct val="0"/>
            </a:spcBef>
            <a:spcAft>
              <a:spcPct val="20000"/>
            </a:spcAft>
            <a:buChar char="•"/>
          </a:pPr>
          <a:r>
            <a:rPr lang="en-CA" sz="1200" b="0" i="0" kern="1200" dirty="0">
              <a:effectLst/>
              <a:latin typeface="Arial" panose="020B0604020202020204" pitchFamily="34" charset="0"/>
              <a:cs typeface="Arial" panose="020B0604020202020204" pitchFamily="34" charset="0"/>
            </a:rPr>
            <a:t>92,854 Bug Reports</a:t>
          </a:r>
          <a:r>
            <a:rPr lang="en-US" sz="1200" b="0" i="0" kern="1200" dirty="0">
              <a:effectLst/>
              <a:latin typeface="Arial" panose="020B0604020202020204" pitchFamily="34" charset="0"/>
              <a:cs typeface="Arial" panose="020B0604020202020204" pitchFamily="34" charset="0"/>
            </a:rPr>
            <a:t> from Eclipse, Firefox and Mobile</a:t>
          </a:r>
          <a:endParaRPr lang="en-CA" sz="1200" kern="1200" dirty="0"/>
        </a:p>
        <a:p>
          <a:pPr marL="114300" lvl="1" indent="-114300" algn="l" defTabSz="533400">
            <a:lnSpc>
              <a:spcPct val="150000"/>
            </a:lnSpc>
            <a:spcBef>
              <a:spcPct val="0"/>
            </a:spcBef>
            <a:spcAft>
              <a:spcPct val="20000"/>
            </a:spcAft>
            <a:buChar char="•"/>
          </a:pPr>
          <a:r>
            <a:rPr lang="en-US" sz="1200" kern="1200" dirty="0">
              <a:latin typeface="Arial" panose="020B0604020202020204" pitchFamily="34" charset="0"/>
              <a:cs typeface="Arial" panose="020B0604020202020204" pitchFamily="34" charset="0"/>
            </a:rPr>
            <a:t>Discard Stopwords</a:t>
          </a:r>
          <a:endParaRPr lang="en-CA" sz="1200" kern="1200" dirty="0"/>
        </a:p>
        <a:p>
          <a:pPr marL="114300" lvl="1" indent="-114300" algn="l" defTabSz="533400">
            <a:lnSpc>
              <a:spcPct val="150000"/>
            </a:lnSpc>
            <a:spcBef>
              <a:spcPct val="0"/>
            </a:spcBef>
            <a:spcAft>
              <a:spcPct val="20000"/>
            </a:spcAft>
            <a:buChar char="•"/>
          </a:pPr>
          <a:r>
            <a:rPr lang="en-US" sz="1200" kern="1200" dirty="0">
              <a:latin typeface="Arial" panose="020B0604020202020204" pitchFamily="34" charset="0"/>
              <a:cs typeface="Arial" panose="020B0604020202020204" pitchFamily="34" charset="0"/>
            </a:rPr>
            <a:t>Token splitting</a:t>
          </a:r>
        </a:p>
        <a:p>
          <a:pPr marL="114300" lvl="1" indent="-114300" algn="l" defTabSz="533400">
            <a:lnSpc>
              <a:spcPct val="150000"/>
            </a:lnSpc>
            <a:spcBef>
              <a:spcPct val="0"/>
            </a:spcBef>
            <a:spcAft>
              <a:spcPct val="20000"/>
            </a:spcAft>
            <a:buChar char="•"/>
          </a:pPr>
          <a:r>
            <a:rPr lang="en-US" sz="1200" b="0" i="0" kern="1200" dirty="0">
              <a:effectLst/>
              <a:latin typeface="Arial" panose="020B0604020202020204" pitchFamily="34" charset="0"/>
              <a:cs typeface="Arial" panose="020B0604020202020204" pitchFamily="34" charset="0"/>
            </a:rPr>
            <a:t>Remove  HTML tags, and URLs</a:t>
          </a:r>
        </a:p>
        <a:p>
          <a:pPr marL="114300" lvl="1" indent="-114300" algn="l" defTabSz="533400">
            <a:lnSpc>
              <a:spcPct val="150000"/>
            </a:lnSpc>
            <a:spcBef>
              <a:spcPct val="0"/>
            </a:spcBef>
            <a:spcAft>
              <a:spcPct val="20000"/>
            </a:spcAft>
            <a:buChar char="•"/>
          </a:pPr>
          <a:r>
            <a:rPr lang="en-US" sz="1200" kern="1200" dirty="0">
              <a:latin typeface="Arial" panose="020B0604020202020204" pitchFamily="34" charset="0"/>
              <a:cs typeface="Arial" panose="020B0604020202020204" pitchFamily="34" charset="0"/>
            </a:rPr>
            <a:t>Lowercase</a:t>
          </a:r>
          <a:endParaRPr lang="en-CA" sz="1200" kern="1200" dirty="0">
            <a:latin typeface="Arial" panose="020B0604020202020204" pitchFamily="34" charset="0"/>
            <a:cs typeface="Arial" panose="020B0604020202020204" pitchFamily="34" charset="0"/>
          </a:endParaRPr>
        </a:p>
      </dsp:txBody>
      <dsp:txXfrm>
        <a:off x="0" y="1712716"/>
        <a:ext cx="7516633" cy="1457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E3E49-6DBA-4396-9C92-BC6E046F8903}">
      <dsp:nvSpPr>
        <dsp:cNvPr id="0" name=""/>
        <dsp:cNvSpPr/>
      </dsp:nvSpPr>
      <dsp:spPr>
        <a:xfrm>
          <a:off x="0" y="2660102"/>
          <a:ext cx="6943083" cy="0"/>
        </a:xfrm>
        <a:prstGeom prst="line">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8BCD97-C452-4CD0-A5A0-1AD490FBD1EC}">
      <dsp:nvSpPr>
        <dsp:cNvPr id="0" name=""/>
        <dsp:cNvSpPr/>
      </dsp:nvSpPr>
      <dsp:spPr>
        <a:xfrm>
          <a:off x="0" y="1517546"/>
          <a:ext cx="6943083" cy="0"/>
        </a:xfrm>
        <a:prstGeom prst="line">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9DA29C-DEA5-4C3D-BB5F-D61A29182443}">
      <dsp:nvSpPr>
        <dsp:cNvPr id="0" name=""/>
        <dsp:cNvSpPr/>
      </dsp:nvSpPr>
      <dsp:spPr>
        <a:xfrm>
          <a:off x="0" y="374989"/>
          <a:ext cx="6943083" cy="0"/>
        </a:xfrm>
        <a:prstGeom prst="line">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4BF471-4228-4596-B418-1DF97351D4DE}">
      <dsp:nvSpPr>
        <dsp:cNvPr id="0" name=""/>
        <dsp:cNvSpPr/>
      </dsp:nvSpPr>
      <dsp:spPr>
        <a:xfrm>
          <a:off x="1805201" y="418"/>
          <a:ext cx="5137881" cy="3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CA" sz="1200" b="0" i="0" kern="1200" dirty="0">
              <a:latin typeface="Arial" panose="020B0604020202020204" pitchFamily="34" charset="0"/>
              <a:cs typeface="Arial" panose="020B0604020202020204" pitchFamily="34" charset="0"/>
            </a:rPr>
            <a:t>Bi-Lingual</a:t>
          </a:r>
          <a:r>
            <a:rPr lang="en-CA" sz="1200" b="0" i="0" kern="1200" dirty="0"/>
            <a:t> Evaluation of Understudy</a:t>
          </a:r>
          <a:endParaRPr lang="en-CA" sz="1200" kern="1200" dirty="0"/>
        </a:p>
      </dsp:txBody>
      <dsp:txXfrm>
        <a:off x="1805201" y="418"/>
        <a:ext cx="5137881" cy="374571"/>
      </dsp:txXfrm>
    </dsp:sp>
    <dsp:sp modelId="{AE572405-858F-4853-A506-AC243C3295A3}">
      <dsp:nvSpPr>
        <dsp:cNvPr id="0" name=""/>
        <dsp:cNvSpPr/>
      </dsp:nvSpPr>
      <dsp:spPr>
        <a:xfrm>
          <a:off x="0" y="418"/>
          <a:ext cx="1805201" cy="374571"/>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BLEU</a:t>
          </a:r>
          <a:endParaRPr lang="en-CA" sz="1200" b="1" kern="1200" dirty="0">
            <a:solidFill>
              <a:schemeClr val="tx1"/>
            </a:solidFill>
            <a:latin typeface="Arial" panose="020B0604020202020204" pitchFamily="34" charset="0"/>
            <a:cs typeface="Arial" panose="020B0604020202020204" pitchFamily="34" charset="0"/>
          </a:endParaRPr>
        </a:p>
      </dsp:txBody>
      <dsp:txXfrm>
        <a:off x="18288" y="18706"/>
        <a:ext cx="1768625" cy="356283"/>
      </dsp:txXfrm>
    </dsp:sp>
    <dsp:sp modelId="{F1712031-4D1D-4D92-9000-DB9D59AE4E7B}">
      <dsp:nvSpPr>
        <dsp:cNvPr id="0" name=""/>
        <dsp:cNvSpPr/>
      </dsp:nvSpPr>
      <dsp:spPr>
        <a:xfrm>
          <a:off x="0" y="374989"/>
          <a:ext cx="6943083" cy="74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150000"/>
            </a:lnSpc>
            <a:spcBef>
              <a:spcPct val="0"/>
            </a:spcBef>
            <a:spcAft>
              <a:spcPct val="15000"/>
            </a:spcAft>
            <a:buNone/>
          </a:pPr>
          <a:r>
            <a:rPr lang="en-US" sz="1200" b="0" i="0" kern="1200" dirty="0">
              <a:latin typeface="Arial" panose="020B0604020202020204" pitchFamily="34" charset="0"/>
              <a:cs typeface="Arial" panose="020B0604020202020204" pitchFamily="34" charset="0"/>
            </a:rPr>
            <a:t>Compares a candidate text to a reference text and determines how similar they are</a:t>
          </a:r>
          <a:br>
            <a:rPr lang="en-US" sz="1200" kern="1200" dirty="0">
              <a:latin typeface="Arial" panose="020B0604020202020204" pitchFamily="34" charset="0"/>
              <a:cs typeface="Arial" panose="020B0604020202020204" pitchFamily="34" charset="0"/>
            </a:rPr>
          </a:br>
          <a:r>
            <a:rPr lang="en-US" sz="1200" b="0" i="0" kern="1200" dirty="0">
              <a:latin typeface="Arial" panose="020B0604020202020204" pitchFamily="34" charset="0"/>
              <a:cs typeface="Arial" panose="020B0604020202020204" pitchFamily="34" charset="0"/>
            </a:rPr>
            <a:t>based on the matching of their n-grams.</a:t>
          </a:r>
          <a:endParaRPr lang="en-CA" sz="1200" kern="1200" dirty="0">
            <a:latin typeface="Arial" panose="020B0604020202020204" pitchFamily="34" charset="0"/>
            <a:cs typeface="Arial" panose="020B0604020202020204" pitchFamily="34" charset="0"/>
          </a:endParaRPr>
        </a:p>
      </dsp:txBody>
      <dsp:txXfrm>
        <a:off x="0" y="374989"/>
        <a:ext cx="6943083" cy="749256"/>
      </dsp:txXfrm>
    </dsp:sp>
    <dsp:sp modelId="{9F577913-7F30-42A6-A176-DB72EB406BEC}">
      <dsp:nvSpPr>
        <dsp:cNvPr id="0" name=""/>
        <dsp:cNvSpPr/>
      </dsp:nvSpPr>
      <dsp:spPr>
        <a:xfrm>
          <a:off x="1805201" y="1142974"/>
          <a:ext cx="5137881" cy="3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US" sz="1200" b="0" i="0" kern="1200" dirty="0">
              <a:latin typeface="Arial" panose="020B0604020202020204" pitchFamily="34" charset="0"/>
              <a:cs typeface="Arial" panose="020B0604020202020204" pitchFamily="34" charset="0"/>
            </a:rPr>
            <a:t>Metric for Evaluation of Translation with Explicit ORdering</a:t>
          </a:r>
          <a:endParaRPr lang="en-CA" sz="1200" kern="1200" dirty="0">
            <a:latin typeface="Arial" panose="020B0604020202020204" pitchFamily="34" charset="0"/>
            <a:cs typeface="Arial" panose="020B0604020202020204" pitchFamily="34" charset="0"/>
          </a:endParaRPr>
        </a:p>
      </dsp:txBody>
      <dsp:txXfrm>
        <a:off x="1805201" y="1142974"/>
        <a:ext cx="5137881" cy="374571"/>
      </dsp:txXfrm>
    </dsp:sp>
    <dsp:sp modelId="{5CDBD70A-133C-41F2-864E-A69913EA1150}">
      <dsp:nvSpPr>
        <dsp:cNvPr id="0" name=""/>
        <dsp:cNvSpPr/>
      </dsp:nvSpPr>
      <dsp:spPr>
        <a:xfrm>
          <a:off x="0" y="1142974"/>
          <a:ext cx="1805201" cy="374571"/>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METEOR</a:t>
          </a:r>
          <a:endParaRPr lang="en-CA" sz="1200" b="1" kern="1200" dirty="0">
            <a:solidFill>
              <a:schemeClr val="tx1"/>
            </a:solidFill>
            <a:latin typeface="Arial" panose="020B0604020202020204" pitchFamily="34" charset="0"/>
            <a:cs typeface="Arial" panose="020B0604020202020204" pitchFamily="34" charset="0"/>
          </a:endParaRPr>
        </a:p>
      </dsp:txBody>
      <dsp:txXfrm>
        <a:off x="18288" y="1161262"/>
        <a:ext cx="1768625" cy="356283"/>
      </dsp:txXfrm>
    </dsp:sp>
    <dsp:sp modelId="{E2938EE5-A0A1-4A15-B4A9-BCDEE3955370}">
      <dsp:nvSpPr>
        <dsp:cNvPr id="0" name=""/>
        <dsp:cNvSpPr/>
      </dsp:nvSpPr>
      <dsp:spPr>
        <a:xfrm>
          <a:off x="0" y="1517546"/>
          <a:ext cx="6943083" cy="74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150000"/>
            </a:lnSpc>
            <a:spcBef>
              <a:spcPct val="0"/>
            </a:spcBef>
            <a:spcAft>
              <a:spcPct val="15000"/>
            </a:spcAft>
            <a:buNone/>
          </a:pPr>
          <a:r>
            <a:rPr lang="en-US" sz="1200" b="0" i="0" kern="1200" dirty="0">
              <a:latin typeface="Arial" panose="020B0604020202020204" pitchFamily="34" charset="0"/>
              <a:cs typeface="Arial" panose="020B0604020202020204" pitchFamily="34" charset="0"/>
            </a:rPr>
            <a:t>Similarity between a candidate text and the reference text by sequentially applying exact match, stemmed match and wordnet-based synonym match between the texts.</a:t>
          </a:r>
          <a:endParaRPr lang="en-CA" sz="1200" kern="1200" dirty="0">
            <a:latin typeface="Arial" panose="020B0604020202020204" pitchFamily="34" charset="0"/>
            <a:cs typeface="Arial" panose="020B0604020202020204" pitchFamily="34" charset="0"/>
          </a:endParaRPr>
        </a:p>
      </dsp:txBody>
      <dsp:txXfrm>
        <a:off x="0" y="1517546"/>
        <a:ext cx="6943083" cy="749256"/>
      </dsp:txXfrm>
    </dsp:sp>
    <dsp:sp modelId="{8A339470-0792-4864-BDDF-BA314909A530}">
      <dsp:nvSpPr>
        <dsp:cNvPr id="0" name=""/>
        <dsp:cNvSpPr/>
      </dsp:nvSpPr>
      <dsp:spPr>
        <a:xfrm>
          <a:off x="1805201" y="2285531"/>
          <a:ext cx="5137881" cy="3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US" sz="1200" kern="1200" dirty="0"/>
            <a:t>Semantic Similarity</a:t>
          </a:r>
          <a:endParaRPr lang="en-CA" sz="1200" kern="1200" dirty="0"/>
        </a:p>
      </dsp:txBody>
      <dsp:txXfrm>
        <a:off x="1805201" y="2285531"/>
        <a:ext cx="5137881" cy="374571"/>
      </dsp:txXfrm>
    </dsp:sp>
    <dsp:sp modelId="{84218CFC-7D7D-4739-A6C7-30FC7A5B7B05}">
      <dsp:nvSpPr>
        <dsp:cNvPr id="0" name=""/>
        <dsp:cNvSpPr/>
      </dsp:nvSpPr>
      <dsp:spPr>
        <a:xfrm>
          <a:off x="0" y="2285531"/>
          <a:ext cx="1805201" cy="374571"/>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SS</a:t>
          </a:r>
          <a:endParaRPr lang="en-CA" sz="1200" b="1" kern="1200" dirty="0">
            <a:solidFill>
              <a:schemeClr val="tx1"/>
            </a:solidFill>
            <a:latin typeface="Arial" panose="020B0604020202020204" pitchFamily="34" charset="0"/>
            <a:cs typeface="Arial" panose="020B0604020202020204" pitchFamily="34" charset="0"/>
          </a:endParaRPr>
        </a:p>
      </dsp:txBody>
      <dsp:txXfrm>
        <a:off x="18288" y="2303819"/>
        <a:ext cx="1768625" cy="356283"/>
      </dsp:txXfrm>
    </dsp:sp>
    <dsp:sp modelId="{7EC2CCCE-7B89-429C-8DA8-EC34D022F665}">
      <dsp:nvSpPr>
        <dsp:cNvPr id="0" name=""/>
        <dsp:cNvSpPr/>
      </dsp:nvSpPr>
      <dsp:spPr>
        <a:xfrm>
          <a:off x="0" y="2660102"/>
          <a:ext cx="6943083" cy="74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150000"/>
            </a:lnSpc>
            <a:spcBef>
              <a:spcPct val="0"/>
            </a:spcBef>
            <a:spcAft>
              <a:spcPct val="15000"/>
            </a:spcAft>
            <a:buNone/>
          </a:pPr>
          <a:r>
            <a:rPr lang="en-US" sz="1200" b="0" i="0" kern="1200" dirty="0">
              <a:latin typeface="Arial" panose="020B0604020202020204" pitchFamily="34" charset="0"/>
              <a:cs typeface="Arial" panose="020B0604020202020204" pitchFamily="34" charset="0"/>
            </a:rPr>
            <a:t>A candidate text is compared with the reference text based on these embeddings using cosine-similarity, it has the highest correlation with human-evaluated similarity</a:t>
          </a:r>
          <a:endParaRPr lang="en-CA" sz="1200" kern="1200" dirty="0">
            <a:latin typeface="Arial" panose="020B0604020202020204" pitchFamily="34" charset="0"/>
            <a:cs typeface="Arial" panose="020B0604020202020204" pitchFamily="34" charset="0"/>
          </a:endParaRPr>
        </a:p>
      </dsp:txBody>
      <dsp:txXfrm>
        <a:off x="0" y="2660102"/>
        <a:ext cx="6943083" cy="7492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C1F1-83D8-4FF0-A52B-7A1B95EA56FE}">
      <dsp:nvSpPr>
        <dsp:cNvPr id="0" name=""/>
        <dsp:cNvSpPr/>
      </dsp:nvSpPr>
      <dsp:spPr>
        <a:xfrm>
          <a:off x="0" y="57260"/>
          <a:ext cx="8149486" cy="496170"/>
        </a:xfrm>
        <a:prstGeom prst="round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RQ1: Performance of BugEnricher</a:t>
          </a:r>
          <a:endParaRPr lang="en-CA" sz="1200" b="1" kern="1200" dirty="0">
            <a:solidFill>
              <a:schemeClr val="tx1"/>
            </a:solidFill>
            <a:latin typeface="Arial" panose="020B0604020202020204" pitchFamily="34" charset="0"/>
            <a:cs typeface="Arial" panose="020B0604020202020204" pitchFamily="34" charset="0"/>
          </a:endParaRPr>
        </a:p>
      </dsp:txBody>
      <dsp:txXfrm>
        <a:off x="24221" y="81481"/>
        <a:ext cx="8101044" cy="447728"/>
      </dsp:txXfrm>
    </dsp:sp>
    <dsp:sp modelId="{893CECAE-9C96-4C9D-AFB4-1335A8595F2D}">
      <dsp:nvSpPr>
        <dsp:cNvPr id="0" name=""/>
        <dsp:cNvSpPr/>
      </dsp:nvSpPr>
      <dsp:spPr>
        <a:xfrm>
          <a:off x="0" y="504326"/>
          <a:ext cx="8149486" cy="450951"/>
        </a:xfrm>
        <a:prstGeom prst="rect">
          <a:avLst/>
        </a:prstGeom>
        <a:noFill/>
        <a:ln>
          <a:noFill/>
        </a:ln>
        <a:effectLst/>
      </dsp:spPr>
      <dsp:style>
        <a:lnRef idx="0">
          <a:scrgbClr r="0" g="0" b="0"/>
        </a:lnRef>
        <a:fillRef idx="0">
          <a:scrgbClr r="0" g="0" b="0"/>
        </a:fillRef>
        <a:effectRef idx="0">
          <a:scrgbClr r="0" g="0" b="0"/>
        </a:effectRef>
        <a:fontRef idx="minor">
          <a:schemeClr val="accent4"/>
        </a:fontRef>
      </dsp:style>
      <dsp:txBody>
        <a:bodyPr spcFirstLastPara="0" vert="horz" wrap="square" lIns="258746" tIns="13970" rIns="78232" bIns="13970" numCol="1" spcCol="1270" anchor="ctr" anchorCtr="0">
          <a:noAutofit/>
        </a:bodyPr>
        <a:lstStyle/>
        <a:p>
          <a:pPr marL="57150" lvl="1" indent="-57150" algn="l" defTabSz="488950">
            <a:lnSpc>
              <a:spcPct val="90000"/>
            </a:lnSpc>
            <a:spcBef>
              <a:spcPct val="0"/>
            </a:spcBef>
            <a:spcAft>
              <a:spcPct val="20000"/>
            </a:spcAft>
            <a:buNone/>
          </a:pPr>
          <a:r>
            <a:rPr lang="en-US" sz="1100" b="0" i="0" kern="1200" dirty="0">
              <a:ln/>
              <a:latin typeface="Arial" panose="020B0604020202020204" pitchFamily="34" charset="0"/>
              <a:cs typeface="Arial" panose="020B0604020202020204" pitchFamily="34" charset="0"/>
            </a:rPr>
            <a:t>How does our technique perform in explaining domain-specific terms or jargon according to automatic evaluation metrics?</a:t>
          </a:r>
          <a:endParaRPr lang="en-CA" sz="1100" kern="1200" dirty="0">
            <a:latin typeface="Arial" panose="020B0604020202020204" pitchFamily="34" charset="0"/>
            <a:cs typeface="Arial" panose="020B0604020202020204" pitchFamily="34" charset="0"/>
          </a:endParaRPr>
        </a:p>
      </dsp:txBody>
      <dsp:txXfrm>
        <a:off x="0" y="504326"/>
        <a:ext cx="8149486" cy="450951"/>
      </dsp:txXfrm>
    </dsp:sp>
    <dsp:sp modelId="{A7728595-F422-48BE-8007-5042235D24FA}">
      <dsp:nvSpPr>
        <dsp:cNvPr id="0" name=""/>
        <dsp:cNvSpPr/>
      </dsp:nvSpPr>
      <dsp:spPr>
        <a:xfrm>
          <a:off x="0" y="1015341"/>
          <a:ext cx="8149486" cy="533963"/>
        </a:xfrm>
        <a:prstGeom prst="round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RQ2: Comparison with Existing Baselines</a:t>
          </a:r>
          <a:endParaRPr lang="en-CA" sz="1200" b="1" kern="1200" dirty="0">
            <a:solidFill>
              <a:schemeClr val="tx1"/>
            </a:solidFill>
            <a:latin typeface="Arial" panose="020B0604020202020204" pitchFamily="34" charset="0"/>
            <a:cs typeface="Arial" panose="020B0604020202020204" pitchFamily="34" charset="0"/>
          </a:endParaRPr>
        </a:p>
      </dsp:txBody>
      <dsp:txXfrm>
        <a:off x="26066" y="1041407"/>
        <a:ext cx="8097354" cy="481831"/>
      </dsp:txXfrm>
    </dsp:sp>
    <dsp:sp modelId="{965823BD-6BF9-4280-B16D-EEF0F2275580}">
      <dsp:nvSpPr>
        <dsp:cNvPr id="0" name=""/>
        <dsp:cNvSpPr/>
      </dsp:nvSpPr>
      <dsp:spPr>
        <a:xfrm>
          <a:off x="0" y="1494437"/>
          <a:ext cx="8149486" cy="452968"/>
        </a:xfrm>
        <a:prstGeom prst="rect">
          <a:avLst/>
        </a:prstGeom>
        <a:noFill/>
        <a:ln>
          <a:noFill/>
        </a:ln>
        <a:effectLst/>
      </dsp:spPr>
      <dsp:style>
        <a:lnRef idx="0">
          <a:scrgbClr r="0" g="0" b="0"/>
        </a:lnRef>
        <a:fillRef idx="0">
          <a:scrgbClr r="0" g="0" b="0"/>
        </a:fillRef>
        <a:effectRef idx="0">
          <a:scrgbClr r="0" g="0" b="0"/>
        </a:effectRef>
        <a:fontRef idx="minor">
          <a:schemeClr val="accent4"/>
        </a:fontRef>
      </dsp:style>
      <dsp:txBody>
        <a:bodyPr spcFirstLastPara="0" vert="horz" wrap="square" lIns="258746" tIns="13970" rIns="78232" bIns="13970" numCol="1" spcCol="1270" anchor="ctr" anchorCtr="0">
          <a:noAutofit/>
        </a:bodyPr>
        <a:lstStyle/>
        <a:p>
          <a:pPr marL="57150" lvl="1" indent="-57150" algn="l" defTabSz="488950">
            <a:lnSpc>
              <a:spcPct val="90000"/>
            </a:lnSpc>
            <a:spcBef>
              <a:spcPct val="0"/>
            </a:spcBef>
            <a:spcAft>
              <a:spcPct val="20000"/>
            </a:spcAft>
            <a:buNone/>
          </a:pPr>
          <a:r>
            <a:rPr lang="en-US" sz="1100" b="0" i="0" kern="1200" dirty="0">
              <a:ln/>
              <a:latin typeface="Arial" panose="020B0604020202020204" pitchFamily="34" charset="0"/>
              <a:cs typeface="Arial" panose="020B0604020202020204" pitchFamily="34" charset="0"/>
            </a:rPr>
            <a:t>Can our technique outperform the existing baseline techniques in generating explanations to domain-specific terms or jargon?</a:t>
          </a:r>
          <a:endParaRPr lang="en-CA" sz="1100" kern="1200" dirty="0">
            <a:latin typeface="Arial" panose="020B0604020202020204" pitchFamily="34" charset="0"/>
            <a:cs typeface="Arial" panose="020B0604020202020204" pitchFamily="34" charset="0"/>
          </a:endParaRPr>
        </a:p>
      </dsp:txBody>
      <dsp:txXfrm>
        <a:off x="0" y="1494437"/>
        <a:ext cx="8149486" cy="452968"/>
      </dsp:txXfrm>
    </dsp:sp>
    <dsp:sp modelId="{940EC4EE-E074-4083-81C1-0AA1BA862DC6}">
      <dsp:nvSpPr>
        <dsp:cNvPr id="0" name=""/>
        <dsp:cNvSpPr/>
      </dsp:nvSpPr>
      <dsp:spPr>
        <a:xfrm>
          <a:off x="0" y="1966240"/>
          <a:ext cx="8149486" cy="512381"/>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ln/>
              <a:solidFill>
                <a:schemeClr val="tx1"/>
              </a:solidFill>
              <a:latin typeface="Arial" panose="020B0604020202020204" pitchFamily="34" charset="0"/>
              <a:cs typeface="Arial" panose="020B0604020202020204" pitchFamily="34" charset="0"/>
            </a:rPr>
            <a:t>RQ3: Case Study - </a:t>
          </a:r>
          <a:r>
            <a:rPr lang="en-US" sz="1200" b="1" kern="1200" dirty="0">
              <a:solidFill>
                <a:schemeClr val="tx1"/>
              </a:solidFill>
              <a:latin typeface="Arial" panose="020B0604020202020204" pitchFamily="34" charset="0"/>
              <a:cs typeface="Arial" panose="020B0604020202020204" pitchFamily="34" charset="0"/>
            </a:rPr>
            <a:t>Performance of an Existing Duplicate Bug Report Detection Technique</a:t>
          </a:r>
          <a:endParaRPr lang="en-CA" sz="1200" kern="1200" dirty="0">
            <a:solidFill>
              <a:schemeClr val="tx1"/>
            </a:solidFill>
            <a:latin typeface="Arial" panose="020B0604020202020204" pitchFamily="34" charset="0"/>
            <a:cs typeface="Arial" panose="020B0604020202020204" pitchFamily="34" charset="0"/>
          </a:endParaRPr>
        </a:p>
      </dsp:txBody>
      <dsp:txXfrm>
        <a:off x="25012" y="1991252"/>
        <a:ext cx="8099462" cy="462357"/>
      </dsp:txXfrm>
    </dsp:sp>
    <dsp:sp modelId="{9B41C2A1-A533-4257-9FB8-EEF58E84DD78}">
      <dsp:nvSpPr>
        <dsp:cNvPr id="0" name=""/>
        <dsp:cNvSpPr/>
      </dsp:nvSpPr>
      <dsp:spPr>
        <a:xfrm>
          <a:off x="0" y="2478621"/>
          <a:ext cx="8149486"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746" tIns="13970" rIns="78232" bIns="13970" numCol="1" spcCol="1270" anchor="ctr" anchorCtr="0">
          <a:noAutofit/>
        </a:bodyPr>
        <a:lstStyle/>
        <a:p>
          <a:pPr marL="57150" lvl="1" indent="-57150" algn="l" defTabSz="488950">
            <a:lnSpc>
              <a:spcPct val="90000"/>
            </a:lnSpc>
            <a:spcBef>
              <a:spcPct val="0"/>
            </a:spcBef>
            <a:spcAft>
              <a:spcPct val="20000"/>
            </a:spcAft>
            <a:buNone/>
          </a:pPr>
          <a:r>
            <a:rPr lang="en-US" sz="1100" b="0" i="0" kern="1200" dirty="0">
              <a:ln/>
              <a:latin typeface="Arial" panose="020B0604020202020204" pitchFamily="34" charset="0"/>
              <a:cs typeface="Arial" panose="020B0604020202020204" pitchFamily="34" charset="0"/>
            </a:rPr>
            <a:t>Does our enrichment of bug reports help improve an existing technique for duplicate bug report detection?</a:t>
          </a:r>
          <a:endParaRPr lang="en-CA" sz="1100" kern="1200" dirty="0">
            <a:ln/>
            <a:latin typeface="Arial" panose="020B0604020202020204" pitchFamily="34" charset="0"/>
            <a:cs typeface="Arial" panose="020B0604020202020204" pitchFamily="34" charset="0"/>
          </a:endParaRPr>
        </a:p>
      </dsp:txBody>
      <dsp:txXfrm>
        <a:off x="0" y="2478621"/>
        <a:ext cx="8149486" cy="6789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2B75F-829F-4083-B38A-4C086B2624D0}">
      <dsp:nvSpPr>
        <dsp:cNvPr id="0" name=""/>
        <dsp:cNvSpPr/>
      </dsp:nvSpPr>
      <dsp:spPr>
        <a:xfrm rot="10800000">
          <a:off x="2229934" y="76187"/>
          <a:ext cx="5739079" cy="606857"/>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411" tIns="41910" rIns="78232" bIns="41910" numCol="1" spcCol="1270" anchor="ctr" anchorCtr="0">
          <a:noAutofit/>
        </a:bodyPr>
        <a:lstStyle/>
        <a:p>
          <a:pPr marL="0" lvl="0" indent="0" algn="l" defTabSz="488950">
            <a:lnSpc>
              <a:spcPct val="150000"/>
            </a:lnSpc>
            <a:spcBef>
              <a:spcPct val="0"/>
            </a:spcBef>
            <a:spcAft>
              <a:spcPct val="35000"/>
            </a:spcAft>
            <a:buNone/>
          </a:pPr>
          <a:r>
            <a:rPr lang="en-US" sz="1100" b="0" i="0" kern="1200" dirty="0">
              <a:solidFill>
                <a:schemeClr val="tx1"/>
              </a:solidFill>
              <a:latin typeface="Arial" panose="020B0604020202020204" pitchFamily="34" charset="0"/>
              <a:cs typeface="Arial" panose="020B0604020202020204" pitchFamily="34" charset="0"/>
            </a:rPr>
            <a:t>BugEnricher’s explanations are </a:t>
          </a:r>
          <a:r>
            <a:rPr lang="en-US" sz="1100" b="1" i="1" kern="1200" dirty="0">
              <a:solidFill>
                <a:schemeClr val="tx1"/>
              </a:solidFill>
              <a:latin typeface="Arial" panose="020B0604020202020204" pitchFamily="34" charset="0"/>
              <a:cs typeface="Arial" panose="020B0604020202020204" pitchFamily="34" charset="0"/>
            </a:rPr>
            <a:t>understandable to good </a:t>
          </a:r>
          <a:r>
            <a:rPr lang="en-US" sz="1100" b="0" i="0" kern="1200" dirty="0">
              <a:solidFill>
                <a:schemeClr val="tx1"/>
              </a:solidFill>
              <a:latin typeface="Arial" panose="020B0604020202020204" pitchFamily="34" charset="0"/>
              <a:cs typeface="Arial" panose="020B0604020202020204" pitchFamily="34" charset="0"/>
            </a:rPr>
            <a:t>for</a:t>
          </a:r>
          <a:r>
            <a:rPr lang="en-US" sz="1100" b="1" i="1" kern="1200" dirty="0">
              <a:solidFill>
                <a:schemeClr val="tx1"/>
              </a:solidFill>
              <a:latin typeface="Arial" panose="020B0604020202020204" pitchFamily="34" charset="0"/>
              <a:cs typeface="Arial" panose="020B0604020202020204" pitchFamily="34" charset="0"/>
            </a:rPr>
            <a:t> </a:t>
          </a:r>
          <a:r>
            <a:rPr lang="en-US" sz="1100" b="0" i="0" kern="1200" dirty="0">
              <a:solidFill>
                <a:schemeClr val="tx1"/>
              </a:solidFill>
              <a:latin typeface="Arial" panose="020B0604020202020204" pitchFamily="34" charset="0"/>
              <a:cs typeface="Arial" panose="020B0604020202020204" pitchFamily="34" charset="0"/>
            </a:rPr>
            <a:t>domain-specific terms or jargon (</a:t>
          </a:r>
          <a:r>
            <a:rPr lang="en-US" sz="1100" b="0" i="0" kern="1200" dirty="0" err="1">
              <a:solidFill>
                <a:schemeClr val="tx1"/>
              </a:solidFill>
              <a:latin typeface="Arial" panose="020B0604020202020204" pitchFamily="34" charset="0"/>
              <a:cs typeface="Arial" panose="020B0604020202020204" pitchFamily="34" charset="0"/>
            </a:rPr>
            <a:t>e.g</a:t>
          </a:r>
          <a:r>
            <a:rPr lang="en-US" sz="1100" b="0" i="0" kern="1200" dirty="0">
              <a:solidFill>
                <a:schemeClr val="tx1"/>
              </a:solidFill>
              <a:latin typeface="Arial" panose="020B0604020202020204" pitchFamily="34" charset="0"/>
              <a:cs typeface="Arial" panose="020B0604020202020204" pitchFamily="34" charset="0"/>
            </a:rPr>
            <a:t> BLEU score of 28.85)</a:t>
          </a:r>
          <a:endParaRPr lang="en-CA" sz="1100" kern="1200" dirty="0">
            <a:solidFill>
              <a:schemeClr val="tx1"/>
            </a:solidFill>
            <a:latin typeface="Arial" panose="020B0604020202020204" pitchFamily="34" charset="0"/>
            <a:cs typeface="Arial" panose="020B0604020202020204" pitchFamily="34" charset="0"/>
          </a:endParaRPr>
        </a:p>
      </dsp:txBody>
      <dsp:txXfrm rot="10800000">
        <a:off x="2381648" y="76187"/>
        <a:ext cx="5587365" cy="606857"/>
      </dsp:txXfrm>
    </dsp:sp>
    <dsp:sp modelId="{51BEF358-F47B-423E-91E0-DC5CE4B61A55}">
      <dsp:nvSpPr>
        <dsp:cNvPr id="0" name=""/>
        <dsp:cNvSpPr/>
      </dsp:nvSpPr>
      <dsp:spPr>
        <a:xfrm>
          <a:off x="1230668" y="1003"/>
          <a:ext cx="859554" cy="76433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69D0FE-959E-4953-B876-8D3664ACAFBE}">
      <dsp:nvSpPr>
        <dsp:cNvPr id="0" name=""/>
        <dsp:cNvSpPr/>
      </dsp:nvSpPr>
      <dsp:spPr>
        <a:xfrm rot="10800000">
          <a:off x="2225832" y="928448"/>
          <a:ext cx="5739079" cy="569845"/>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411" tIns="41910" rIns="78232" bIns="41910" numCol="1" spcCol="1270" anchor="ctr" anchorCtr="0">
          <a:noAutofit/>
        </a:bodyPr>
        <a:lstStyle/>
        <a:p>
          <a:pPr marL="0" lvl="0" indent="0" algn="l" defTabSz="488950">
            <a:lnSpc>
              <a:spcPct val="150000"/>
            </a:lnSpc>
            <a:spcBef>
              <a:spcPct val="0"/>
            </a:spcBef>
            <a:spcAft>
              <a:spcPct val="35000"/>
            </a:spcAft>
            <a:buNone/>
          </a:pPr>
          <a:r>
            <a:rPr lang="en-US" sz="1100" b="0" i="0" kern="1200" dirty="0">
              <a:solidFill>
                <a:schemeClr val="tx1"/>
              </a:solidFill>
              <a:latin typeface="Arial" panose="020B0604020202020204" pitchFamily="34" charset="0"/>
              <a:cs typeface="Arial" panose="020B0604020202020204" pitchFamily="34" charset="0"/>
            </a:rPr>
            <a:t>BugEnricher </a:t>
          </a:r>
          <a:r>
            <a:rPr lang="en-US" sz="1100" b="1" i="0" kern="1200" dirty="0">
              <a:solidFill>
                <a:schemeClr val="tx1"/>
              </a:solidFill>
              <a:latin typeface="Arial" panose="020B0604020202020204" pitchFamily="34" charset="0"/>
              <a:cs typeface="Arial" panose="020B0604020202020204" pitchFamily="34" charset="0"/>
            </a:rPr>
            <a:t>outperforms</a:t>
          </a:r>
          <a:r>
            <a:rPr lang="en-US" sz="1100" b="0" i="0" kern="1200" dirty="0">
              <a:solidFill>
                <a:schemeClr val="tx1"/>
              </a:solidFill>
              <a:latin typeface="Arial" panose="020B0604020202020204" pitchFamily="34" charset="0"/>
              <a:cs typeface="Arial" panose="020B0604020202020204" pitchFamily="34" charset="0"/>
            </a:rPr>
            <a:t> both baselines (e.g. Performance Gain of </a:t>
          </a:r>
          <a:r>
            <a:rPr lang="en-US" sz="1100" b="0" i="0" u="none" strike="noStrike" kern="1200" baseline="0" dirty="0">
              <a:solidFill>
                <a:schemeClr val="tx1"/>
              </a:solidFill>
              <a:latin typeface="Arial" panose="020B0604020202020204" pitchFamily="34" charset="0"/>
              <a:cs typeface="Arial" panose="020B0604020202020204" pitchFamily="34" charset="0"/>
            </a:rPr>
            <a:t>72.12% and 88.34% </a:t>
          </a:r>
          <a:r>
            <a:rPr lang="en-US" sz="1100" b="0" i="0" kern="1200" dirty="0">
              <a:solidFill>
                <a:schemeClr val="tx1"/>
              </a:solidFill>
              <a:latin typeface="Arial" panose="020B0604020202020204" pitchFamily="34" charset="0"/>
              <a:cs typeface="Arial" panose="020B0604020202020204" pitchFamily="34" charset="0"/>
            </a:rPr>
            <a:t> )</a:t>
          </a:r>
          <a:endParaRPr lang="en-CA" sz="1100" b="0" kern="1200" dirty="0">
            <a:solidFill>
              <a:schemeClr val="tx1"/>
            </a:solidFill>
            <a:latin typeface="Arial" panose="020B0604020202020204" pitchFamily="34" charset="0"/>
            <a:ea typeface="+mj-ea"/>
            <a:cs typeface="Arial" panose="020B0604020202020204" pitchFamily="34" charset="0"/>
          </a:endParaRPr>
        </a:p>
      </dsp:txBody>
      <dsp:txXfrm rot="10800000">
        <a:off x="2368293" y="928448"/>
        <a:ext cx="5596618" cy="569845"/>
      </dsp:txXfrm>
    </dsp:sp>
    <dsp:sp modelId="{F6574AB7-955B-443C-88DF-9E69A1427D7D}">
      <dsp:nvSpPr>
        <dsp:cNvPr id="0" name=""/>
        <dsp:cNvSpPr/>
      </dsp:nvSpPr>
      <dsp:spPr>
        <a:xfrm>
          <a:off x="1256423" y="760360"/>
          <a:ext cx="817433" cy="87190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899718-1E20-429E-B4C2-4F6232331D80}">
      <dsp:nvSpPr>
        <dsp:cNvPr id="0" name=""/>
        <dsp:cNvSpPr/>
      </dsp:nvSpPr>
      <dsp:spPr>
        <a:xfrm rot="10800000">
          <a:off x="2259647" y="1757813"/>
          <a:ext cx="5693453" cy="548381"/>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411" tIns="41910" rIns="78232" bIns="41910" numCol="1" spcCol="1270" anchor="ctr" anchorCtr="0">
          <a:noAutofit/>
        </a:bodyPr>
        <a:lstStyle/>
        <a:p>
          <a:pPr marL="0" lvl="0" indent="0" algn="l" defTabSz="488950">
            <a:lnSpc>
              <a:spcPct val="150000"/>
            </a:lnSpc>
            <a:spcBef>
              <a:spcPct val="0"/>
            </a:spcBef>
            <a:spcAft>
              <a:spcPct val="35000"/>
            </a:spcAft>
            <a:buNone/>
          </a:pPr>
          <a:r>
            <a:rPr lang="en-US" sz="1100" b="0" i="0" kern="1200" dirty="0">
              <a:solidFill>
                <a:schemeClr val="tx1"/>
              </a:solidFill>
              <a:latin typeface="Arial" panose="020B0604020202020204" pitchFamily="34" charset="0"/>
              <a:cs typeface="Arial" panose="020B0604020202020204" pitchFamily="34" charset="0"/>
            </a:rPr>
            <a:t>BugEnricher’s explanations offer </a:t>
          </a:r>
          <a:r>
            <a:rPr lang="en-US" sz="1100" b="1" i="0" kern="1200" dirty="0">
              <a:solidFill>
                <a:schemeClr val="tx1"/>
              </a:solidFill>
              <a:latin typeface="Arial" panose="020B0604020202020204" pitchFamily="34" charset="0"/>
              <a:cs typeface="Arial" panose="020B0604020202020204" pitchFamily="34" charset="0"/>
            </a:rPr>
            <a:t>complementary information</a:t>
          </a:r>
          <a:r>
            <a:rPr lang="en-US" sz="1100" b="0" i="0" kern="1200" dirty="0">
              <a:solidFill>
                <a:schemeClr val="tx1"/>
              </a:solidFill>
              <a:latin typeface="Arial" panose="020B0604020202020204" pitchFamily="34" charset="0"/>
              <a:cs typeface="Arial" panose="020B0604020202020204" pitchFamily="34" charset="0"/>
            </a:rPr>
            <a:t>, </a:t>
          </a:r>
          <a:r>
            <a:rPr lang="en-US" sz="1100" b="1" i="0" kern="1200" dirty="0">
              <a:solidFill>
                <a:schemeClr val="tx1"/>
              </a:solidFill>
              <a:latin typeface="Arial" panose="020B0604020202020204" pitchFamily="34" charset="0"/>
              <a:cs typeface="Arial" panose="020B0604020202020204" pitchFamily="34" charset="0"/>
            </a:rPr>
            <a:t>improves a duplicate bug report detection </a:t>
          </a:r>
          <a:r>
            <a:rPr lang="en-US" sz="1100" b="0" i="0" kern="1200" dirty="0">
              <a:solidFill>
                <a:schemeClr val="tx1"/>
              </a:solidFill>
              <a:latin typeface="Arial" panose="020B0604020202020204" pitchFamily="34" charset="0"/>
              <a:cs typeface="Arial" panose="020B0604020202020204" pitchFamily="34" charset="0"/>
            </a:rPr>
            <a:t>technique.</a:t>
          </a:r>
          <a:endParaRPr lang="en-CA" sz="1100" kern="1200" dirty="0">
            <a:solidFill>
              <a:schemeClr val="tx1"/>
            </a:solidFill>
            <a:latin typeface="Arial" panose="020B0604020202020204" pitchFamily="34" charset="0"/>
            <a:cs typeface="Arial" panose="020B0604020202020204" pitchFamily="34" charset="0"/>
          </a:endParaRPr>
        </a:p>
      </dsp:txBody>
      <dsp:txXfrm rot="10800000">
        <a:off x="2396742" y="1757813"/>
        <a:ext cx="5556358" cy="548381"/>
      </dsp:txXfrm>
    </dsp:sp>
    <dsp:sp modelId="{3F1F83F9-4985-4FD3-AE5F-BBBD0D858320}">
      <dsp:nvSpPr>
        <dsp:cNvPr id="0" name=""/>
        <dsp:cNvSpPr/>
      </dsp:nvSpPr>
      <dsp:spPr>
        <a:xfrm>
          <a:off x="1274444" y="1624645"/>
          <a:ext cx="752688" cy="74004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61637-6D3F-4DA0-99CA-85E6A965BB5C}">
      <dsp:nvSpPr>
        <dsp:cNvPr id="0" name=""/>
        <dsp:cNvSpPr/>
      </dsp:nvSpPr>
      <dsp:spPr>
        <a:xfrm>
          <a:off x="1938818" y="1222"/>
          <a:ext cx="2218363" cy="5878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latin typeface="Arial" panose="020B0604020202020204" pitchFamily="34" charset="0"/>
              <a:cs typeface="Arial" panose="020B0604020202020204" pitchFamily="34" charset="0"/>
              <a:hlinkClick xmlns:r="http://schemas.openxmlformats.org/officeDocument/2006/relationships" r:id=""/>
            </a:rPr>
            <a:t>CHAT-GPT</a:t>
          </a:r>
          <a:endParaRPr lang="en-CA" sz="1100" b="1" kern="1200" dirty="0">
            <a:solidFill>
              <a:schemeClr val="tx1"/>
            </a:solidFill>
            <a:latin typeface="Arial" panose="020B0604020202020204" pitchFamily="34" charset="0"/>
            <a:cs typeface="Arial" panose="020B0604020202020204" pitchFamily="34" charset="0"/>
          </a:endParaRPr>
        </a:p>
      </dsp:txBody>
      <dsp:txXfrm>
        <a:off x="1938818" y="1222"/>
        <a:ext cx="2218363" cy="587842"/>
      </dsp:txXfrm>
    </dsp:sp>
    <dsp:sp modelId="{90F59E03-DB02-4414-9717-6AAD8B5CB5FD}">
      <dsp:nvSpPr>
        <dsp:cNvPr id="0" name=""/>
        <dsp:cNvSpPr/>
      </dsp:nvSpPr>
      <dsp:spPr>
        <a:xfrm>
          <a:off x="1944755" y="618456"/>
          <a:ext cx="2206488" cy="5878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latin typeface="Arial" panose="020B0604020202020204" pitchFamily="34" charset="0"/>
              <a:cs typeface="Arial" panose="020B0604020202020204" pitchFamily="34" charset="0"/>
              <a:hlinkClick xmlns:r="http://schemas.openxmlformats.org/officeDocument/2006/relationships" r:id=""/>
            </a:rPr>
            <a:t>RQ3- ABLATION</a:t>
          </a:r>
          <a:endParaRPr lang="en-CA" sz="1100" b="1" kern="1200" dirty="0">
            <a:solidFill>
              <a:schemeClr val="tx1"/>
            </a:solidFill>
            <a:latin typeface="Arial" panose="020B0604020202020204" pitchFamily="34" charset="0"/>
            <a:cs typeface="Arial" panose="020B0604020202020204" pitchFamily="34" charset="0"/>
          </a:endParaRPr>
        </a:p>
      </dsp:txBody>
      <dsp:txXfrm>
        <a:off x="1944755" y="618456"/>
        <a:ext cx="2206488" cy="587842"/>
      </dsp:txXfrm>
    </dsp:sp>
    <dsp:sp modelId="{8A48B7AA-84B4-4A50-AA6A-F03E596A5B37}">
      <dsp:nvSpPr>
        <dsp:cNvPr id="0" name=""/>
        <dsp:cNvSpPr/>
      </dsp:nvSpPr>
      <dsp:spPr>
        <a:xfrm>
          <a:off x="1934816" y="1235690"/>
          <a:ext cx="2226366" cy="5878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latin typeface="Arial" panose="020B0604020202020204" pitchFamily="34" charset="0"/>
              <a:cs typeface="Arial" panose="020B0604020202020204" pitchFamily="34" charset="0"/>
              <a:hlinkClick xmlns:r="http://schemas.openxmlformats.org/officeDocument/2006/relationships" r:id=""/>
            </a:rPr>
            <a:t>RQ1-CROSS LANGUAGE</a:t>
          </a:r>
          <a:endParaRPr lang="en-CA" sz="1100" b="1" kern="1200" dirty="0">
            <a:solidFill>
              <a:schemeClr val="tx1"/>
            </a:solidFill>
            <a:latin typeface="Arial" panose="020B0604020202020204" pitchFamily="34" charset="0"/>
            <a:cs typeface="Arial" panose="020B0604020202020204" pitchFamily="34" charset="0"/>
          </a:endParaRPr>
        </a:p>
      </dsp:txBody>
      <dsp:txXfrm>
        <a:off x="1934816" y="1235690"/>
        <a:ext cx="2226366" cy="587842"/>
      </dsp:txXfrm>
    </dsp:sp>
    <dsp:sp modelId="{6BA11DFE-31AF-4419-87ED-9A35FF8D846F}">
      <dsp:nvSpPr>
        <dsp:cNvPr id="0" name=""/>
        <dsp:cNvSpPr/>
      </dsp:nvSpPr>
      <dsp:spPr>
        <a:xfrm>
          <a:off x="1959435" y="1852924"/>
          <a:ext cx="2177128" cy="5878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latin typeface="Arial" panose="020B0604020202020204" pitchFamily="34" charset="0"/>
              <a:cs typeface="Arial" panose="020B0604020202020204" pitchFamily="34" charset="0"/>
              <a:hlinkClick xmlns:r="http://schemas.openxmlformats.org/officeDocument/2006/relationships" r:id=""/>
            </a:rPr>
            <a:t>REFERENCES</a:t>
          </a:r>
          <a:endParaRPr lang="en-CA" sz="1100" b="1" kern="1200" dirty="0">
            <a:solidFill>
              <a:schemeClr val="tx1"/>
            </a:solidFill>
            <a:latin typeface="Arial" panose="020B0604020202020204" pitchFamily="34" charset="0"/>
            <a:cs typeface="Arial" panose="020B0604020202020204" pitchFamily="34" charset="0"/>
          </a:endParaRPr>
        </a:p>
      </dsp:txBody>
      <dsp:txXfrm>
        <a:off x="1959435" y="1852924"/>
        <a:ext cx="2177128" cy="587842"/>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5537A-905A-4842-93D1-8D98C8D1721A}"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2BFB5-F9A6-694D-87E7-A778242C0910}" type="slidenum">
              <a:rPr lang="en-US" smtClean="0"/>
              <a:t>‹#›</a:t>
            </a:fld>
            <a:endParaRPr lang="en-US"/>
          </a:p>
        </p:txBody>
      </p:sp>
    </p:spTree>
    <p:extLst>
      <p:ext uri="{BB962C8B-B14F-4D97-AF65-F5344CB8AC3E}">
        <p14:creationId xmlns:p14="http://schemas.microsoft.com/office/powerpoint/2010/main" val="231667199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D2BFB5-F9A6-694D-87E7-A778242C09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284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 us look at another bug report on </a:t>
            </a:r>
            <a:r>
              <a:rPr lang="en-US" dirty="0" err="1"/>
              <a:t>github</a:t>
            </a:r>
            <a:r>
              <a:rPr lang="en-US" b="0" i="0" dirty="0">
                <a:effectLst/>
                <a:latin typeface="+mn-lt"/>
              </a:rPr>
              <a:t> </a:t>
            </a:r>
            <a:r>
              <a:rPr lang="en-US" b="0" i="0" dirty="0">
                <a:effectLst/>
                <a:latin typeface="Arial" panose="020B0604020202020204" pitchFamily="34" charset="0"/>
              </a:rPr>
              <a:t>memory allocation issue, minimal steps to reproduce the issues, does not follow the standard issue template provided by GitHub and lacks sufficient information.  </a:t>
            </a:r>
          </a:p>
          <a:p>
            <a:pPr marL="171450" indent="-171450">
              <a:buFont typeface="Arial" panose="020B0604020202020204" pitchFamily="34" charset="0"/>
              <a:buChar char="•"/>
            </a:pPr>
            <a:r>
              <a:rPr lang="en-US" b="0" i="0" dirty="0">
                <a:effectLst/>
                <a:latin typeface="Arial" panose="020B0604020202020204" pitchFamily="34" charset="0"/>
              </a:rPr>
              <a:t>The developers requests the missing information as a follow-up question inquiring whether they experienced the same issue on nightly version of the software.  </a:t>
            </a:r>
          </a:p>
          <a:p>
            <a:pPr marL="171450" indent="-171450">
              <a:buFont typeface="Arial" panose="020B0604020202020204" pitchFamily="34" charset="0"/>
              <a:buChar char="•"/>
            </a:pPr>
            <a:r>
              <a:rPr lang="en-US" b="0" i="0" dirty="0">
                <a:effectLst/>
                <a:latin typeface="Arial" panose="020B0604020202020204" pitchFamily="34" charset="0"/>
              </a:rPr>
              <a:t>neither the reporter nor anyone else provides answer to the follow-up question.  </a:t>
            </a:r>
          </a:p>
          <a:p>
            <a:pPr marL="171450" indent="-171450">
              <a:buFont typeface="Arial" panose="020B0604020202020204" pitchFamily="34" charset="0"/>
              <a:buChar char="•"/>
            </a:pPr>
            <a:r>
              <a:rPr lang="en-US" b="0" i="0" dirty="0">
                <a:effectLst/>
                <a:latin typeface="Arial" panose="020B0604020202020204" pitchFamily="34" charset="0"/>
              </a:rPr>
              <a:t>As a result, the bug report was initially marked as stalled, is later closed due to no response. </a:t>
            </a:r>
          </a:p>
          <a:p>
            <a:pPr marL="171450" indent="-171450">
              <a:buFont typeface="Arial" panose="020B0604020202020204" pitchFamily="34" charset="0"/>
              <a:buChar char="•"/>
            </a:pPr>
            <a:r>
              <a:rPr lang="en-US" b="0" i="0" dirty="0">
                <a:effectLst/>
                <a:latin typeface="Arial" panose="020B0604020202020204" pitchFamily="34" charset="0"/>
              </a:rPr>
              <a:t>BugMentor was able to deliver complementary information (e.g., Other Linker Flags) that could be useful in resolving the library integration problem. </a:t>
            </a:r>
          </a:p>
          <a:p>
            <a:pPr marL="171450" indent="-171450">
              <a:buFont typeface="Arial" panose="020B0604020202020204" pitchFamily="34" charset="0"/>
              <a:buChar char="•"/>
            </a:pPr>
            <a:r>
              <a:rPr lang="en-US" b="0" i="0" dirty="0">
                <a:effectLst/>
                <a:latin typeface="Arial" panose="020B0604020202020204" pitchFamily="34" charset="0"/>
              </a:rPr>
              <a:t>The effectiveness of  such an idea was further confirmed by a discussion on StackOverflow Q&amp;A site</a:t>
            </a:r>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10</a:t>
            </a:fld>
            <a:endParaRPr lang="en-US"/>
          </a:p>
        </p:txBody>
      </p:sp>
    </p:spTree>
    <p:extLst>
      <p:ext uri="{BB962C8B-B14F-4D97-AF65-F5344CB8AC3E}">
        <p14:creationId xmlns:p14="http://schemas.microsoft.com/office/powerpoint/2010/main" val="321466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Existing studies provide complimentary or missing information using automated tools.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 For example, Tian et al., proposed API-Bot to answer questions related to API.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Xu et al., proposed AnswerBot for answering non factoid question on StackOverflow,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900" b="0" i="0" dirty="0">
                <a:solidFill>
                  <a:schemeClr val="tx1"/>
                </a:solidFill>
                <a:latin typeface="Arial" panose="020B0604020202020204" pitchFamily="34" charset="0"/>
                <a:cs typeface="Arial" panose="020B0604020202020204" pitchFamily="34" charset="0"/>
              </a:rPr>
              <a:t>Abdellatif et al., </a:t>
            </a:r>
            <a:r>
              <a:rPr lang="en-US" sz="900" dirty="0">
                <a:latin typeface="Arial" panose="020B0604020202020204" pitchFamily="34" charset="0"/>
                <a:cs typeface="Arial" panose="020B0604020202020204" pitchFamily="34" charset="0"/>
              </a:rPr>
              <a:t>Answers software development questions</a:t>
            </a:r>
            <a:r>
              <a:rPr lang="en-CA" sz="900" b="0" i="0" dirty="0">
                <a:solidFill>
                  <a:schemeClr val="tx1"/>
                </a:solidFill>
                <a:latin typeface="Arial" panose="020B0604020202020204" pitchFamily="34" charset="0"/>
                <a:cs typeface="Arial" panose="020B0604020202020204" pitchFamily="34" charset="0"/>
              </a:rPr>
              <a:t> based on the repositories.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900" b="0" i="0" dirty="0">
                <a:solidFill>
                  <a:schemeClr val="tx1"/>
                </a:solidFill>
                <a:latin typeface="Arial" panose="020B0604020202020204" pitchFamily="34" charset="0"/>
                <a:cs typeface="Arial" panose="020B0604020202020204" pitchFamily="34" charset="0"/>
              </a:rPr>
              <a:t> I</a:t>
            </a:r>
            <a:r>
              <a:rPr lang="en-US" sz="900" dirty="0"/>
              <a:t>mran et al., proposed BugAutoQ to recommend follow-up question.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dirty="0">
                <a:effectLst/>
                <a:latin typeface="Arial" panose="020B0604020202020204" pitchFamily="34" charset="0"/>
              </a:rPr>
              <a:t>While the approaches are a source of inspiration, they do not address the problem of answering follow-up questions against deficient bug reports.</a:t>
            </a:r>
            <a:endParaRPr lang="en-CA" sz="900" dirty="0"/>
          </a:p>
        </p:txBody>
      </p:sp>
      <p:sp>
        <p:nvSpPr>
          <p:cNvPr id="4" name="Slide Number Placeholder 3"/>
          <p:cNvSpPr>
            <a:spLocks noGrp="1"/>
          </p:cNvSpPr>
          <p:nvPr>
            <p:ph type="sldNum" sz="quarter" idx="5"/>
          </p:nvPr>
        </p:nvSpPr>
        <p:spPr/>
        <p:txBody>
          <a:bodyPr/>
          <a:lstStyle/>
          <a:p>
            <a:fld id="{36D2BFB5-F9A6-694D-87E7-A778242C0910}" type="slidenum">
              <a:rPr lang="en-US" smtClean="0"/>
              <a:t>11</a:t>
            </a:fld>
            <a:endParaRPr lang="en-US"/>
          </a:p>
        </p:txBody>
      </p:sp>
    </p:spTree>
    <p:extLst>
      <p:ext uri="{BB962C8B-B14F-4D97-AF65-F5344CB8AC3E}">
        <p14:creationId xmlns:p14="http://schemas.microsoft.com/office/powerpoint/2010/main" val="3725329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propose a novel technique called bug mentor. </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12</a:t>
            </a:fld>
            <a:endParaRPr lang="en-US"/>
          </a:p>
        </p:txBody>
      </p:sp>
    </p:spTree>
    <p:extLst>
      <p:ext uri="{BB962C8B-B14F-4D97-AF65-F5344CB8AC3E}">
        <p14:creationId xmlns:p14="http://schemas.microsoft.com/office/powerpoint/2010/main" val="1536329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collect the comments that begin with an interrogative word and end with a question mark , contain terms such as </a:t>
            </a:r>
            <a:r>
              <a:rPr lang="en-CA" b="0" i="0" dirty="0">
                <a:effectLst/>
                <a:latin typeface="Arial" panose="020B0604020202020204" pitchFamily="34" charset="0"/>
              </a:rPr>
              <a:t>please’ or ‘can you. </a:t>
            </a:r>
          </a:p>
          <a:p>
            <a:r>
              <a:rPr lang="en-US" b="0" i="0" dirty="0">
                <a:effectLst/>
                <a:latin typeface="Arial" panose="020B0604020202020204" pitchFamily="34" charset="0"/>
              </a:rPr>
              <a:t>we select the first valid, interrogative comment that is not</a:t>
            </a:r>
            <a:br>
              <a:rPr lang="en-US" dirty="0"/>
            </a:br>
            <a:r>
              <a:rPr lang="en-US" b="0" i="0" dirty="0">
                <a:effectLst/>
                <a:latin typeface="Arial" panose="020B0604020202020204" pitchFamily="34" charset="0"/>
              </a:rPr>
              <a:t>written by the author as our follow-up question from each bug report</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13</a:t>
            </a:fld>
            <a:endParaRPr lang="en-US"/>
          </a:p>
        </p:txBody>
      </p:sp>
    </p:spTree>
    <p:extLst>
      <p:ext uri="{BB962C8B-B14F-4D97-AF65-F5344CB8AC3E}">
        <p14:creationId xmlns:p14="http://schemas.microsoft.com/office/powerpoint/2010/main" val="116156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effectLst/>
                <a:latin typeface="Arial" panose="020B0604020202020204" pitchFamily="34" charset="0"/>
              </a:rPr>
              <a:t>The next step is capturing relevant Q&amp;A.</a:t>
            </a:r>
          </a:p>
          <a:p>
            <a:pPr marL="171450" indent="-171450">
              <a:buFont typeface="Arial" panose="020B0604020202020204" pitchFamily="34" charset="0"/>
              <a:buChar char="•"/>
            </a:pPr>
            <a:r>
              <a:rPr lang="en-US" b="0" i="0" dirty="0">
                <a:effectLst/>
                <a:latin typeface="Arial" panose="020B0604020202020204" pitchFamily="34" charset="0"/>
              </a:rPr>
              <a:t>This step can be further broken down into two sub-steps. </a:t>
            </a:r>
          </a:p>
          <a:p>
            <a:pPr marL="171450" indent="-171450">
              <a:buFont typeface="Arial" panose="020B0604020202020204" pitchFamily="34" charset="0"/>
              <a:buChar char="•"/>
            </a:pPr>
            <a:r>
              <a:rPr lang="en-US" b="0" i="0" dirty="0">
                <a:effectLst/>
                <a:latin typeface="Arial" panose="020B0604020202020204" pitchFamily="34" charset="0"/>
              </a:rPr>
              <a:t>First, textual relevance using structured information retrieval. </a:t>
            </a:r>
          </a:p>
          <a:p>
            <a:pPr marL="171450" indent="-171450">
              <a:buFont typeface="Arial" panose="020B0604020202020204" pitchFamily="34" charset="0"/>
              <a:buChar char="•"/>
            </a:pPr>
            <a:r>
              <a:rPr lang="en-US" b="0" i="0" dirty="0">
                <a:effectLst/>
                <a:latin typeface="Arial" panose="020B0604020202020204" pitchFamily="34" charset="0"/>
              </a:rPr>
              <a:t>five items of given and past corpus bug reports. The corpus bug report has three additional components </a:t>
            </a:r>
            <a:r>
              <a:rPr lang="en-US" b="0" i="0" dirty="0" err="1">
                <a:effectLst/>
                <a:latin typeface="Arial" panose="020B0604020202020204" pitchFamily="34" charset="0"/>
              </a:rPr>
              <a:t>i.e</a:t>
            </a:r>
            <a:r>
              <a:rPr lang="en-US" b="0" i="0" dirty="0">
                <a:effectLst/>
                <a:latin typeface="Arial" panose="020B0604020202020204" pitchFamily="34" charset="0"/>
              </a:rPr>
              <a:t> three candidate answers. </a:t>
            </a:r>
          </a:p>
          <a:p>
            <a:pPr marL="171450" indent="-171450">
              <a:buFont typeface="Arial" panose="020B0604020202020204" pitchFamily="34" charset="0"/>
              <a:buChar char="•"/>
            </a:pPr>
            <a:r>
              <a:rPr lang="en-US" b="0" i="0" dirty="0">
                <a:effectLst/>
                <a:latin typeface="Arial" panose="020B0604020202020204" pitchFamily="34" charset="0"/>
              </a:rPr>
              <a:t>We find 25 similarity calculations between the common components of the given bug report and the corpus bug reports. </a:t>
            </a:r>
          </a:p>
          <a:p>
            <a:pPr marL="171450" indent="-171450">
              <a:buFont typeface="Arial" panose="020B0604020202020204" pitchFamily="34" charset="0"/>
              <a:buChar char="•"/>
            </a:pPr>
            <a:r>
              <a:rPr lang="en-US" b="0" i="0" dirty="0">
                <a:effectLst/>
                <a:latin typeface="Arial" panose="020B0604020202020204" pitchFamily="34" charset="0"/>
              </a:rPr>
              <a:t>indicates the general relevance between a given and corpus bug reports. </a:t>
            </a:r>
          </a:p>
          <a:p>
            <a:pPr marL="171450" indent="-171450">
              <a:buFont typeface="Arial" panose="020B0604020202020204" pitchFamily="34" charset="0"/>
              <a:buChar char="•"/>
            </a:pPr>
            <a:r>
              <a:rPr lang="en-US" b="0" i="0" dirty="0">
                <a:effectLst/>
                <a:latin typeface="Arial" panose="020B0604020202020204" pitchFamily="34" charset="0"/>
              </a:rPr>
              <a:t>Then, we find 5 similarity scores between the components of the given bug report and the candidate answers of corpus bug reports to find the most relevant candidate answers. </a:t>
            </a:r>
          </a:p>
          <a:p>
            <a:pPr marL="171450" indent="-171450">
              <a:buFont typeface="Arial" panose="020B0604020202020204" pitchFamily="34" charset="0"/>
              <a:buChar char="•"/>
            </a:pPr>
            <a:r>
              <a:rPr lang="en-US" dirty="0"/>
              <a:t>THIS SCORE INDICATES THE RELEVANCE BETWEEN THE FOLLOW-UP QUESTION, ITS BUG REPORT AND EACH CANDIDATE ANSWER</a:t>
            </a:r>
            <a:r>
              <a:rPr lang="en-US" b="0" i="0" dirty="0">
                <a:effectLst/>
                <a:latin typeface="Arial" panose="020B0604020202020204" pitchFamily="34" charset="0"/>
              </a:rPr>
              <a:t>. </a:t>
            </a:r>
          </a:p>
          <a:p>
            <a:pPr marL="171450" indent="-171450">
              <a:buFont typeface="Arial" panose="020B0604020202020204" pitchFamily="34" charset="0"/>
              <a:buChar char="•"/>
            </a:pPr>
            <a:r>
              <a:rPr lang="en-US" b="0" i="0" dirty="0">
                <a:effectLst/>
                <a:latin typeface="Arial" panose="020B0604020202020204" pitchFamily="34" charset="0"/>
              </a:rPr>
              <a:t>According to existing literature, such an element-based similarity calculation can HELP PREVENT SPURIOUS MATCHING. </a:t>
            </a:r>
          </a:p>
          <a:p>
            <a:pPr marL="171450" indent="-171450">
              <a:buFont typeface="Arial" panose="020B0604020202020204" pitchFamily="34" charset="0"/>
              <a:buChar char="•"/>
            </a:pPr>
            <a:r>
              <a:rPr lang="en-US" b="0" i="0" dirty="0">
                <a:effectLst/>
                <a:latin typeface="Arial" panose="020B0604020202020204" pitchFamily="34" charset="0"/>
              </a:rPr>
              <a:t>Since BM25 algorithm relies on keyword matching for relevance estimation, it could suffer from the vocabulary mismatch problem. </a:t>
            </a:r>
          </a:p>
          <a:p>
            <a:pPr marL="171450" indent="-171450">
              <a:buFont typeface="Arial" panose="020B0604020202020204" pitchFamily="34" charset="0"/>
              <a:buChar char="•"/>
            </a:pPr>
            <a:r>
              <a:rPr lang="en-US" b="0" i="0" dirty="0">
                <a:effectLst/>
                <a:latin typeface="Arial" panose="020B0604020202020204" pitchFamily="34" charset="0"/>
              </a:rPr>
              <a:t>Therefore, we also capture the semantic relevance. We find the word embeddings of the follow-up question, and each candidate answers using the word2vec model trained on SO. </a:t>
            </a:r>
          </a:p>
          <a:p>
            <a:pPr marL="171450" indent="-171450">
              <a:buFont typeface="Arial" panose="020B0604020202020204" pitchFamily="34" charset="0"/>
              <a:buChar char="•"/>
            </a:pPr>
            <a:r>
              <a:rPr lang="en-US" b="0" i="0" dirty="0">
                <a:effectLst/>
                <a:latin typeface="Arial" panose="020B0604020202020204" pitchFamily="34" charset="0"/>
              </a:rPr>
              <a:t>Then, we find the cosine similarity between them. </a:t>
            </a:r>
          </a:p>
          <a:p>
            <a:pPr marL="171450" indent="-171450">
              <a:buFont typeface="Arial" panose="020B0604020202020204" pitchFamily="34" charset="0"/>
              <a:buChar char="•"/>
            </a:pPr>
            <a:r>
              <a:rPr lang="en-US" b="0" i="0" dirty="0">
                <a:effectLst/>
                <a:latin typeface="Arial" panose="020B0604020202020204" pitchFamily="34" charset="0"/>
              </a:rPr>
              <a:t>We then re-rank the answers.</a:t>
            </a:r>
          </a:p>
          <a:p>
            <a:pPr marL="171450" indent="-171450">
              <a:buFont typeface="Arial" panose="020B0604020202020204" pitchFamily="34" charset="0"/>
              <a:buChar char="•"/>
            </a:pPr>
            <a:r>
              <a:rPr lang="en-US" b="0" i="0" dirty="0">
                <a:effectLst/>
                <a:latin typeface="Arial" panose="020B0604020202020204" pitchFamily="34" charset="0"/>
              </a:rPr>
              <a:t> Finally, combine both these rankings using Degree of Interest or DOI. </a:t>
            </a:r>
          </a:p>
          <a:p>
            <a:pPr marL="171450" indent="-171450">
              <a:buFont typeface="Arial" panose="020B0604020202020204" pitchFamily="34" charset="0"/>
              <a:buChar char="•"/>
            </a:pPr>
            <a:r>
              <a:rPr lang="en-US" b="0" i="0" dirty="0">
                <a:effectLst/>
                <a:latin typeface="Arial" panose="020B0604020202020204" pitchFamily="34" charset="0"/>
              </a:rPr>
              <a:t>We calculate the position of the candidate answers in their respective rankings for each answer.</a:t>
            </a:r>
          </a:p>
          <a:p>
            <a:pPr marL="171450" indent="-171450">
              <a:buFont typeface="Arial" panose="020B0604020202020204" pitchFamily="34" charset="0"/>
              <a:buChar char="•"/>
            </a:pPr>
            <a:r>
              <a:rPr lang="en-US" b="0" i="0" dirty="0">
                <a:effectLst/>
                <a:latin typeface="Arial" panose="020B0604020202020204" pitchFamily="34" charset="0"/>
              </a:rPr>
              <a:t>Then, we sum the DOI scores of each answer from both rankings and re-rank the candidate answers again.</a:t>
            </a:r>
          </a:p>
        </p:txBody>
      </p:sp>
      <p:sp>
        <p:nvSpPr>
          <p:cNvPr id="4" name="Slide Number Placeholder 3"/>
          <p:cNvSpPr>
            <a:spLocks noGrp="1"/>
          </p:cNvSpPr>
          <p:nvPr>
            <p:ph type="sldNum" sz="quarter" idx="5"/>
          </p:nvPr>
        </p:nvSpPr>
        <p:spPr/>
        <p:txBody>
          <a:bodyPr/>
          <a:lstStyle/>
          <a:p>
            <a:fld id="{36D2BFB5-F9A6-694D-87E7-A778242C0910}" type="slidenum">
              <a:rPr lang="en-US" smtClean="0"/>
              <a:t>14</a:t>
            </a:fld>
            <a:endParaRPr lang="en-US"/>
          </a:p>
        </p:txBody>
      </p:sp>
    </p:spTree>
    <p:extLst>
      <p:ext uri="{BB962C8B-B14F-4D97-AF65-F5344CB8AC3E}">
        <p14:creationId xmlns:p14="http://schemas.microsoft.com/office/powerpoint/2010/main" val="2426375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Generative question-answering models such as CodeT5 rely on context to comprehensively understand the semantics or intent of a question and to generate an answer to</a:t>
            </a:r>
            <a:br>
              <a:rPr lang="en-US" dirty="0"/>
            </a:br>
            <a:r>
              <a:rPr lang="en-US" b="0" i="0" dirty="0">
                <a:effectLst/>
                <a:latin typeface="Arial" panose="020B0604020202020204" pitchFamily="34" charset="0"/>
              </a:rPr>
              <a:t>the question, We thus construct the context to enrich our follow-up question, We repeat the context construction for each of the K candidate answers and send</a:t>
            </a:r>
            <a:br>
              <a:rPr lang="en-US" dirty="0"/>
            </a:br>
            <a:r>
              <a:rPr lang="en-US" b="0" i="0" dirty="0">
                <a:effectLst/>
                <a:latin typeface="Arial" panose="020B0604020202020204" pitchFamily="34" charset="0"/>
              </a:rPr>
              <a:t>them to our CodeT5 model for final answers</a:t>
            </a:r>
          </a:p>
          <a:p>
            <a:r>
              <a:rPr lang="en-US" b="0" i="0" dirty="0">
                <a:effectLst/>
                <a:latin typeface="Arial" panose="020B0604020202020204" pitchFamily="34" charset="0"/>
              </a:rPr>
              <a:t>We then generate relevant answers to the follow-up question by leveraging our context above with CodeT5, a pre-trained encoder-decoder Transformer model for neural text generation model requires two components to operate, a question and its context. We provide the model with a follow-up question and its context from the previous step and capture an answer to the follow-up question from the model</a:t>
            </a:r>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15</a:t>
            </a:fld>
            <a:endParaRPr lang="en-US"/>
          </a:p>
        </p:txBody>
      </p:sp>
    </p:spTree>
    <p:extLst>
      <p:ext uri="{BB962C8B-B14F-4D97-AF65-F5344CB8AC3E}">
        <p14:creationId xmlns:p14="http://schemas.microsoft.com/office/powerpoint/2010/main" val="1081061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is to evaluate the quality of the answers generated by BugMentor</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16</a:t>
            </a:fld>
            <a:endParaRPr lang="en-US"/>
          </a:p>
        </p:txBody>
      </p:sp>
    </p:spTree>
    <p:extLst>
      <p:ext uri="{BB962C8B-B14F-4D97-AF65-F5344CB8AC3E}">
        <p14:creationId xmlns:p14="http://schemas.microsoft.com/office/powerpoint/2010/main" val="902283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construct our ground truth to compare the generated answers with the actual answers. For experiments we collect a randomly sampled held out dataset of 550 bug reports. Then these bug reports are divided into 6 buckets consisting of about 90 bug reports each. Each bucket is then manually annotated by three annotators to find the best answer among the three candidate answers. We then perform majority voting to find the answer with the most votes. If it did not have a clear majority, we also conducted a discussion between the annotator to determine the most relevant answer. We found an average of 0.46 average </a:t>
            </a:r>
            <a:r>
              <a:rPr lang="en-US" dirty="0" err="1"/>
              <a:t>cohen</a:t>
            </a:r>
            <a:r>
              <a:rPr lang="en-US" dirty="0"/>
              <a:t> kappa score between any 2 annotators</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17</a:t>
            </a:fld>
            <a:endParaRPr lang="en-US"/>
          </a:p>
        </p:txBody>
      </p:sp>
    </p:spTree>
    <p:extLst>
      <p:ext uri="{BB962C8B-B14F-4D97-AF65-F5344CB8AC3E}">
        <p14:creationId xmlns:p14="http://schemas.microsoft.com/office/powerpoint/2010/main" val="2959340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select 4 automatic metrics for evaluating the quality of the generated answers and the ground truth that is …. From existing literature.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It should be noted that a higher value for BLEU, METEOR, and Semantic Similarity and a lower value for WMD metrics are desirable in our experiments.</a:t>
            </a:r>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18</a:t>
            </a:fld>
            <a:endParaRPr lang="en-US"/>
          </a:p>
        </p:txBody>
      </p:sp>
    </p:spTree>
    <p:extLst>
      <p:ext uri="{BB962C8B-B14F-4D97-AF65-F5344CB8AC3E}">
        <p14:creationId xmlns:p14="http://schemas.microsoft.com/office/powerpoint/2010/main" val="3207715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thus address 4 research questions,</a:t>
            </a:r>
          </a:p>
          <a:p>
            <a:pPr marL="171450" indent="-171450">
              <a:buFont typeface="Arial" panose="020B0604020202020204" pitchFamily="34" charset="0"/>
              <a:buChar char="•"/>
            </a:pPr>
            <a:r>
              <a:rPr lang="en-US" dirty="0"/>
              <a:t>First we evaluate the performance of BugMentor in generating answers to follow-up question based on automatic similarity metric</a:t>
            </a:r>
          </a:p>
          <a:p>
            <a:pPr marL="171450" indent="-171450">
              <a:buFont typeface="Arial" panose="020B0604020202020204" pitchFamily="34" charset="0"/>
              <a:buChar char="•"/>
            </a:pPr>
            <a:r>
              <a:rPr lang="en-US" dirty="0"/>
              <a:t>We  compare the answers generated by BugMentor with existing baselines</a:t>
            </a:r>
          </a:p>
          <a:p>
            <a:pPr marL="171450" indent="-171450">
              <a:buFont typeface="Arial" panose="020B0604020202020204" pitchFamily="34" charset="0"/>
              <a:buChar char="•"/>
            </a:pPr>
            <a:r>
              <a:rPr lang="en-US" dirty="0"/>
              <a:t>We then determine the role of different components and their impact on the performance of BugMentor </a:t>
            </a:r>
          </a:p>
          <a:p>
            <a:pPr marL="171450" indent="-171450">
              <a:buFont typeface="Arial" panose="020B0604020202020204" pitchFamily="34" charset="0"/>
              <a:buChar char="•"/>
            </a:pPr>
            <a:r>
              <a:rPr lang="en-US" dirty="0"/>
              <a:t>Then evaluate the answers generated by BugMentor with a developer study</a:t>
            </a:r>
          </a:p>
          <a:p>
            <a:pPr marL="171450" indent="-171450">
              <a:buFont typeface="Arial" panose="020B0604020202020204" pitchFamily="34" charset="0"/>
              <a:buChar char="•"/>
            </a:pPr>
            <a:r>
              <a:rPr lang="en-US" dirty="0"/>
              <a:t>However, in this presentation we discuss RQ1, 2 AND 4 due to lack of time.</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19</a:t>
            </a:fld>
            <a:endParaRPr lang="en-US"/>
          </a:p>
        </p:txBody>
      </p:sp>
    </p:spTree>
    <p:extLst>
      <p:ext uri="{BB962C8B-B14F-4D97-AF65-F5344CB8AC3E}">
        <p14:creationId xmlns:p14="http://schemas.microsoft.com/office/powerpoint/2010/main" val="1654892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Good Afternoon! My name is Usmi Mukherjee, </a:t>
            </a:r>
          </a:p>
          <a:p>
            <a:pPr marL="171450" indent="-171450">
              <a:buFont typeface="Arial" panose="020B0604020202020204" pitchFamily="34" charset="0"/>
              <a:buChar char="•"/>
            </a:pPr>
            <a:r>
              <a:rPr lang="en-US" dirty="0"/>
              <a:t>I am Master’s student at Dalhousie University under the</a:t>
            </a:r>
          </a:p>
          <a:p>
            <a:pPr marL="171450" indent="-171450">
              <a:buFont typeface="Arial" panose="020B0604020202020204" pitchFamily="34" charset="0"/>
              <a:buChar char="•"/>
            </a:pPr>
            <a:r>
              <a:rPr lang="en-US" dirty="0"/>
              <a:t> supervision of Dr. Masud Rahman at RAISE Lab. </a:t>
            </a:r>
          </a:p>
          <a:p>
            <a:pPr marL="171450" indent="-171450">
              <a:buFont typeface="Arial" panose="020B0604020202020204" pitchFamily="34" charset="0"/>
              <a:buChar char="•"/>
            </a:pPr>
            <a:r>
              <a:rPr lang="en-US" dirty="0"/>
              <a:t>Today I will be presenting my thesis titled…</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2</a:t>
            </a:fld>
            <a:endParaRPr lang="en-US"/>
          </a:p>
        </p:txBody>
      </p:sp>
    </p:spTree>
    <p:extLst>
      <p:ext uri="{BB962C8B-B14F-4D97-AF65-F5344CB8AC3E}">
        <p14:creationId xmlns:p14="http://schemas.microsoft.com/office/powerpoint/2010/main" val="3823118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effectLst/>
                <a:latin typeface="Arial" panose="020B0604020202020204" pitchFamily="34" charset="0"/>
              </a:rPr>
              <a:t>BUGMENTOR achieves a BLEU score of …. 31.94 on average, and MAXIMUM of 34.12 </a:t>
            </a:r>
          </a:p>
          <a:p>
            <a:pPr marL="171450" indent="-171450">
              <a:buFont typeface="Arial" panose="020B0604020202020204" pitchFamily="34" charset="0"/>
              <a:buChar char="•"/>
            </a:pPr>
            <a:r>
              <a:rPr lang="en-US" b="0" i="0" dirty="0">
                <a:effectLst/>
                <a:latin typeface="Arial" panose="020B0604020202020204" pitchFamily="34" charset="0"/>
              </a:rPr>
              <a:t>These BLEU scores indicate that our generated answers are understandable and good according to Google’s </a:t>
            </a:r>
            <a:r>
              <a:rPr lang="en-US" b="0" i="0" dirty="0" err="1">
                <a:effectLst/>
                <a:latin typeface="Arial" panose="020B0604020202020204" pitchFamily="34" charset="0"/>
              </a:rPr>
              <a:t>AutoML</a:t>
            </a:r>
            <a:r>
              <a:rPr lang="en-US" b="0" i="0" dirty="0">
                <a:effectLst/>
                <a:latin typeface="Arial" panose="020B0604020202020204" pitchFamily="34" charset="0"/>
              </a:rPr>
              <a:t> Translation documentation. </a:t>
            </a:r>
          </a:p>
          <a:p>
            <a:pPr marL="171450" indent="-171450">
              <a:buFont typeface="Arial" panose="020B0604020202020204" pitchFamily="34" charset="0"/>
              <a:buChar char="•"/>
            </a:pPr>
            <a:r>
              <a:rPr lang="en-US" b="0" i="0" dirty="0">
                <a:effectLst/>
                <a:latin typeface="Arial" panose="020B0604020202020204" pitchFamily="34" charset="0"/>
              </a:rPr>
              <a:t>This also shows that the answers generated by BugMentor have A SIGNIFICANT OVERLAP WITH THE GROUND TRUTH IN TERMS OF WORDS AND WORD ORDER. </a:t>
            </a:r>
          </a:p>
          <a:p>
            <a:pPr marL="171450" indent="-171450">
              <a:buFont typeface="Arial" panose="020B0604020202020204" pitchFamily="34" charset="0"/>
              <a:buChar char="•"/>
            </a:pPr>
            <a:r>
              <a:rPr lang="en-US" b="0" i="0" dirty="0">
                <a:effectLst/>
                <a:latin typeface="Arial" panose="020B0604020202020204" pitchFamily="34" charset="0"/>
              </a:rPr>
              <a:t>However, BLEU score primarily focuses on capturing the PRECISION OF AN ANSWER AGAINST THE GROUND TRUTH BASED ON N GRAM MATCHING, we also CALCULATE meteor score.</a:t>
            </a:r>
          </a:p>
          <a:p>
            <a:pPr marL="171450" indent="-171450">
              <a:buFont typeface="Arial" panose="020B0604020202020204" pitchFamily="34" charset="0"/>
              <a:buChar char="•"/>
            </a:pPr>
            <a:endParaRPr lang="en-US" b="0" i="0" dirty="0">
              <a:effectLst/>
              <a:latin typeface="Arial" panose="020B0604020202020204" pitchFamily="34" charset="0"/>
            </a:endParaRPr>
          </a:p>
          <a:p>
            <a:pPr marL="171450" indent="-171450">
              <a:buFont typeface="Arial" panose="020B0604020202020204" pitchFamily="34" charset="0"/>
              <a:buChar char="•"/>
            </a:pPr>
            <a:r>
              <a:rPr lang="en-US" b="0" i="0" dirty="0">
                <a:effectLst/>
                <a:latin typeface="Arial" panose="020B0604020202020204" pitchFamily="34" charset="0"/>
              </a:rPr>
              <a:t>BUGMENTOR achieves a METEOR score of .. 0.42 on average and MAXIMUM of 0.57</a:t>
            </a:r>
          </a:p>
          <a:p>
            <a:pPr marL="171450" indent="-171450">
              <a:buFont typeface="Arial" panose="020B0604020202020204" pitchFamily="34" charset="0"/>
              <a:buChar char="•"/>
            </a:pPr>
            <a:r>
              <a:rPr lang="en-US" b="0" i="0" dirty="0">
                <a:effectLst/>
                <a:latin typeface="Arial" panose="020B0604020202020204" pitchFamily="34" charset="0"/>
              </a:rPr>
              <a:t>which are considered to be reasonable. </a:t>
            </a:r>
          </a:p>
          <a:p>
            <a:pPr marL="171450" indent="-171450">
              <a:buFont typeface="Arial" panose="020B0604020202020204" pitchFamily="34" charset="0"/>
              <a:buChar char="•"/>
            </a:pPr>
            <a:r>
              <a:rPr lang="en-US" b="0" i="0" dirty="0">
                <a:effectLst/>
                <a:latin typeface="Arial" panose="020B0604020202020204" pitchFamily="34" charset="0"/>
              </a:rPr>
              <a:t>However, since BLEU and METEOR scores rely on keyword matching between a generated answer and the ground truth answer, they may not capture the semantic relevance between them.</a:t>
            </a:r>
          </a:p>
          <a:p>
            <a:pPr marL="171450" indent="-171450">
              <a:buFont typeface="Arial" panose="020B0604020202020204" pitchFamily="34" charset="0"/>
              <a:buChar char="•"/>
            </a:pPr>
            <a:r>
              <a:rPr lang="en-US" b="0" i="0" dirty="0">
                <a:effectLst/>
                <a:latin typeface="Arial" panose="020B0604020202020204" pitchFamily="34" charset="0"/>
              </a:rPr>
              <a:t> Hence we also evaluate our technique using WMD and Semantic Similarity</a:t>
            </a:r>
          </a:p>
        </p:txBody>
      </p:sp>
      <p:sp>
        <p:nvSpPr>
          <p:cNvPr id="4" name="Slide Number Placeholder 3"/>
          <p:cNvSpPr>
            <a:spLocks noGrp="1"/>
          </p:cNvSpPr>
          <p:nvPr>
            <p:ph type="sldNum" sz="quarter" idx="5"/>
          </p:nvPr>
        </p:nvSpPr>
        <p:spPr/>
        <p:txBody>
          <a:bodyPr/>
          <a:lstStyle/>
          <a:p>
            <a:fld id="{36D2BFB5-F9A6-694D-87E7-A778242C0910}" type="slidenum">
              <a:rPr lang="en-US" smtClean="0"/>
              <a:t>20</a:t>
            </a:fld>
            <a:endParaRPr lang="en-US"/>
          </a:p>
        </p:txBody>
      </p:sp>
    </p:spTree>
    <p:extLst>
      <p:ext uri="{BB962C8B-B14F-4D97-AF65-F5344CB8AC3E}">
        <p14:creationId xmlns:p14="http://schemas.microsoft.com/office/powerpoint/2010/main" val="1126300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effectLst/>
                <a:latin typeface="Arial" panose="020B0604020202020204" pitchFamily="34" charset="0"/>
              </a:rPr>
              <a:t>we find that BugMentor achieves an AVERAGE WMD of … 3.65 and a MINIMUM of 3.27</a:t>
            </a:r>
          </a:p>
          <a:p>
            <a:pPr marL="171450" indent="-171450">
              <a:buFont typeface="Arial" panose="020B0604020202020204" pitchFamily="34" charset="0"/>
              <a:buChar char="•"/>
            </a:pPr>
            <a:r>
              <a:rPr lang="en-US" b="0" i="0" dirty="0">
                <a:effectLst/>
                <a:latin typeface="Arial" panose="020B0604020202020204" pitchFamily="34" charset="0"/>
              </a:rPr>
              <a:t>However, WMD may not be sufficient to reflect the importance and context of words in a sentence </a:t>
            </a:r>
          </a:p>
          <a:p>
            <a:pPr marL="171450" indent="-171450">
              <a:buFont typeface="Arial" panose="020B0604020202020204" pitchFamily="34" charset="0"/>
              <a:buChar char="•"/>
            </a:pPr>
            <a:endParaRPr lang="en-US" b="0" i="0" dirty="0">
              <a:effectLst/>
              <a:latin typeface="Arial" panose="020B0604020202020204" pitchFamily="34"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rial" panose="020B0604020202020204" pitchFamily="34" charset="0"/>
              </a:rPr>
              <a:t>BUGMENTOR achieves an AVERAGE SEMANTIC SIMILARITY score of .. 57.01 and MAXIMUM of 64.50</a:t>
            </a:r>
          </a:p>
          <a:p>
            <a:pPr marL="171450" indent="-171450">
              <a:buFont typeface="Arial" panose="020B0604020202020204" pitchFamily="34" charset="0"/>
              <a:buChar char="•"/>
            </a:pPr>
            <a:endParaRPr lang="en-US" b="0" i="0" dirty="0">
              <a:effectLst/>
              <a:latin typeface="Arial" panose="020B0604020202020204" pitchFamily="34" charset="0"/>
            </a:endParaRPr>
          </a:p>
          <a:p>
            <a:pPr marL="171450" indent="-171450">
              <a:buFont typeface="Arial" panose="020B0604020202020204" pitchFamily="34" charset="0"/>
              <a:buChar char="•"/>
            </a:pPr>
            <a:r>
              <a:rPr lang="en-US" b="0" i="0" dirty="0">
                <a:effectLst/>
                <a:latin typeface="Arial" panose="020B0604020202020204" pitchFamily="34" charset="0"/>
              </a:rPr>
              <a:t>All these numbers indicate a HIGH SIMILARITY IN MEANING AND CONTENT BETWEEN BUGMENTOR’S ANSWERS AND THE GROUND TRUTH.</a:t>
            </a:r>
            <a:endParaRPr lang="en-CA" dirty="0"/>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21</a:t>
            </a:fld>
            <a:endParaRPr lang="en-US"/>
          </a:p>
        </p:txBody>
      </p:sp>
    </p:spTree>
    <p:extLst>
      <p:ext uri="{BB962C8B-B14F-4D97-AF65-F5344CB8AC3E}">
        <p14:creationId xmlns:p14="http://schemas.microsoft.com/office/powerpoint/2010/main" val="2699616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effectLst/>
                <a:latin typeface="Arial" panose="020B0604020202020204" pitchFamily="34" charset="0"/>
              </a:rPr>
              <a:t>We evaluate the answers generated by </a:t>
            </a:r>
            <a:r>
              <a:rPr lang="en-US" b="0" i="0" dirty="0" err="1">
                <a:effectLst/>
                <a:latin typeface="Arial" panose="020B0604020202020204" pitchFamily="34" charset="0"/>
              </a:rPr>
              <a:t>Bugmentor</a:t>
            </a:r>
            <a:r>
              <a:rPr lang="en-US" b="0" i="0" dirty="0">
                <a:effectLst/>
                <a:latin typeface="Arial" panose="020B0604020202020204" pitchFamily="34" charset="0"/>
              </a:rPr>
              <a:t> with existing baselines. We have 3 baselines,</a:t>
            </a:r>
          </a:p>
          <a:p>
            <a:pPr marL="171450" indent="-171450">
              <a:buFont typeface="Arial" panose="020B0604020202020204" pitchFamily="34" charset="0"/>
              <a:buChar char="•"/>
            </a:pPr>
            <a:r>
              <a:rPr lang="en-US" b="0" i="0" dirty="0">
                <a:effectLst/>
                <a:latin typeface="Arial" panose="020B0604020202020204" pitchFamily="34" charset="0"/>
              </a:rPr>
              <a:t>TO IMPLEMENT </a:t>
            </a:r>
            <a:r>
              <a:rPr lang="en-US" b="0" i="0" dirty="0" err="1">
                <a:effectLst/>
                <a:latin typeface="Arial" panose="020B0604020202020204" pitchFamily="34" charset="0"/>
              </a:rPr>
              <a:t>BaselineLucene</a:t>
            </a:r>
            <a:r>
              <a:rPr lang="en-US" b="0" i="0" dirty="0">
                <a:effectLst/>
                <a:latin typeface="Arial" panose="020B0604020202020204" pitchFamily="34" charset="0"/>
              </a:rPr>
              <a:t>, we provide a follow-up question as the query and all candidate answers as the corpus to the Lucene tool. </a:t>
            </a:r>
          </a:p>
          <a:p>
            <a:pPr marL="171450" indent="-171450">
              <a:buFont typeface="Arial" panose="020B0604020202020204" pitchFamily="34" charset="0"/>
              <a:buChar char="•"/>
            </a:pPr>
            <a:r>
              <a:rPr lang="en-US" b="0" i="0" dirty="0">
                <a:effectLst/>
                <a:latin typeface="Arial" panose="020B0604020202020204" pitchFamily="34" charset="0"/>
              </a:rPr>
              <a:t>To implement </a:t>
            </a:r>
            <a:r>
              <a:rPr lang="en-US" b="0" i="0" dirty="0" err="1">
                <a:effectLst/>
                <a:latin typeface="Arial" panose="020B0604020202020204" pitchFamily="34" charset="0"/>
              </a:rPr>
              <a:t>BaselineCodeT</a:t>
            </a:r>
            <a:r>
              <a:rPr lang="en-US" b="0" i="0" dirty="0">
                <a:effectLst/>
                <a:latin typeface="Arial" panose="020B0604020202020204" pitchFamily="34" charset="0"/>
              </a:rPr>
              <a:t> 5, we provide a follow-up ques-</a:t>
            </a:r>
            <a:r>
              <a:rPr lang="en-US" b="0" i="0" dirty="0" err="1">
                <a:effectLst/>
                <a:latin typeface="Arial" panose="020B0604020202020204" pitchFamily="34" charset="0"/>
              </a:rPr>
              <a:t>tion</a:t>
            </a:r>
            <a:r>
              <a:rPr lang="en-US" b="0" i="0" dirty="0">
                <a:effectLst/>
                <a:latin typeface="Arial" panose="020B0604020202020204" pitchFamily="34" charset="0"/>
              </a:rPr>
              <a:t> as the query and its corresponding bug report as context to CodeT5 to generate an answer</a:t>
            </a:r>
          </a:p>
          <a:p>
            <a:pPr marL="171450" indent="-171450">
              <a:buFont typeface="Arial" panose="020B0604020202020204" pitchFamily="34" charset="0"/>
              <a:buChar char="•"/>
            </a:pPr>
            <a:r>
              <a:rPr lang="en-US" b="0" i="0" dirty="0">
                <a:effectLst/>
                <a:latin typeface="Arial" panose="020B0604020202020204" pitchFamily="34" charset="0"/>
              </a:rPr>
              <a:t>To implement AnswerBot, we use the replication package provided by the author</a:t>
            </a:r>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22</a:t>
            </a:fld>
            <a:endParaRPr lang="en-US"/>
          </a:p>
        </p:txBody>
      </p:sp>
    </p:spTree>
    <p:extLst>
      <p:ext uri="{BB962C8B-B14F-4D97-AF65-F5344CB8AC3E}">
        <p14:creationId xmlns:p14="http://schemas.microsoft.com/office/powerpoint/2010/main" val="2325055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effectLst/>
                <a:latin typeface="Arial" panose="020B0604020202020204" pitchFamily="34" charset="0"/>
              </a:rPr>
              <a:t>BUGMENTOR OUTPERFORMS EXISTING BASELINES for top1, top3 and top 5 in terms of BLEU and METEOR scores</a:t>
            </a:r>
          </a:p>
          <a:p>
            <a:pPr marL="171450" indent="-171450">
              <a:buFont typeface="Arial" panose="020B0604020202020204" pitchFamily="34" charset="0"/>
              <a:buChar char="•"/>
            </a:pPr>
            <a:r>
              <a:rPr lang="en-US" b="0" i="0" dirty="0">
                <a:effectLst/>
                <a:latin typeface="Arial" panose="020B0604020202020204" pitchFamily="34" charset="0"/>
              </a:rPr>
              <a:t>According to the statistical significance test,</a:t>
            </a:r>
          </a:p>
          <a:p>
            <a:pPr marL="171450" indent="-171450">
              <a:buFont typeface="Arial" panose="020B0604020202020204" pitchFamily="34" charset="0"/>
              <a:buChar char="•"/>
            </a:pPr>
            <a:r>
              <a:rPr lang="en-US" b="0" i="0" dirty="0">
                <a:effectLst/>
                <a:latin typeface="Arial" panose="020B0604020202020204" pitchFamily="34" charset="0"/>
              </a:rPr>
              <a:t> BugMentor outperforms the closest competitors </a:t>
            </a:r>
            <a:r>
              <a:rPr lang="en-US" b="0" i="0" dirty="0" err="1">
                <a:effectLst/>
                <a:latin typeface="Arial" panose="020B0604020202020204" pitchFamily="34" charset="0"/>
              </a:rPr>
              <a:t>BaselineLucene</a:t>
            </a:r>
            <a:r>
              <a:rPr lang="en-US" b="0" i="0" dirty="0">
                <a:effectLst/>
                <a:latin typeface="Arial" panose="020B0604020202020204" pitchFamily="34" charset="0"/>
              </a:rPr>
              <a:t> and AnswerBot – by a statistically significant margin</a:t>
            </a:r>
          </a:p>
        </p:txBody>
      </p:sp>
      <p:sp>
        <p:nvSpPr>
          <p:cNvPr id="4" name="Slide Number Placeholder 3"/>
          <p:cNvSpPr>
            <a:spLocks noGrp="1"/>
          </p:cNvSpPr>
          <p:nvPr>
            <p:ph type="sldNum" sz="quarter" idx="5"/>
          </p:nvPr>
        </p:nvSpPr>
        <p:spPr/>
        <p:txBody>
          <a:bodyPr/>
          <a:lstStyle/>
          <a:p>
            <a:fld id="{36D2BFB5-F9A6-694D-87E7-A778242C0910}" type="slidenum">
              <a:rPr lang="en-US" smtClean="0"/>
              <a:t>23</a:t>
            </a:fld>
            <a:endParaRPr lang="en-US"/>
          </a:p>
        </p:txBody>
      </p:sp>
    </p:spTree>
    <p:extLst>
      <p:ext uri="{BB962C8B-B14F-4D97-AF65-F5344CB8AC3E}">
        <p14:creationId xmlns:p14="http://schemas.microsoft.com/office/powerpoint/2010/main" val="1516846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effectLst/>
                <a:latin typeface="Arial" panose="020B0604020202020204" pitchFamily="34" charset="0"/>
              </a:rPr>
              <a:t>BUGMENTOR OUTPERFORMS EXISTING BASELINES for top1, top3 and top 5 in terms of WMD and SS scores</a:t>
            </a:r>
          </a:p>
          <a:p>
            <a:pPr marL="171450" indent="-171450">
              <a:buFont typeface="Arial" panose="020B0604020202020204" pitchFamily="34" charset="0"/>
              <a:buChar char="•"/>
            </a:pPr>
            <a:r>
              <a:rPr lang="en-US" b="0" i="0" dirty="0">
                <a:effectLst/>
                <a:latin typeface="Arial" panose="020B0604020202020204" pitchFamily="34" charset="0"/>
              </a:rPr>
              <a:t>This shows that the answers generated by BUGMETOR have more semantic and textual overlap with the ground truth compared to the existing baselines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effectLst/>
              <a:latin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According to the statistical significance test, BugMentor outperforms the closest competitors </a:t>
            </a:r>
            <a:r>
              <a:rPr lang="en-US" b="0" i="0" dirty="0" err="1">
                <a:effectLst/>
                <a:latin typeface="Arial" panose="020B0604020202020204" pitchFamily="34" charset="0"/>
              </a:rPr>
              <a:t>BaselineLucene</a:t>
            </a:r>
            <a:r>
              <a:rPr lang="en-US" b="0" i="0" dirty="0">
                <a:effectLst/>
                <a:latin typeface="Arial" panose="020B0604020202020204" pitchFamily="34" charset="0"/>
              </a:rPr>
              <a:t> and AnswerBot – by a statistically significant margin</a:t>
            </a:r>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24</a:t>
            </a:fld>
            <a:endParaRPr lang="en-US"/>
          </a:p>
        </p:txBody>
      </p:sp>
    </p:spTree>
    <p:extLst>
      <p:ext uri="{BB962C8B-B14F-4D97-AF65-F5344CB8AC3E}">
        <p14:creationId xmlns:p14="http://schemas.microsoft.com/office/powerpoint/2010/main" val="3448525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DEV found the answers of BugMentor to be MORE accurate, precise, concise, and useful, with respect to the ground truth answers COMPARED TO BASELINES</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25</a:t>
            </a:fld>
            <a:endParaRPr lang="en-US"/>
          </a:p>
        </p:txBody>
      </p:sp>
    </p:spTree>
    <p:extLst>
      <p:ext uri="{BB962C8B-B14F-4D97-AF65-F5344CB8AC3E}">
        <p14:creationId xmlns:p14="http://schemas.microsoft.com/office/powerpoint/2010/main" val="1954016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To WHAT EXTENT BUGMENTOR’S ANSWERS ADDRESS THE FOLLOW-UP QUESTION AND THE BUG [ 192(48 from each)]</a:t>
            </a:r>
          </a:p>
          <a:p>
            <a:pPr marL="171450" indent="-171450">
              <a:buFont typeface="Arial" panose="020B0604020202020204" pitchFamily="34" charset="0"/>
              <a:buChar char="•"/>
            </a:pPr>
            <a:r>
              <a:rPr lang="en-US" b="0" i="0" dirty="0">
                <a:effectLst/>
                <a:latin typeface="Arial" panose="020B0604020202020204" pitchFamily="34" charset="0"/>
              </a:rPr>
              <a:t>We find that BugMentor, on average, was able to </a:t>
            </a:r>
          </a:p>
          <a:p>
            <a:pPr marL="171450" indent="-171450">
              <a:buFont typeface="Arial" panose="020B0604020202020204" pitchFamily="34" charset="0"/>
              <a:buChar char="•"/>
            </a:pPr>
            <a:r>
              <a:rPr lang="en-US" b="0" i="0" dirty="0">
                <a:effectLst/>
                <a:latin typeface="Arial" panose="020B0604020202020204" pitchFamily="34" charset="0"/>
              </a:rPr>
              <a:t>ANSWER THE QUESTIONS COMPLETELY FOR 14.06% OF THE CASES from each programming language,</a:t>
            </a:r>
          </a:p>
          <a:p>
            <a:pPr marL="171450" indent="-171450">
              <a:buFont typeface="Arial" panose="020B0604020202020204" pitchFamily="34" charset="0"/>
              <a:buChar char="•"/>
            </a:pPr>
            <a:r>
              <a:rPr lang="en-US" b="0" i="0" dirty="0">
                <a:effectLst/>
                <a:latin typeface="Arial" panose="020B0604020202020204" pitchFamily="34" charset="0"/>
              </a:rPr>
              <a:t>14.06% OF THE QUESTIONS PARTIALLY </a:t>
            </a:r>
          </a:p>
          <a:p>
            <a:pPr marL="171450" indent="-171450">
              <a:buFont typeface="Arial" panose="020B0604020202020204" pitchFamily="34" charset="0"/>
              <a:buChar char="•"/>
            </a:pPr>
            <a:r>
              <a:rPr lang="en-US" b="0" i="0" dirty="0">
                <a:effectLst/>
                <a:latin typeface="Arial" panose="020B0604020202020204" pitchFamily="34" charset="0"/>
              </a:rPr>
              <a:t> PARTIALLY WHILE ADDING COMPLEMENTARY INFORMATION TO 31.77% OF THE ANSWERS and </a:t>
            </a:r>
          </a:p>
          <a:p>
            <a:pPr marL="171450" indent="-171450">
              <a:buFont typeface="Arial" panose="020B0604020202020204" pitchFamily="34" charset="0"/>
              <a:buChar char="•"/>
            </a:pPr>
            <a:r>
              <a:rPr lang="en-US" b="0" i="0" dirty="0">
                <a:effectLst/>
                <a:latin typeface="Arial" panose="020B0604020202020204" pitchFamily="34" charset="0"/>
              </a:rPr>
              <a:t>additional information for 40.10 % of the cases. </a:t>
            </a:r>
          </a:p>
          <a:p>
            <a:pPr marL="171450" indent="-171450">
              <a:buFont typeface="Arial" panose="020B0604020202020204" pitchFamily="34" charset="0"/>
              <a:buChar char="•"/>
            </a:pPr>
            <a:r>
              <a:rPr lang="en-US" b="0" i="0" dirty="0">
                <a:effectLst/>
                <a:latin typeface="Arial" panose="020B0604020202020204" pitchFamily="34" charset="0"/>
              </a:rPr>
              <a:t>Thus, BugMentor can provide complementary information that can benefit the developer.</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26</a:t>
            </a:fld>
            <a:endParaRPr lang="en-US"/>
          </a:p>
        </p:txBody>
      </p:sp>
    </p:spTree>
    <p:extLst>
      <p:ext uri="{BB962C8B-B14F-4D97-AF65-F5344CB8AC3E}">
        <p14:creationId xmlns:p14="http://schemas.microsoft.com/office/powerpoint/2010/main" val="459268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have THREE key findings from our first study …</a:t>
            </a:r>
          </a:p>
          <a:p>
            <a:endParaRPr lang="en-US" dirty="0"/>
          </a:p>
          <a:p>
            <a:endParaRPr lang="en-US" dirty="0"/>
          </a:p>
          <a:p>
            <a:endParaRPr lang="en-US" dirty="0"/>
          </a:p>
          <a:p>
            <a:pPr algn="l"/>
            <a:r>
              <a:rPr lang="en-US" sz="1800" b="0" i="0" u="none" strike="noStrike" baseline="0" dirty="0">
                <a:latin typeface="CMR12"/>
              </a:rPr>
              <a:t>Thus, BugMentor has the potential to support bug resolution with complementary information in the form of answers</a:t>
            </a:r>
          </a:p>
          <a:p>
            <a:pPr algn="l"/>
            <a:r>
              <a:rPr lang="en-CA" sz="1800" b="0" i="0" u="none" strike="noStrike" baseline="0" dirty="0">
                <a:latin typeface="CMR12"/>
              </a:rPr>
              <a:t>to follow-up questions.</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27</a:t>
            </a:fld>
            <a:endParaRPr lang="en-US"/>
          </a:p>
        </p:txBody>
      </p:sp>
    </p:spTree>
    <p:extLst>
      <p:ext uri="{BB962C8B-B14F-4D97-AF65-F5344CB8AC3E}">
        <p14:creationId xmlns:p14="http://schemas.microsoft.com/office/powerpoint/2010/main" val="3135942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Providing answers to follow up questions provides complementary information. However, some bug reports contain domain-specific terms or jargon that may overwhelm novice or newcomer developers. This we address our second research problem, and propose a tool called BugEnricher for ….</a:t>
            </a:r>
          </a:p>
        </p:txBody>
      </p:sp>
      <p:sp>
        <p:nvSpPr>
          <p:cNvPr id="4" name="Slide Number Placeholder 3"/>
          <p:cNvSpPr>
            <a:spLocks noGrp="1"/>
          </p:cNvSpPr>
          <p:nvPr>
            <p:ph type="sldNum" sz="quarter" idx="5"/>
          </p:nvPr>
        </p:nvSpPr>
        <p:spPr/>
        <p:txBody>
          <a:bodyPr/>
          <a:lstStyle/>
          <a:p>
            <a:fld id="{36D2BFB5-F9A6-694D-87E7-A778242C0910}" type="slidenum">
              <a:rPr lang="en-US" smtClean="0"/>
              <a:t>28</a:t>
            </a:fld>
            <a:endParaRPr lang="en-US"/>
          </a:p>
        </p:txBody>
      </p:sp>
    </p:spTree>
    <p:extLst>
      <p:ext uri="{BB962C8B-B14F-4D97-AF65-F5344CB8AC3E}">
        <p14:creationId xmlns:p14="http://schemas.microsoft.com/office/powerpoint/2010/main" val="918717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report discusses a bug related to BindingLinkedLabelComposer that lacks awareness of modules. The problem stems from Javadoc when using the annotation-based null analysis. Specifically, the module name does not appear when hovering over a module. </a:t>
            </a:r>
          </a:p>
          <a:p>
            <a:endParaRPr lang="en-US" dirty="0"/>
          </a:p>
          <a:p>
            <a:r>
              <a:rPr lang="en-US" dirty="0"/>
              <a:t>A duplicate of the same was identified a year later despite being reported around the same time, took a year to be resolved.</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29</a:t>
            </a:fld>
            <a:endParaRPr lang="en-US"/>
          </a:p>
        </p:txBody>
      </p:sp>
    </p:spTree>
    <p:extLst>
      <p:ext uri="{BB962C8B-B14F-4D97-AF65-F5344CB8AC3E}">
        <p14:creationId xmlns:p14="http://schemas.microsoft.com/office/powerpoint/2010/main" val="358518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presentation is divided into four part.</a:t>
            </a:r>
          </a:p>
          <a:p>
            <a:pPr marL="171450" indent="-171450">
              <a:buFont typeface="Arial" panose="020B0604020202020204" pitchFamily="34" charset="0"/>
              <a:buChar char="•"/>
            </a:pPr>
            <a:r>
              <a:rPr lang="en-US" dirty="0"/>
              <a:t> First, we shall discuss the research problem and the motivation that we address in our thesis.</a:t>
            </a:r>
          </a:p>
          <a:p>
            <a:pPr marL="171450" indent="-171450">
              <a:buFont typeface="Arial" panose="020B0604020202020204" pitchFamily="34" charset="0"/>
              <a:buChar char="•"/>
            </a:pPr>
            <a:r>
              <a:rPr lang="en-US" dirty="0"/>
              <a:t> Second, I shall present our FIRST study -&gt; BugMentor, a tool for answering follow-up question on bug reports.</a:t>
            </a:r>
          </a:p>
          <a:p>
            <a:pPr marL="171450" indent="-171450">
              <a:buFont typeface="Arial" panose="020B0604020202020204" pitchFamily="34" charset="0"/>
              <a:buChar char="•"/>
            </a:pPr>
            <a:r>
              <a:rPr lang="en-US" dirty="0"/>
              <a:t> Third,  I will present our SECOND study BugEnricher, a tool for explaining domain-specific terms and jargon and enriching bug report.</a:t>
            </a:r>
          </a:p>
          <a:p>
            <a:pPr marL="171450" indent="-171450">
              <a:buFont typeface="Arial" panose="020B0604020202020204" pitchFamily="34" charset="0"/>
              <a:buChar char="•"/>
            </a:pPr>
            <a:r>
              <a:rPr lang="en-US" dirty="0"/>
              <a:t> Finally, I shall CONCLUDE the presentation with some take home messages, question answering and discussion.</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a:t>
            </a:fld>
            <a:endParaRPr lang="en-US"/>
          </a:p>
        </p:txBody>
      </p:sp>
    </p:spTree>
    <p:extLst>
      <p:ext uri="{BB962C8B-B14F-4D97-AF65-F5344CB8AC3E}">
        <p14:creationId xmlns:p14="http://schemas.microsoft.com/office/powerpoint/2010/main" val="2956546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study, the enriched bug report improved the rank of its duplicate report from the 19th to the 13th position in the ranked list when detected by a BM25-</a:t>
            </a:r>
          </a:p>
          <a:p>
            <a:r>
              <a:rPr lang="en-US" dirty="0"/>
              <a:t>based technique</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30</a:t>
            </a:fld>
            <a:endParaRPr lang="en-US"/>
          </a:p>
        </p:txBody>
      </p:sp>
    </p:spTree>
    <p:extLst>
      <p:ext uri="{BB962C8B-B14F-4D97-AF65-F5344CB8AC3E}">
        <p14:creationId xmlns:p14="http://schemas.microsoft.com/office/powerpoint/2010/main" val="26762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been existing studies to support newcomers or inexperienced developers who may struggle to comprehend the bug reports. </a:t>
            </a:r>
          </a:p>
          <a:p>
            <a:endParaRPr lang="en-US" dirty="0"/>
          </a:p>
          <a:p>
            <a:r>
              <a:rPr lang="en-US" dirty="0" err="1"/>
              <a:t>Dit</a:t>
            </a:r>
            <a:r>
              <a:rPr lang="en-US" dirty="0"/>
              <a:t> et al.</a:t>
            </a:r>
          </a:p>
          <a:p>
            <a:r>
              <a:rPr lang="en-US" dirty="0"/>
              <a:t>Correa…….</a:t>
            </a:r>
          </a:p>
          <a:p>
            <a:endParaRPr lang="en-US" dirty="0"/>
          </a:p>
          <a:p>
            <a:r>
              <a:rPr lang="en-US" dirty="0"/>
              <a:t>While the above approaches offer complementary information to support bug understanding, </a:t>
            </a:r>
          </a:p>
          <a:p>
            <a:r>
              <a:rPr lang="en-US" dirty="0"/>
              <a:t>they DO NOT FOCUS ON DOMAIN-SPECIFIC TERMS OR JARGON, </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31</a:t>
            </a:fld>
            <a:endParaRPr lang="en-US"/>
          </a:p>
        </p:txBody>
      </p:sp>
    </p:spTree>
    <p:extLst>
      <p:ext uri="{BB962C8B-B14F-4D97-AF65-F5344CB8AC3E}">
        <p14:creationId xmlns:p14="http://schemas.microsoft.com/office/powerpoint/2010/main" val="3184171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propose our technique BUGENRICHER</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32</a:t>
            </a:fld>
            <a:endParaRPr lang="en-US"/>
          </a:p>
        </p:txBody>
      </p:sp>
    </p:spTree>
    <p:extLst>
      <p:ext uri="{BB962C8B-B14F-4D97-AF65-F5344CB8AC3E}">
        <p14:creationId xmlns:p14="http://schemas.microsoft.com/office/powerpoint/2010/main" val="408575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33</a:t>
            </a:fld>
            <a:endParaRPr lang="en-US"/>
          </a:p>
        </p:txBody>
      </p:sp>
    </p:spTree>
    <p:extLst>
      <p:ext uri="{BB962C8B-B14F-4D97-AF65-F5344CB8AC3E}">
        <p14:creationId xmlns:p14="http://schemas.microsoft.com/office/powerpoint/2010/main" val="157146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Applying grid search for hyper-parameter tuning is not feasible due to the large number of parameters in a T5 model (e.g., 60M to</a:t>
            </a:r>
            <a:br>
              <a:rPr lang="en-US" dirty="0"/>
            </a:br>
            <a:r>
              <a:rPr lang="en-US" b="0" i="0" dirty="0">
                <a:effectLst/>
                <a:latin typeface="Arial" panose="020B0604020202020204" pitchFamily="34" charset="0"/>
              </a:rPr>
              <a:t>220M parameters). </a:t>
            </a:r>
          </a:p>
          <a:p>
            <a:r>
              <a:rPr lang="en-US" b="0" i="0" dirty="0">
                <a:effectLst/>
                <a:latin typeface="Arial" panose="020B0604020202020204" pitchFamily="34" charset="0"/>
              </a:rPr>
              <a:t>We thus perform heuristic-based hyperparameter tuning.</a:t>
            </a:r>
          </a:p>
          <a:p>
            <a:r>
              <a:rPr lang="en-US" b="0" i="0" dirty="0">
                <a:effectLst/>
                <a:latin typeface="Arial" panose="020B0604020202020204" pitchFamily="34" charset="0"/>
              </a:rPr>
              <a:t>We fine-tuned the T5 model through multiple iterations until it reached a stable BLEU score by tuning parameters such as learning rate, maximum sequence length, training batch size, and number of training epochs</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34</a:t>
            </a:fld>
            <a:endParaRPr lang="en-US"/>
          </a:p>
        </p:txBody>
      </p:sp>
    </p:spTree>
    <p:extLst>
      <p:ext uri="{BB962C8B-B14F-4D97-AF65-F5344CB8AC3E}">
        <p14:creationId xmlns:p14="http://schemas.microsoft.com/office/powerpoint/2010/main" val="3309915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have a bug report with domain specific terms or jargon</a:t>
            </a:r>
          </a:p>
          <a:p>
            <a:pPr marL="171450" indent="-171450">
              <a:buFont typeface="Arial" panose="020B0604020202020204" pitchFamily="34" charset="0"/>
              <a:buChar char="•"/>
            </a:pPr>
            <a:r>
              <a:rPr lang="en-US" dirty="0"/>
              <a:t>We perform keyword extraction using </a:t>
            </a:r>
            <a:r>
              <a:rPr lang="en-US" dirty="0" err="1"/>
              <a:t>tfidf</a:t>
            </a:r>
            <a:endParaRPr lang="en-US" dirty="0"/>
          </a:p>
          <a:p>
            <a:pPr marL="171450" indent="-171450">
              <a:buFont typeface="Arial" panose="020B0604020202020204" pitchFamily="34" charset="0"/>
              <a:buChar char="•"/>
            </a:pPr>
            <a:r>
              <a:rPr lang="en-US" dirty="0"/>
              <a:t>Pass to fine tuned model</a:t>
            </a:r>
          </a:p>
          <a:p>
            <a:pPr marL="171450" indent="-171450">
              <a:buFont typeface="Arial" panose="020B0604020202020204" pitchFamily="34" charset="0"/>
              <a:buChar char="•"/>
            </a:pPr>
            <a:r>
              <a:rPr lang="en-US" dirty="0"/>
              <a:t>Generate explanation</a:t>
            </a:r>
          </a:p>
          <a:p>
            <a:pPr marL="171450" indent="-171450">
              <a:buFont typeface="Arial" panose="020B0604020202020204" pitchFamily="34" charset="0"/>
              <a:buChar char="•"/>
            </a:pPr>
            <a:r>
              <a:rPr lang="en-US" dirty="0"/>
              <a:t>Add the explanation to the first occurrence of the domain specific terms or jargon </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35</a:t>
            </a:fld>
            <a:endParaRPr lang="en-US"/>
          </a:p>
        </p:txBody>
      </p:sp>
    </p:spTree>
    <p:extLst>
      <p:ext uri="{BB962C8B-B14F-4D97-AF65-F5344CB8AC3E}">
        <p14:creationId xmlns:p14="http://schemas.microsoft.com/office/powerpoint/2010/main" val="4064522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evaluate the explanations generated bug </a:t>
            </a:r>
            <a:r>
              <a:rPr lang="en-US" dirty="0" err="1"/>
              <a:t>Bugenricher</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36</a:t>
            </a:fld>
            <a:endParaRPr lang="en-US"/>
          </a:p>
        </p:txBody>
      </p:sp>
    </p:spTree>
    <p:extLst>
      <p:ext uri="{BB962C8B-B14F-4D97-AF65-F5344CB8AC3E}">
        <p14:creationId xmlns:p14="http://schemas.microsoft.com/office/powerpoint/2010/main" val="3729978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37</a:t>
            </a:fld>
            <a:endParaRPr lang="en-US"/>
          </a:p>
        </p:txBody>
      </p:sp>
    </p:spTree>
    <p:extLst>
      <p:ext uri="{BB962C8B-B14F-4D97-AF65-F5344CB8AC3E}">
        <p14:creationId xmlns:p14="http://schemas.microsoft.com/office/powerpoint/2010/main" val="3693352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39</a:t>
            </a:fld>
            <a:endParaRPr lang="en-US"/>
          </a:p>
        </p:txBody>
      </p:sp>
    </p:spTree>
    <p:extLst>
      <p:ext uri="{BB962C8B-B14F-4D97-AF65-F5344CB8AC3E}">
        <p14:creationId xmlns:p14="http://schemas.microsoft.com/office/powerpoint/2010/main" val="2769694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BUGENRICHER achieves a BLEU score of …. 28.85</a:t>
            </a:r>
          </a:p>
          <a:p>
            <a:r>
              <a:rPr lang="en-US" b="0" i="0" dirty="0">
                <a:effectLst/>
                <a:latin typeface="Arial" panose="020B0604020202020204" pitchFamily="34" charset="0"/>
              </a:rPr>
              <a:t>METEOR score of 0.27 and </a:t>
            </a:r>
          </a:p>
          <a:p>
            <a:r>
              <a:rPr lang="en-US" b="0" i="0" dirty="0">
                <a:effectLst/>
                <a:latin typeface="Arial" panose="020B0604020202020204" pitchFamily="34" charset="0"/>
              </a:rPr>
              <a:t>SEMANTIC SIMILARITY of 53.26</a:t>
            </a:r>
          </a:p>
          <a:p>
            <a:endParaRPr lang="en-US" b="0" i="0" dirty="0">
              <a:effectLst/>
              <a:latin typeface="Arial" panose="020B0604020202020204" pitchFamily="34" charset="0"/>
            </a:endParaRPr>
          </a:p>
          <a:p>
            <a:r>
              <a:rPr lang="en-US" b="0" i="0" dirty="0">
                <a:effectLst/>
                <a:latin typeface="Arial" panose="020B0604020202020204" pitchFamily="34" charset="0"/>
              </a:rPr>
              <a:t>Good keyword and semantic overlap with the ground truth explanations</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40</a:t>
            </a:fld>
            <a:endParaRPr lang="en-US"/>
          </a:p>
        </p:txBody>
      </p:sp>
    </p:spTree>
    <p:extLst>
      <p:ext uri="{BB962C8B-B14F-4D97-AF65-F5344CB8AC3E}">
        <p14:creationId xmlns:p14="http://schemas.microsoft.com/office/powerpoint/2010/main" val="275686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4</a:t>
            </a:fld>
            <a:endParaRPr lang="en-US"/>
          </a:p>
        </p:txBody>
      </p:sp>
    </p:spTree>
    <p:extLst>
      <p:ext uri="{BB962C8B-B14F-4D97-AF65-F5344CB8AC3E}">
        <p14:creationId xmlns:p14="http://schemas.microsoft.com/office/powerpoint/2010/main" val="3886663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41</a:t>
            </a:fld>
            <a:endParaRPr lang="en-US"/>
          </a:p>
        </p:txBody>
      </p:sp>
    </p:spTree>
    <p:extLst>
      <p:ext uri="{BB962C8B-B14F-4D97-AF65-F5344CB8AC3E}">
        <p14:creationId xmlns:p14="http://schemas.microsoft.com/office/powerpoint/2010/main" val="2205577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sz="1800" b="0" i="0" u="none" strike="noStrike" baseline="0" dirty="0">
              <a:latin typeface="ADLaM Display" panose="020F0502020204030204" pitchFamily="2" charset="0"/>
              <a:ea typeface="ADLaM Display" panose="020F0502020204030204" pitchFamily="2" charset="0"/>
              <a:cs typeface="ADLaM Display" panose="020F0502020204030204" pitchFamily="2" charset="0"/>
            </a:endParaRPr>
          </a:p>
          <a:p>
            <a:pPr algn="l"/>
            <a:r>
              <a:rPr lang="en-CA" sz="1800" b="0" i="0" u="none" strike="noStrike" baseline="0" dirty="0">
                <a:latin typeface="ADLaM Display" panose="020F0502020204030204" pitchFamily="2" charset="0"/>
                <a:ea typeface="ADLaM Display" panose="020F0502020204030204" pitchFamily="2" charset="0"/>
                <a:cs typeface="ADLaM Display" panose="020F0502020204030204" pitchFamily="2" charset="0"/>
              </a:rPr>
              <a:t>BugEnricher OUTPERFORMS BOTH </a:t>
            </a:r>
            <a:r>
              <a:rPr lang="en-US" sz="1800" b="0" i="0" u="none" strike="noStrike" baseline="0" dirty="0">
                <a:latin typeface="ADLaM Display" panose="020F0502020204030204" pitchFamily="2" charset="0"/>
                <a:ea typeface="ADLaM Display" panose="020F0502020204030204" pitchFamily="2" charset="0"/>
                <a:cs typeface="ADLaM Display" panose="020F0502020204030204" pitchFamily="2" charset="0"/>
              </a:rPr>
              <a:t>BASELINES BaselineT5 and </a:t>
            </a:r>
            <a:r>
              <a:rPr lang="en-US" sz="1800" b="0" i="0" u="none" strike="noStrike" baseline="0" dirty="0" err="1">
                <a:latin typeface="ADLaM Display" panose="020F0502020204030204" pitchFamily="2" charset="0"/>
                <a:ea typeface="ADLaM Display" panose="020F0502020204030204" pitchFamily="2" charset="0"/>
                <a:cs typeface="ADLaM Display" panose="020F0502020204030204" pitchFamily="2" charset="0"/>
              </a:rPr>
              <a:t>BaselineAnswerBot</a:t>
            </a:r>
            <a:r>
              <a:rPr lang="en-US" sz="1800" b="0" i="0" u="none" strike="noStrike" baseline="0" dirty="0">
                <a:latin typeface="ADLaM Display" panose="020F0502020204030204" pitchFamily="2" charset="0"/>
                <a:ea typeface="ADLaM Display" panose="020F0502020204030204" pitchFamily="2" charset="0"/>
                <a:cs typeface="ADLaM Display" panose="020F0502020204030204" pitchFamily="2" charset="0"/>
              </a:rPr>
              <a:t> by 72.12% and 88.34% respectively</a:t>
            </a:r>
            <a:endParaRPr lang="en-CA" dirty="0">
              <a:latin typeface="ADLaM Display" panose="020F0502020204030204" pitchFamily="2" charset="0"/>
              <a:ea typeface="ADLaM Display" panose="020F0502020204030204" pitchFamily="2" charset="0"/>
              <a:cs typeface="ADLaM Display" panose="020F0502020204030204" pitchFamily="2" charset="0"/>
            </a:endParaRPr>
          </a:p>
        </p:txBody>
      </p:sp>
      <p:sp>
        <p:nvSpPr>
          <p:cNvPr id="4" name="Slide Number Placeholder 3"/>
          <p:cNvSpPr>
            <a:spLocks noGrp="1"/>
          </p:cNvSpPr>
          <p:nvPr>
            <p:ph type="sldNum" sz="quarter" idx="5"/>
          </p:nvPr>
        </p:nvSpPr>
        <p:spPr/>
        <p:txBody>
          <a:bodyPr/>
          <a:lstStyle/>
          <a:p>
            <a:fld id="{36D2BFB5-F9A6-694D-87E7-A778242C0910}" type="slidenum">
              <a:rPr lang="en-US" smtClean="0"/>
              <a:t>42</a:t>
            </a:fld>
            <a:endParaRPr lang="en-US"/>
          </a:p>
        </p:txBody>
      </p:sp>
    </p:spTree>
    <p:extLst>
      <p:ext uri="{BB962C8B-B14F-4D97-AF65-F5344CB8AC3E}">
        <p14:creationId xmlns:p14="http://schemas.microsoft.com/office/powerpoint/2010/main" val="126767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For instance, textually dissimilar duplicate bug reports often have missing components, are written differently, which could lead to their overall textual differences. </a:t>
            </a:r>
          </a:p>
          <a:p>
            <a:pPr marL="171450" indent="-171450">
              <a:buFont typeface="Arial" panose="020B0604020202020204" pitchFamily="34" charset="0"/>
              <a:buChar char="•"/>
            </a:pPr>
            <a:r>
              <a:rPr lang="en-US" sz="900" dirty="0"/>
              <a:t>Textually dissimilar duplicate bug reports differ from textually similar duplicate bug reports are their underlying semantics and structures. </a:t>
            </a:r>
          </a:p>
          <a:p>
            <a:pPr marL="171450" indent="-171450">
              <a:buFont typeface="Arial" panose="020B0604020202020204" pitchFamily="34" charset="0"/>
              <a:buChar char="•"/>
            </a:pPr>
            <a:r>
              <a:rPr lang="en-US" sz="900" dirty="0"/>
              <a:t>Existing duplicate bug report detection technique is not able to detect this.</a:t>
            </a:r>
          </a:p>
          <a:p>
            <a:pPr marL="171450" indent="-171450">
              <a:buFont typeface="Arial" panose="020B0604020202020204" pitchFamily="34" charset="0"/>
              <a:buChar char="•"/>
            </a:pPr>
            <a:r>
              <a:rPr lang="en-US" sz="900" dirty="0"/>
              <a:t>Thus we determine if enriching bug reports improve the performance of an existing duplicate bug report detection technique </a:t>
            </a:r>
            <a:r>
              <a:rPr lang="en-US" sz="900" dirty="0" err="1"/>
              <a:t>i.e</a:t>
            </a:r>
            <a:r>
              <a:rPr lang="en-US" sz="900" dirty="0"/>
              <a:t> BM25</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We </a:t>
            </a:r>
            <a:r>
              <a:rPr lang="en-US" sz="900" dirty="0" err="1"/>
              <a:t>fiind</a:t>
            </a:r>
            <a:r>
              <a:rPr lang="en-US" sz="900" dirty="0"/>
              <a:t> that the enriched bug reports improve the performance at the top 1 results for Eclipse, Firefox and Mobile datasets,</a:t>
            </a:r>
          </a:p>
          <a:p>
            <a:pPr marL="171450" indent="-171450">
              <a:buFont typeface="Arial" panose="020B0604020202020204" pitchFamily="34" charset="0"/>
              <a:buChar char="•"/>
            </a:pPr>
            <a:r>
              <a:rPr lang="en-US" sz="900" dirty="0"/>
              <a:t>Top 100 for the eclipse and </a:t>
            </a:r>
            <a:r>
              <a:rPr lang="en-US" sz="900" dirty="0" err="1"/>
              <a:t>firefox</a:t>
            </a:r>
            <a:r>
              <a:rPr lang="en-US" sz="900" dirty="0"/>
              <a:t> datasets</a:t>
            </a:r>
          </a:p>
          <a:p>
            <a:pPr marL="171450" indent="-171450">
              <a:buFont typeface="Arial" panose="020B0604020202020204" pitchFamily="34" charset="0"/>
              <a:buChar char="•"/>
            </a:pPr>
            <a:r>
              <a:rPr lang="en-US" sz="900" dirty="0"/>
              <a:t>Top 10 for the mobile datasets.</a:t>
            </a:r>
          </a:p>
          <a:p>
            <a:pPr marL="171450" indent="-171450">
              <a:buFont typeface="Arial" panose="020B0604020202020204" pitchFamily="34" charset="0"/>
              <a:buChar char="•"/>
            </a:pPr>
            <a:endParaRPr lang="en-US" sz="900" dirty="0"/>
          </a:p>
          <a:p>
            <a:pPr marL="285750" indent="-285750" algn="l">
              <a:buFont typeface="Arial" panose="020B0604020202020204" pitchFamily="34" charset="0"/>
              <a:buChar char="•"/>
            </a:pPr>
            <a:r>
              <a:rPr lang="en-US" sz="900" b="0" i="0" u="none" strike="noStrike" baseline="0" dirty="0">
                <a:latin typeface="CMR12"/>
              </a:rPr>
              <a:t>These enriched bug reports improve the performance of an existing duplicate bug report detection technique by </a:t>
            </a:r>
            <a:r>
              <a:rPr lang="en-CA" sz="900" b="0" i="0" u="none" strike="noStrike" baseline="0" dirty="0">
                <a:latin typeface="CMR12"/>
              </a:rPr>
              <a:t>a statistically significant margin.</a:t>
            </a:r>
            <a:endParaRPr lang="en-CA" sz="900" dirty="0"/>
          </a:p>
        </p:txBody>
      </p:sp>
      <p:sp>
        <p:nvSpPr>
          <p:cNvPr id="4" name="Slide Number Placeholder 3"/>
          <p:cNvSpPr>
            <a:spLocks noGrp="1"/>
          </p:cNvSpPr>
          <p:nvPr>
            <p:ph type="sldNum" sz="quarter" idx="5"/>
          </p:nvPr>
        </p:nvSpPr>
        <p:spPr/>
        <p:txBody>
          <a:bodyPr/>
          <a:lstStyle/>
          <a:p>
            <a:fld id="{36D2BFB5-F9A6-694D-87E7-A778242C0910}" type="slidenum">
              <a:rPr lang="en-US" smtClean="0"/>
              <a:t>43</a:t>
            </a:fld>
            <a:endParaRPr lang="en-US"/>
          </a:p>
        </p:txBody>
      </p:sp>
    </p:spTree>
    <p:extLst>
      <p:ext uri="{BB962C8B-B14F-4D97-AF65-F5344CB8AC3E}">
        <p14:creationId xmlns:p14="http://schemas.microsoft.com/office/powerpoint/2010/main" val="2396499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have 3 key findings….</a:t>
            </a:r>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44</a:t>
            </a:fld>
            <a:endParaRPr lang="en-US"/>
          </a:p>
        </p:txBody>
      </p:sp>
    </p:spTree>
    <p:extLst>
      <p:ext uri="{BB962C8B-B14F-4D97-AF65-F5344CB8AC3E}">
        <p14:creationId xmlns:p14="http://schemas.microsoft.com/office/powerpoint/2010/main" val="2532878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come to our conclusion from both our studies</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45</a:t>
            </a:fld>
            <a:endParaRPr lang="en-US"/>
          </a:p>
        </p:txBody>
      </p:sp>
    </p:spTree>
    <p:extLst>
      <p:ext uri="{BB962C8B-B14F-4D97-AF65-F5344CB8AC3E}">
        <p14:creationId xmlns:p14="http://schemas.microsoft.com/office/powerpoint/2010/main" val="3192340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empirical evidence, our proposed techniques have the potential to significantly improve bug report management and their resolution.</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46</a:t>
            </a:fld>
            <a:endParaRPr lang="en-US"/>
          </a:p>
        </p:txBody>
      </p:sp>
    </p:spTree>
    <p:extLst>
      <p:ext uri="{BB962C8B-B14F-4D97-AF65-F5344CB8AC3E}">
        <p14:creationId xmlns:p14="http://schemas.microsoft.com/office/powerpoint/2010/main" val="1464724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Thank you everyone for your time and attention! Feel free to ask any question that you have!</a:t>
            </a:r>
            <a:endParaRPr lang="en-CA" dirty="0"/>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47</a:t>
            </a:fld>
            <a:endParaRPr lang="en-US"/>
          </a:p>
        </p:txBody>
      </p:sp>
    </p:spTree>
    <p:extLst>
      <p:ext uri="{BB962C8B-B14F-4D97-AF65-F5344CB8AC3E}">
        <p14:creationId xmlns:p14="http://schemas.microsoft.com/office/powerpoint/2010/main" val="504409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Thank you everyone for your time and attention! Feel free to ask any question that you have!</a:t>
            </a:r>
            <a:endParaRPr lang="en-CA" dirty="0"/>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48</a:t>
            </a:fld>
            <a:endParaRPr lang="en-US"/>
          </a:p>
        </p:txBody>
      </p:sp>
    </p:spTree>
    <p:extLst>
      <p:ext uri="{BB962C8B-B14F-4D97-AF65-F5344CB8AC3E}">
        <p14:creationId xmlns:p14="http://schemas.microsoft.com/office/powerpoint/2010/main" val="3815341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49</a:t>
            </a:fld>
            <a:endParaRPr lang="en-US"/>
          </a:p>
        </p:txBody>
      </p:sp>
    </p:spTree>
    <p:extLst>
      <p:ext uri="{BB962C8B-B14F-4D97-AF65-F5344CB8AC3E}">
        <p14:creationId xmlns:p14="http://schemas.microsoft.com/office/powerpoint/2010/main" val="2446699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Our technique has three key components: (a) structured in-</a:t>
            </a:r>
            <a:br>
              <a:rPr lang="en-US" dirty="0"/>
            </a:br>
            <a:r>
              <a:rPr lang="en-US" b="0" i="0" dirty="0">
                <a:effectLst/>
                <a:latin typeface="Arial" panose="020B0604020202020204" pitchFamily="34" charset="0"/>
              </a:rPr>
              <a:t>formation retrieval, (b) embedding similarity-based ranking and</a:t>
            </a:r>
            <a:br>
              <a:rPr lang="en-US" dirty="0"/>
            </a:br>
            <a:r>
              <a:rPr lang="en-US" b="0" i="0" dirty="0">
                <a:effectLst/>
                <a:latin typeface="Arial" panose="020B0604020202020204" pitchFamily="34" charset="0"/>
              </a:rPr>
              <a:t>(c) neural text generation. In this experiment, we conduct an ab-</a:t>
            </a:r>
            <a:br>
              <a:rPr lang="en-US" dirty="0"/>
            </a:br>
            <a:r>
              <a:rPr lang="en-US" b="0" i="0" dirty="0" err="1">
                <a:effectLst/>
                <a:latin typeface="Arial" panose="020B0604020202020204" pitchFamily="34" charset="0"/>
              </a:rPr>
              <a:t>lation</a:t>
            </a:r>
            <a:r>
              <a:rPr lang="en-US" b="0" i="0" dirty="0">
                <a:effectLst/>
                <a:latin typeface="Arial" panose="020B0604020202020204" pitchFamily="34" charset="0"/>
              </a:rPr>
              <a:t> study to determine the contribution of each component.</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50</a:t>
            </a:fld>
            <a:endParaRPr lang="en-US"/>
          </a:p>
        </p:txBody>
      </p:sp>
    </p:spTree>
    <p:extLst>
      <p:ext uri="{BB962C8B-B14F-4D97-AF65-F5344CB8AC3E}">
        <p14:creationId xmlns:p14="http://schemas.microsoft.com/office/powerpoint/2010/main" val="1045084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talk about an incident that took place in 1982. a radiation therapy machine called Therac-25 malfunctioned, which resulted in 6 deaths. </a:t>
            </a:r>
          </a:p>
          <a:p>
            <a:pPr marL="171450" indent="-171450">
              <a:buFont typeface="Arial" panose="020B0604020202020204" pitchFamily="34" charset="0"/>
              <a:buChar char="•"/>
            </a:pPr>
            <a:r>
              <a:rPr lang="en-US" dirty="0"/>
              <a:t>AECL and the FDA found that the company needed to record more information in their reports during testing.</a:t>
            </a:r>
          </a:p>
          <a:p>
            <a:pPr marL="171450" indent="-171450">
              <a:buFont typeface="Arial" panose="020B0604020202020204" pitchFamily="34" charset="0"/>
              <a:buChar char="•"/>
            </a:pPr>
            <a:r>
              <a:rPr lang="en-US" dirty="0"/>
              <a:t> Finally, the investigators could not reproduce the issue.</a:t>
            </a:r>
          </a:p>
          <a:p>
            <a:pPr marL="171450" indent="-171450">
              <a:buFont typeface="Arial" panose="020B0604020202020204" pitchFamily="34" charset="0"/>
              <a:buChar char="•"/>
            </a:pPr>
            <a:r>
              <a:rPr lang="en-US" dirty="0"/>
              <a:t> Thus, WE HYPOTHESIZE adequate information in bug reports is needed to reproduce such issues and, hence, prevent such fatalities</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5</a:t>
            </a:fld>
            <a:endParaRPr lang="en-US"/>
          </a:p>
        </p:txBody>
      </p:sp>
    </p:spTree>
    <p:extLst>
      <p:ext uri="{BB962C8B-B14F-4D97-AF65-F5344CB8AC3E}">
        <p14:creationId xmlns:p14="http://schemas.microsoft.com/office/powerpoint/2010/main" val="2942895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BugMentor outperforms its four variants based on</a:t>
            </a:r>
          </a:p>
          <a:p>
            <a:pPr algn="l"/>
            <a:r>
              <a:rPr lang="en-US" sz="1800" b="0" i="0" u="none" strike="noStrike" baseline="0" dirty="0">
                <a:latin typeface="CMR12"/>
              </a:rPr>
              <a:t>individual components or their combinations, which justifies the presence of all three</a:t>
            </a:r>
          </a:p>
          <a:p>
            <a:pPr algn="l"/>
            <a:r>
              <a:rPr lang="en-CA" sz="1800" b="0" i="0" u="none" strike="noStrike" baseline="0" dirty="0">
                <a:latin typeface="CMR12"/>
              </a:rPr>
              <a:t>components in BugMentor.</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51</a:t>
            </a:fld>
            <a:endParaRPr lang="en-US"/>
          </a:p>
        </p:txBody>
      </p:sp>
    </p:spTree>
    <p:extLst>
      <p:ext uri="{BB962C8B-B14F-4D97-AF65-F5344CB8AC3E}">
        <p14:creationId xmlns:p14="http://schemas.microsoft.com/office/powerpoint/2010/main" val="605214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All these numbers indicate a high similarity in meaning and content between BugMentor’s answers and the ground truth.</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52</a:t>
            </a:fld>
            <a:endParaRPr lang="en-US"/>
          </a:p>
        </p:txBody>
      </p:sp>
    </p:spTree>
    <p:extLst>
      <p:ext uri="{BB962C8B-B14F-4D97-AF65-F5344CB8AC3E}">
        <p14:creationId xmlns:p14="http://schemas.microsoft.com/office/powerpoint/2010/main" val="1855357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IEEE defines software bugs as human-made error that stops a software or program from working as it should. A recent survey found that software bugs leads to trillions of dollars and is a major cause of fatal accidents!</a:t>
            </a:r>
          </a:p>
        </p:txBody>
      </p:sp>
      <p:sp>
        <p:nvSpPr>
          <p:cNvPr id="4" name="Slide Number Placeholder 3"/>
          <p:cNvSpPr>
            <a:spLocks noGrp="1"/>
          </p:cNvSpPr>
          <p:nvPr>
            <p:ph type="sldNum" sz="quarter" idx="5"/>
          </p:nvPr>
        </p:nvSpPr>
        <p:spPr/>
        <p:txBody>
          <a:bodyPr/>
          <a:lstStyle/>
          <a:p>
            <a:fld id="{36D2BFB5-F9A6-694D-87E7-A778242C0910}" type="slidenum">
              <a:rPr lang="en-US" smtClean="0"/>
              <a:t>53</a:t>
            </a:fld>
            <a:endParaRPr lang="en-US"/>
          </a:p>
        </p:txBody>
      </p:sp>
    </p:spTree>
    <p:extLst>
      <p:ext uri="{BB962C8B-B14F-4D97-AF65-F5344CB8AC3E}">
        <p14:creationId xmlns:p14="http://schemas.microsoft.com/office/powerpoint/2010/main" val="278762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 as look at an example bug report that was submitted on GitHub at a Task scheduler software called </a:t>
            </a:r>
            <a:r>
              <a:rPr lang="en-US" dirty="0" err="1"/>
              <a:t>Dolphinscheduler</a:t>
            </a:r>
            <a:r>
              <a:rPr lang="en-US" dirty="0"/>
              <a:t>, </a:t>
            </a:r>
          </a:p>
          <a:p>
            <a:pPr marL="171450" indent="-171450">
              <a:buFont typeface="Arial" panose="020B0604020202020204" pitchFamily="34" charset="0"/>
              <a:buChar char="•"/>
            </a:pPr>
            <a:r>
              <a:rPr lang="en-US" dirty="0"/>
              <a:t>from the image we see the </a:t>
            </a:r>
            <a:r>
              <a:rPr lang="en-US" dirty="0" err="1"/>
              <a:t>the</a:t>
            </a:r>
            <a:r>
              <a:rPr lang="en-US" dirty="0"/>
              <a:t> user report a bug about backlog of tasks Do not run, although they should.</a:t>
            </a:r>
          </a:p>
          <a:p>
            <a:pPr marL="171450" indent="-171450">
              <a:buFont typeface="Arial" panose="020B0604020202020204" pitchFamily="34" charset="0"/>
              <a:buChar char="•"/>
            </a:pPr>
            <a:r>
              <a:rPr lang="en-US" dirty="0"/>
              <a:t>However, we see that bug report doesn’t provide sufficient information.</a:t>
            </a:r>
          </a:p>
          <a:p>
            <a:pPr marL="171450" indent="-171450">
              <a:buFont typeface="Arial" panose="020B0604020202020204" pitchFamily="34" charset="0"/>
              <a:buChar char="•"/>
            </a:pPr>
            <a:r>
              <a:rPr lang="en-US" dirty="0"/>
              <a:t> So when the developer comes across this bug, they are not able to reproduce this due to lack of Information. </a:t>
            </a:r>
          </a:p>
          <a:p>
            <a:pPr marL="171450" indent="-171450">
              <a:buFont typeface="Arial" panose="020B0604020202020204" pitchFamily="34" charset="0"/>
              <a:buChar char="•"/>
            </a:pPr>
            <a:r>
              <a:rPr lang="en-US" dirty="0"/>
              <a:t>On the same thread, we find that the developer posts a follow-up question asking for more details with a follow-up question and are labelled as needs more information.</a:t>
            </a:r>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6</a:t>
            </a:fld>
            <a:endParaRPr lang="en-US"/>
          </a:p>
        </p:txBody>
      </p:sp>
    </p:spTree>
    <p:extLst>
      <p:ext uri="{BB962C8B-B14F-4D97-AF65-F5344CB8AC3E}">
        <p14:creationId xmlns:p14="http://schemas.microsoft.com/office/powerpoint/2010/main" val="8573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 us look at another bug report on GitHub that is also plagued by missing information. </a:t>
            </a:r>
          </a:p>
          <a:p>
            <a:pPr marL="171450" indent="-171450">
              <a:buFont typeface="Arial" panose="020B0604020202020204" pitchFamily="34" charset="0"/>
              <a:buChar char="•"/>
            </a:pPr>
            <a:r>
              <a:rPr lang="en-US" dirty="0"/>
              <a:t>At a glance ,we see that the bug report contains several domain specific terms or jargon for example Yum/DNF and RHEL. </a:t>
            </a:r>
          </a:p>
          <a:p>
            <a:pPr marL="171450" indent="-171450">
              <a:buFont typeface="Arial" panose="020B0604020202020204" pitchFamily="34" charset="0"/>
              <a:buChar char="•"/>
            </a:pPr>
            <a:r>
              <a:rPr lang="en-US" dirty="0"/>
              <a:t>When a novice or newcomer developer looks at this bug report. </a:t>
            </a:r>
          </a:p>
          <a:p>
            <a:pPr marL="171450" indent="-171450">
              <a:buFont typeface="Arial" panose="020B0604020202020204" pitchFamily="34" charset="0"/>
              <a:buChar char="•"/>
            </a:pPr>
            <a:r>
              <a:rPr lang="en-US" dirty="0"/>
              <a:t>They often are not aware about such terms and are hence not able to understand or diagnose the bug. </a:t>
            </a:r>
          </a:p>
          <a:p>
            <a:pPr marL="171450" indent="-171450">
              <a:buFont typeface="Arial" panose="020B0604020202020204" pitchFamily="34" charset="0"/>
              <a:buChar char="•"/>
            </a:pPr>
            <a:r>
              <a:rPr lang="en-US" dirty="0"/>
              <a:t>According to a study, developers with prior experience also struggle with understanding bug reports rich in such jargon.</a:t>
            </a:r>
          </a:p>
          <a:p>
            <a:pPr marL="171450" indent="-171450">
              <a:buFont typeface="Arial" panose="020B0604020202020204" pitchFamily="34" charset="0"/>
              <a:buChar char="•"/>
            </a:pPr>
            <a:r>
              <a:rPr lang="en-US" dirty="0"/>
              <a:t>However, Traditional bug tracking systems do not provide explanations to such domain specific terms or jargon.</a:t>
            </a:r>
          </a:p>
        </p:txBody>
      </p:sp>
      <p:sp>
        <p:nvSpPr>
          <p:cNvPr id="4" name="Slide Number Placeholder 3"/>
          <p:cNvSpPr>
            <a:spLocks noGrp="1"/>
          </p:cNvSpPr>
          <p:nvPr>
            <p:ph type="sldNum" sz="quarter" idx="5"/>
          </p:nvPr>
        </p:nvSpPr>
        <p:spPr/>
        <p:txBody>
          <a:bodyPr/>
          <a:lstStyle/>
          <a:p>
            <a:fld id="{36D2BFB5-F9A6-694D-87E7-A778242C0910}" type="slidenum">
              <a:rPr lang="en-US" smtClean="0"/>
              <a:t>7</a:t>
            </a:fld>
            <a:endParaRPr lang="en-US"/>
          </a:p>
        </p:txBody>
      </p:sp>
    </p:spTree>
    <p:extLst>
      <p:ext uri="{BB962C8B-B14F-4D97-AF65-F5344CB8AC3E}">
        <p14:creationId xmlns:p14="http://schemas.microsoft.com/office/powerpoint/2010/main" val="559842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missing information among one of the key factors that might lead a reported software bug to non-reproduced or resolved in time, 78% of bug reports on bug tracking systems such as Bugzilla less than a 100 words each. </a:t>
            </a:r>
          </a:p>
          <a:p>
            <a:pPr marL="171450" indent="-171450">
              <a:buFont typeface="Arial" panose="020B0604020202020204" pitchFamily="34" charset="0"/>
              <a:buChar char="•"/>
            </a:pPr>
            <a:r>
              <a:rPr lang="en-US" dirty="0"/>
              <a:t>Such short bug reports take more than 121 days compared to detailed bug reports to get resolved.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Therefore, it is necessary to solve this problem of missing information through automated tools. </a:t>
            </a:r>
          </a:p>
          <a:p>
            <a:pPr marL="171450" indent="-171450">
              <a:buFont typeface="Arial" panose="020B0604020202020204" pitchFamily="34" charset="0"/>
              <a:buChar char="•"/>
            </a:pPr>
            <a:r>
              <a:rPr lang="en-US" dirty="0"/>
              <a:t> We address this problem through two studies and propose 2 automated tools. </a:t>
            </a:r>
          </a:p>
          <a:p>
            <a:pPr marL="171450" indent="-171450">
              <a:buFont typeface="Arial" panose="020B0604020202020204" pitchFamily="34" charset="0"/>
              <a:buChar char="•"/>
            </a:pPr>
            <a:r>
              <a:rPr lang="en-US" dirty="0"/>
              <a:t>In our first study we provide answers to such follow-up questions and add complimentary information to bug reports. </a:t>
            </a:r>
          </a:p>
          <a:p>
            <a:pPr marL="171450" indent="-171450">
              <a:buFont typeface="Arial" panose="020B0604020202020204" pitchFamily="34" charset="0"/>
              <a:buChar char="•"/>
            </a:pPr>
            <a:r>
              <a:rPr lang="en-US" dirty="0"/>
              <a:t>In our second study we provide explanations to domain-specific jargons.</a:t>
            </a:r>
          </a:p>
          <a:p>
            <a:endParaRPr lang="en-CA" dirty="0"/>
          </a:p>
        </p:txBody>
      </p:sp>
      <p:sp>
        <p:nvSpPr>
          <p:cNvPr id="4" name="Slide Number Placeholder 3"/>
          <p:cNvSpPr>
            <a:spLocks noGrp="1"/>
          </p:cNvSpPr>
          <p:nvPr>
            <p:ph type="sldNum" sz="quarter" idx="5"/>
          </p:nvPr>
        </p:nvSpPr>
        <p:spPr/>
        <p:txBody>
          <a:bodyPr/>
          <a:lstStyle/>
          <a:p>
            <a:fld id="{36D2BFB5-F9A6-694D-87E7-A778242C0910}" type="slidenum">
              <a:rPr lang="en-US" smtClean="0"/>
              <a:t>8</a:t>
            </a:fld>
            <a:endParaRPr lang="en-US"/>
          </a:p>
        </p:txBody>
      </p:sp>
    </p:spTree>
    <p:extLst>
      <p:ext uri="{BB962C8B-B14F-4D97-AF65-F5344CB8AC3E}">
        <p14:creationId xmlns:p14="http://schemas.microsoft.com/office/powerpoint/2010/main" val="137840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address the first research problem, we propose tool called BugMentor that provides answers to follow-up questions leveraging structured information retrieval and neural text generation. </a:t>
            </a:r>
          </a:p>
        </p:txBody>
      </p:sp>
      <p:sp>
        <p:nvSpPr>
          <p:cNvPr id="4" name="Slide Number Placeholder 3"/>
          <p:cNvSpPr>
            <a:spLocks noGrp="1"/>
          </p:cNvSpPr>
          <p:nvPr>
            <p:ph type="sldNum" sz="quarter" idx="5"/>
          </p:nvPr>
        </p:nvSpPr>
        <p:spPr/>
        <p:txBody>
          <a:bodyPr/>
          <a:lstStyle/>
          <a:p>
            <a:fld id="{36D2BFB5-F9A6-694D-87E7-A778242C0910}" type="slidenum">
              <a:rPr lang="en-US" smtClean="0"/>
              <a:t>9</a:t>
            </a:fld>
            <a:endParaRPr lang="en-US"/>
          </a:p>
        </p:txBody>
      </p:sp>
    </p:spTree>
    <p:extLst>
      <p:ext uri="{BB962C8B-B14F-4D97-AF65-F5344CB8AC3E}">
        <p14:creationId xmlns:p14="http://schemas.microsoft.com/office/powerpoint/2010/main" val="2619096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6.emf"/><Relationship Id="rId4" Type="http://schemas.openxmlformats.org/officeDocument/2006/relationships/image" Target="../media/image15.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emf"/><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Round Single Corner Rectangle 12">
            <a:extLst>
              <a:ext uri="{FF2B5EF4-FFF2-40B4-BE49-F238E27FC236}">
                <a16:creationId xmlns:a16="http://schemas.microsoft.com/office/drawing/2014/main" id="{A5F70E6A-422B-8D4D-BD08-529908F565EF}"/>
              </a:ext>
            </a:extLst>
          </p:cNvPr>
          <p:cNvSpPr/>
          <p:nvPr userDrawn="1"/>
        </p:nvSpPr>
        <p:spPr>
          <a:xfrm flipV="1">
            <a:off x="323850" y="3544388"/>
            <a:ext cx="4176713" cy="1080000"/>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3850" y="1744388"/>
            <a:ext cx="5311775" cy="1800000"/>
          </a:xfrm>
          <a:prstGeom prst="round2DiagRect">
            <a:avLst/>
          </a:prstGeom>
          <a:solidFill>
            <a:srgbClr val="FFD400"/>
          </a:solidFill>
        </p:spPr>
        <p:txBody>
          <a:bodyPr lIns="180000" tIns="180000" rIns="180000" bIns="180000" anchor="ctr" anchorCtr="0">
            <a:normAutofit/>
          </a:bodyPr>
          <a:lstStyle>
            <a:lvl1pPr algn="l">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97D1976A-2479-7944-8978-BF7B42DFC02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28067" y="3904877"/>
            <a:ext cx="1259307" cy="359021"/>
          </a:xfrm>
          <a:prstGeom prst="rect">
            <a:avLst/>
          </a:prstGeom>
        </p:spPr>
      </p:pic>
    </p:spTree>
    <p:extLst>
      <p:ext uri="{BB962C8B-B14F-4D97-AF65-F5344CB8AC3E}">
        <p14:creationId xmlns:p14="http://schemas.microsoft.com/office/powerpoint/2010/main" val="3098809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ction Header 2">
    <p:bg>
      <p:bgPr>
        <a:solidFill>
          <a:srgbClr val="FFD4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2" name="Title 1"/>
          <p:cNvSpPr>
            <a:spLocks noGrp="1"/>
          </p:cNvSpPr>
          <p:nvPr>
            <p:ph type="title"/>
          </p:nvPr>
        </p:nvSpPr>
        <p:spPr>
          <a:xfrm>
            <a:off x="323850" y="1297239"/>
            <a:ext cx="4176713" cy="2145063"/>
          </a:xfrm>
        </p:spPr>
        <p:txBody>
          <a:bodyPr anchor="b">
            <a:normAutofit/>
          </a:bodyPr>
          <a:lstStyle>
            <a:lvl1pPr>
              <a:defRPr sz="3600" b="0"/>
            </a:lvl1pPr>
          </a:lstStyle>
          <a:p>
            <a:r>
              <a:rPr lang="en-US" dirty="0"/>
              <a:t>Click to edit Master title style</a:t>
            </a:r>
          </a:p>
        </p:txBody>
      </p:sp>
      <p:sp>
        <p:nvSpPr>
          <p:cNvPr id="3" name="Text Placeholder 2"/>
          <p:cNvSpPr>
            <a:spLocks noGrp="1"/>
          </p:cNvSpPr>
          <p:nvPr>
            <p:ph type="body" idx="1"/>
          </p:nvPr>
        </p:nvSpPr>
        <p:spPr>
          <a:xfrm>
            <a:off x="323850" y="3442098"/>
            <a:ext cx="4176713" cy="1080000"/>
          </a:xfrm>
        </p:spPr>
        <p:txBody>
          <a:bodyPr/>
          <a:lstStyle>
            <a:lvl1pPr marL="0" indent="0">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Usmi Mukherjee, Dalhousie University</a:t>
            </a:r>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FADA54-FB2E-8D46-BD32-BFE8F914C443}"/>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C0B18CB-FC9A-AA14-2EAA-E064AA0B5A4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045"/>
          <a:stretch/>
        </p:blipFill>
        <p:spPr>
          <a:xfrm>
            <a:off x="323850" y="263302"/>
            <a:ext cx="576263" cy="653302"/>
          </a:xfrm>
          <a:prstGeom prst="rect">
            <a:avLst/>
          </a:prstGeom>
        </p:spPr>
      </p:pic>
      <p:sp>
        <p:nvSpPr>
          <p:cNvPr id="11" name="Bildplatzhalter 1">
            <a:extLst>
              <a:ext uri="{FF2B5EF4-FFF2-40B4-BE49-F238E27FC236}">
                <a16:creationId xmlns:a16="http://schemas.microsoft.com/office/drawing/2014/main" id="{A317A1A6-89F1-5E47-BC9A-970206CA2B04}"/>
              </a:ext>
            </a:extLst>
          </p:cNvPr>
          <p:cNvSpPr>
            <a:spLocks noGrp="1"/>
          </p:cNvSpPr>
          <p:nvPr>
            <p:ph type="pic" sz="quarter" idx="13"/>
          </p:nvPr>
        </p:nvSpPr>
        <p:spPr>
          <a:xfrm>
            <a:off x="4719145" y="0"/>
            <a:ext cx="4424856" cy="5143500"/>
          </a:xfrm>
          <a:solidFill>
            <a:schemeClr val="bg1"/>
          </a:solidFill>
        </p:spPr>
        <p:txBody>
          <a:bodyPr/>
          <a:lstStyle/>
          <a:p>
            <a:endParaRPr lang="en-US" dirty="0"/>
          </a:p>
        </p:txBody>
      </p:sp>
    </p:spTree>
    <p:extLst>
      <p:ext uri="{BB962C8B-B14F-4D97-AF65-F5344CB8AC3E}">
        <p14:creationId xmlns:p14="http://schemas.microsoft.com/office/powerpoint/2010/main" val="196588224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a:blip r:embed="rId2" cstate="screen">
            <a:extLst>
              <a:ext uri="{BEBA8EAE-BF5A-486C-A8C5-ECC9F3942E4B}">
                <a14:imgProps xmlns:a14="http://schemas.microsoft.com/office/drawing/2010/main">
                  <a14:imgLayer r:embed="rId3">
                    <a14:imgEffect>
                      <a14:brightnessContrast bright="-6300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48DB6-886A-0AF8-675E-A3B4723752FF}"/>
              </a:ext>
            </a:extLst>
          </p:cNvPr>
          <p:cNvPicPr>
            <a:picLocks noChangeAspect="1"/>
          </p:cNvPicPr>
          <p:nvPr userDrawn="1"/>
        </p:nvPicPr>
        <p:blipFill>
          <a:blip r:embed="rId4"/>
          <a:stretch>
            <a:fillRect/>
          </a:stretch>
        </p:blipFill>
        <p:spPr>
          <a:xfrm>
            <a:off x="1556084" y="1373640"/>
            <a:ext cx="6031832" cy="3021254"/>
          </a:xfrm>
          <a:prstGeom prst="rect">
            <a:avLst/>
          </a:prstGeom>
        </p:spPr>
      </p:pic>
      <p:sp>
        <p:nvSpPr>
          <p:cNvPr id="9" name="Title 1">
            <a:extLst>
              <a:ext uri="{FF2B5EF4-FFF2-40B4-BE49-F238E27FC236}">
                <a16:creationId xmlns:a16="http://schemas.microsoft.com/office/drawing/2014/main" id="{3679C9FF-BA4E-83C1-14F6-D10F9E3525D7}"/>
              </a:ext>
            </a:extLst>
          </p:cNvPr>
          <p:cNvSpPr>
            <a:spLocks noGrp="1"/>
          </p:cNvSpPr>
          <p:nvPr>
            <p:ph type="title"/>
          </p:nvPr>
        </p:nvSpPr>
        <p:spPr>
          <a:xfrm>
            <a:off x="2329728" y="1581410"/>
            <a:ext cx="4645891" cy="2145064"/>
          </a:xfrm>
        </p:spPr>
        <p:txBody>
          <a:bodyPr anchor="ctr">
            <a:normAutofit/>
          </a:bodyPr>
          <a:lstStyle>
            <a:lvl1pPr>
              <a:lnSpc>
                <a:spcPts val="4780"/>
              </a:lnSpc>
              <a:defRPr sz="4400" b="0"/>
            </a:lvl1pPr>
          </a:lstStyle>
          <a:p>
            <a:r>
              <a:rPr lang="en-US" dirty="0"/>
              <a:t>Click to edit Master title style</a:t>
            </a:r>
          </a:p>
        </p:txBody>
      </p:sp>
    </p:spTree>
    <p:extLst>
      <p:ext uri="{BB962C8B-B14F-4D97-AF65-F5344CB8AC3E}">
        <p14:creationId xmlns:p14="http://schemas.microsoft.com/office/powerpoint/2010/main" val="3917639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screen">
            <a:extLst>
              <a:ext uri="{BEBA8EAE-BF5A-486C-A8C5-ECC9F3942E4B}">
                <a14:imgProps xmlns:a14="http://schemas.microsoft.com/office/drawing/2010/main">
                  <a14:imgLayer r:embed="rId3">
                    <a14:imgEffect>
                      <a14:brightnessContrast bright="-57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EE9EEE73-B7A0-A6A7-A7E1-AAAE7AAD784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37651" t="72677"/>
          <a:stretch/>
        </p:blipFill>
        <p:spPr>
          <a:xfrm>
            <a:off x="0" y="0"/>
            <a:ext cx="1248815" cy="1405332"/>
          </a:xfrm>
          <a:prstGeom prst="rect">
            <a:avLst/>
          </a:prstGeom>
        </p:spPr>
      </p:pic>
      <p:pic>
        <p:nvPicPr>
          <p:cNvPr id="3" name="Picture 2">
            <a:extLst>
              <a:ext uri="{FF2B5EF4-FFF2-40B4-BE49-F238E27FC236}">
                <a16:creationId xmlns:a16="http://schemas.microsoft.com/office/drawing/2014/main" id="{F109670B-71CE-CFE3-4574-5CCFD44DDB81}"/>
              </a:ext>
            </a:extLst>
          </p:cNvPr>
          <p:cNvPicPr>
            <a:picLocks noChangeAspect="1"/>
          </p:cNvPicPr>
          <p:nvPr userDrawn="1"/>
        </p:nvPicPr>
        <p:blipFill>
          <a:blip r:embed="rId5"/>
          <a:stretch>
            <a:fillRect/>
          </a:stretch>
        </p:blipFill>
        <p:spPr>
          <a:xfrm>
            <a:off x="293572" y="258318"/>
            <a:ext cx="572048" cy="643554"/>
          </a:xfrm>
          <a:prstGeom prst="rect">
            <a:avLst/>
          </a:prstGeom>
        </p:spPr>
      </p:pic>
    </p:spTree>
    <p:extLst>
      <p:ext uri="{BB962C8B-B14F-4D97-AF65-F5344CB8AC3E}">
        <p14:creationId xmlns:p14="http://schemas.microsoft.com/office/powerpoint/2010/main" val="837340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Bildplatzhalter 1">
            <a:extLst>
              <a:ext uri="{FF2B5EF4-FFF2-40B4-BE49-F238E27FC236}">
                <a16:creationId xmlns:a16="http://schemas.microsoft.com/office/drawing/2014/main" id="{A0529BA8-2D3A-0C1E-9C1E-2378BF7EB458}"/>
              </a:ext>
            </a:extLst>
          </p:cNvPr>
          <p:cNvSpPr>
            <a:spLocks noGrp="1"/>
          </p:cNvSpPr>
          <p:nvPr>
            <p:ph type="pic" idx="13"/>
          </p:nvPr>
        </p:nvSpPr>
        <p:spPr>
          <a:xfrm>
            <a:off x="1" y="0"/>
            <a:ext cx="9144000" cy="5143500"/>
          </a:xfrm>
          <a:noFill/>
        </p:spPr>
      </p:sp>
      <p:pic>
        <p:nvPicPr>
          <p:cNvPr id="5" name="Picture 4">
            <a:extLst>
              <a:ext uri="{FF2B5EF4-FFF2-40B4-BE49-F238E27FC236}">
                <a16:creationId xmlns:a16="http://schemas.microsoft.com/office/drawing/2014/main" id="{48E5B3CB-059F-A6B1-D8DF-5D08ED069A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7" name="Date Placeholder 3">
            <a:extLst>
              <a:ext uri="{FF2B5EF4-FFF2-40B4-BE49-F238E27FC236}">
                <a16:creationId xmlns:a16="http://schemas.microsoft.com/office/drawing/2014/main" id="{01DAFB45-B1F2-15EB-82FA-01561BCB1550}"/>
              </a:ext>
            </a:extLst>
          </p:cNvPr>
          <p:cNvSpPr>
            <a:spLocks noGrp="1"/>
          </p:cNvSpPr>
          <p:nvPr>
            <p:ph type="dt" sz="half" idx="10"/>
          </p:nvPr>
        </p:nvSpPr>
        <p:spPr>
          <a:xfrm>
            <a:off x="6804025" y="4767263"/>
            <a:ext cx="1296988" cy="273844"/>
          </a:xfrm>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8" name="Footer Placeholder 4">
            <a:extLst>
              <a:ext uri="{FF2B5EF4-FFF2-40B4-BE49-F238E27FC236}">
                <a16:creationId xmlns:a16="http://schemas.microsoft.com/office/drawing/2014/main" id="{213FAF69-DB5C-F93A-09F2-08D856CB1BBF}"/>
              </a:ext>
            </a:extLst>
          </p:cNvPr>
          <p:cNvSpPr>
            <a:spLocks noGrp="1"/>
          </p:cNvSpPr>
          <p:nvPr>
            <p:ph type="ftr" sz="quarter" idx="11"/>
          </p:nvPr>
        </p:nvSpPr>
        <p:spPr>
          <a:xfrm>
            <a:off x="4002846" y="4767263"/>
            <a:ext cx="2735264" cy="273844"/>
          </a:xfrm>
        </p:spPr>
        <p:txBody>
          <a:bodyPr/>
          <a:lstStyle>
            <a:lvl1pPr>
              <a:defRPr>
                <a:solidFill>
                  <a:schemeClr val="tx1"/>
                </a:solidFill>
              </a:defRPr>
            </a:lvl1pPr>
          </a:lstStyle>
          <a:p>
            <a:pPr algn="r"/>
            <a:r>
              <a:rPr lang="en-US" dirty="0"/>
              <a:t>Dalhousie </a:t>
            </a:r>
            <a:r>
              <a:rPr lang="en-US" dirty="0" err="1"/>
              <a:t>Powerpoint</a:t>
            </a:r>
            <a:r>
              <a:rPr lang="en-US" dirty="0"/>
              <a:t> Template CHANGE IN MASTER</a:t>
            </a:r>
          </a:p>
        </p:txBody>
      </p:sp>
      <p:sp>
        <p:nvSpPr>
          <p:cNvPr id="10" name="Slide Number Placeholder 5">
            <a:extLst>
              <a:ext uri="{FF2B5EF4-FFF2-40B4-BE49-F238E27FC236}">
                <a16:creationId xmlns:a16="http://schemas.microsoft.com/office/drawing/2014/main" id="{E835BE09-8BE0-1E92-F66D-7626F01CAE4A}"/>
              </a:ext>
            </a:extLst>
          </p:cNvPr>
          <p:cNvSpPr>
            <a:spLocks noGrp="1"/>
          </p:cNvSpPr>
          <p:nvPr>
            <p:ph type="sldNum" sz="quarter" idx="12"/>
          </p:nvPr>
        </p:nvSpPr>
        <p:spPr>
          <a:xfrm>
            <a:off x="8110471" y="4767263"/>
            <a:ext cx="709679" cy="273844"/>
          </a:xfrm>
        </p:spPr>
        <p:txBody>
          <a:bodyPr/>
          <a:lstStyle/>
          <a:p>
            <a:fld id="{EDF96001-7E4F-EB42-8596-9AF1BDDEE6AD}" type="slidenum">
              <a:rPr lang="en-US" smtClean="0"/>
              <a:t>‹#›</a:t>
            </a:fld>
            <a:endParaRPr lang="en-US" dirty="0"/>
          </a:p>
        </p:txBody>
      </p:sp>
      <p:cxnSp>
        <p:nvCxnSpPr>
          <p:cNvPr id="11" name="Straight Connector 10">
            <a:extLst>
              <a:ext uri="{FF2B5EF4-FFF2-40B4-BE49-F238E27FC236}">
                <a16:creationId xmlns:a16="http://schemas.microsoft.com/office/drawing/2014/main" id="{BB360EDC-D490-F76F-7D72-BC26F9E797A7}"/>
              </a:ext>
            </a:extLst>
          </p:cNvPr>
          <p:cNvCxnSpPr>
            <a:stCxn id="8" idx="3"/>
            <a:endCxn id="7" idx="1"/>
          </p:cNvCxnSpPr>
          <p:nvPr userDrawn="1"/>
        </p:nvCxnSpPr>
        <p:spPr>
          <a:xfrm>
            <a:off x="6738110" y="4904185"/>
            <a:ext cx="659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463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AFFF7C-DDF5-ECD0-DE86-79E05710B6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04" t="44097" r="1" b="-1"/>
          <a:stretch/>
        </p:blipFill>
        <p:spPr>
          <a:xfrm>
            <a:off x="0" y="-1"/>
            <a:ext cx="3328737" cy="5041107"/>
          </a:xfrm>
          <a:prstGeom prst="rect">
            <a:avLst/>
          </a:prstGeom>
        </p:spPr>
      </p:pic>
      <p:sp>
        <p:nvSpPr>
          <p:cNvPr id="2" name="Title 1"/>
          <p:cNvSpPr>
            <a:spLocks noGrp="1"/>
          </p:cNvSpPr>
          <p:nvPr>
            <p:ph type="title"/>
          </p:nvPr>
        </p:nvSpPr>
        <p:spPr>
          <a:xfrm>
            <a:off x="323850" y="1297239"/>
            <a:ext cx="2735263" cy="2145064"/>
          </a:xfrm>
        </p:spPr>
        <p:txBody>
          <a:bodyPr anchor="ctr">
            <a:normAutofit/>
          </a:bodyPr>
          <a:lstStyle>
            <a:lvl1pPr>
              <a:defRPr sz="3600" b="0"/>
            </a:lvl1pPr>
          </a:lstStyle>
          <a:p>
            <a:r>
              <a:rPr lang="en-US" dirty="0"/>
              <a:t>Click to edit Master title style</a:t>
            </a:r>
          </a:p>
        </p:txBody>
      </p:sp>
      <p:cxnSp>
        <p:nvCxnSpPr>
          <p:cNvPr id="19" name="Straight Connector 18">
            <a:extLst>
              <a:ext uri="{FF2B5EF4-FFF2-40B4-BE49-F238E27FC236}">
                <a16:creationId xmlns:a16="http://schemas.microsoft.com/office/drawing/2014/main" id="{10FADA54-FB2E-8D46-BD32-BFE8F914C443}"/>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1711091-0AC3-62EB-ADC0-71B60E85DB3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045"/>
          <a:stretch/>
        </p:blipFill>
        <p:spPr>
          <a:xfrm>
            <a:off x="323850" y="263302"/>
            <a:ext cx="576263" cy="653302"/>
          </a:xfrm>
          <a:prstGeom prst="rect">
            <a:avLst/>
          </a:prstGeom>
        </p:spPr>
      </p:pic>
      <p:sp>
        <p:nvSpPr>
          <p:cNvPr id="12" name="Text Placeholder 11">
            <a:extLst>
              <a:ext uri="{FF2B5EF4-FFF2-40B4-BE49-F238E27FC236}">
                <a16:creationId xmlns:a16="http://schemas.microsoft.com/office/drawing/2014/main" id="{DF66FB73-767B-B30C-C2FE-6587275CE4C6}"/>
              </a:ext>
            </a:extLst>
          </p:cNvPr>
          <p:cNvSpPr>
            <a:spLocks noGrp="1"/>
          </p:cNvSpPr>
          <p:nvPr>
            <p:ph type="body" sz="quarter" idx="13"/>
          </p:nvPr>
        </p:nvSpPr>
        <p:spPr>
          <a:xfrm>
            <a:off x="3706813" y="1297239"/>
            <a:ext cx="4910137" cy="2638174"/>
          </a:xfrm>
        </p:spPr>
        <p:txBody>
          <a:bodyPr>
            <a:normAutofit/>
          </a:bodyPr>
          <a:lstStyle>
            <a:lvl1pPr>
              <a:defRPr sz="2000">
                <a:solidFill>
                  <a:schemeClr val="tx1"/>
                </a:solidFill>
              </a:defRPr>
            </a:lvl1pPr>
            <a:lvl2pPr>
              <a:defRPr sz="18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D43BC3A4-0647-7933-8A45-12990C65A5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20" name="Date Placeholder 3">
            <a:extLst>
              <a:ext uri="{FF2B5EF4-FFF2-40B4-BE49-F238E27FC236}">
                <a16:creationId xmlns:a16="http://schemas.microsoft.com/office/drawing/2014/main" id="{237BD00E-87C5-8E29-C978-B19F60BEDC10}"/>
              </a:ext>
            </a:extLst>
          </p:cNvPr>
          <p:cNvSpPr>
            <a:spLocks noGrp="1"/>
          </p:cNvSpPr>
          <p:nvPr>
            <p:ph type="dt" sz="half" idx="10"/>
          </p:nvPr>
        </p:nvSpPr>
        <p:spPr>
          <a:xfrm>
            <a:off x="6804025" y="4767263"/>
            <a:ext cx="1296988" cy="273844"/>
          </a:xfrm>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21" name="Footer Placeholder 4">
            <a:extLst>
              <a:ext uri="{FF2B5EF4-FFF2-40B4-BE49-F238E27FC236}">
                <a16:creationId xmlns:a16="http://schemas.microsoft.com/office/drawing/2014/main" id="{CADF1561-03D2-BB25-9209-8BD286671B45}"/>
              </a:ext>
            </a:extLst>
          </p:cNvPr>
          <p:cNvSpPr>
            <a:spLocks noGrp="1"/>
          </p:cNvSpPr>
          <p:nvPr>
            <p:ph type="ftr" sz="quarter" idx="11"/>
          </p:nvPr>
        </p:nvSpPr>
        <p:spPr>
          <a:xfrm>
            <a:off x="4002846" y="4767263"/>
            <a:ext cx="2735264" cy="273844"/>
          </a:xfrm>
        </p:spPr>
        <p:txBody>
          <a:bodyPr/>
          <a:lstStyle>
            <a:lvl1pPr>
              <a:defRPr>
                <a:solidFill>
                  <a:schemeClr val="tx1"/>
                </a:solidFill>
              </a:defRPr>
            </a:lvl1pPr>
          </a:lstStyle>
          <a:p>
            <a:r>
              <a:rPr lang="en-US" dirty="0"/>
              <a:t>Usmi Mukherjee, Dalhousie University</a:t>
            </a:r>
          </a:p>
        </p:txBody>
      </p:sp>
      <p:sp>
        <p:nvSpPr>
          <p:cNvPr id="22" name="Slide Number Placeholder 5">
            <a:extLst>
              <a:ext uri="{FF2B5EF4-FFF2-40B4-BE49-F238E27FC236}">
                <a16:creationId xmlns:a16="http://schemas.microsoft.com/office/drawing/2014/main" id="{EBA806C0-36C4-52F5-936F-22C208BEF53C}"/>
              </a:ext>
            </a:extLst>
          </p:cNvPr>
          <p:cNvSpPr>
            <a:spLocks noGrp="1"/>
          </p:cNvSpPr>
          <p:nvPr>
            <p:ph type="sldNum" sz="quarter" idx="12"/>
          </p:nvPr>
        </p:nvSpPr>
        <p:spPr>
          <a:xfrm>
            <a:off x="8110471" y="4767263"/>
            <a:ext cx="709679" cy="273844"/>
          </a:xfrm>
        </p:spPr>
        <p:txBody>
          <a:bodyPr/>
          <a:lstStyle/>
          <a:p>
            <a:fld id="{EDF96001-7E4F-EB42-8596-9AF1BDDEE6AD}" type="slidenum">
              <a:rPr lang="en-US" smtClean="0"/>
              <a:t>‹#›</a:t>
            </a:fld>
            <a:endParaRPr lang="en-US" dirty="0"/>
          </a:p>
        </p:txBody>
      </p:sp>
      <p:cxnSp>
        <p:nvCxnSpPr>
          <p:cNvPr id="23" name="Straight Connector 22">
            <a:extLst>
              <a:ext uri="{FF2B5EF4-FFF2-40B4-BE49-F238E27FC236}">
                <a16:creationId xmlns:a16="http://schemas.microsoft.com/office/drawing/2014/main" id="{748C945D-B03C-018A-D661-A14C1ED25337}"/>
              </a:ext>
            </a:extLst>
          </p:cNvPr>
          <p:cNvCxnSpPr>
            <a:stCxn id="21" idx="3"/>
            <a:endCxn id="20" idx="1"/>
          </p:cNvCxnSpPr>
          <p:nvPr userDrawn="1"/>
        </p:nvCxnSpPr>
        <p:spPr>
          <a:xfrm>
            <a:off x="6738110" y="4904185"/>
            <a:ext cx="659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454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Section Header 1">
    <p:spTree>
      <p:nvGrpSpPr>
        <p:cNvPr id="1" name=""/>
        <p:cNvGrpSpPr/>
        <p:nvPr/>
      </p:nvGrpSpPr>
      <p:grpSpPr>
        <a:xfrm>
          <a:off x="0" y="0"/>
          <a:ext cx="0" cy="0"/>
          <a:chOff x="0" y="0"/>
          <a:chExt cx="0" cy="0"/>
        </a:xfrm>
      </p:grpSpPr>
      <p:sp>
        <p:nvSpPr>
          <p:cNvPr id="21" name="Bildplatzhalter 2">
            <a:extLst>
              <a:ext uri="{FF2B5EF4-FFF2-40B4-BE49-F238E27FC236}">
                <a16:creationId xmlns:a16="http://schemas.microsoft.com/office/drawing/2014/main" id="{8689E65B-0595-A60A-62F0-A634B96A5148}"/>
              </a:ext>
            </a:extLst>
          </p:cNvPr>
          <p:cNvSpPr>
            <a:spLocks noGrp="1"/>
          </p:cNvSpPr>
          <p:nvPr>
            <p:ph type="pic" sz="quarter" idx="15"/>
          </p:nvPr>
        </p:nvSpPr>
        <p:spPr>
          <a:xfrm>
            <a:off x="2297820" y="0"/>
            <a:ext cx="2290813" cy="2571750"/>
          </a:xfrm>
        </p:spPr>
      </p:sp>
      <p:sp>
        <p:nvSpPr>
          <p:cNvPr id="22" name="Bildplatzhalter 2">
            <a:extLst>
              <a:ext uri="{FF2B5EF4-FFF2-40B4-BE49-F238E27FC236}">
                <a16:creationId xmlns:a16="http://schemas.microsoft.com/office/drawing/2014/main" id="{7B7CFDE6-8AA8-199A-727E-F04208E65753}"/>
              </a:ext>
            </a:extLst>
          </p:cNvPr>
          <p:cNvSpPr>
            <a:spLocks noGrp="1"/>
          </p:cNvSpPr>
          <p:nvPr>
            <p:ph type="pic" sz="quarter" idx="16"/>
          </p:nvPr>
        </p:nvSpPr>
        <p:spPr>
          <a:xfrm>
            <a:off x="4595928" y="0"/>
            <a:ext cx="2250251" cy="2571750"/>
          </a:xfrm>
        </p:spPr>
      </p:sp>
      <p:sp>
        <p:nvSpPr>
          <p:cNvPr id="23" name="Bildplatzhalter 2">
            <a:extLst>
              <a:ext uri="{FF2B5EF4-FFF2-40B4-BE49-F238E27FC236}">
                <a16:creationId xmlns:a16="http://schemas.microsoft.com/office/drawing/2014/main" id="{86DA549F-2A1A-6E1E-B7B3-1E4EA211CAD3}"/>
              </a:ext>
            </a:extLst>
          </p:cNvPr>
          <p:cNvSpPr>
            <a:spLocks noGrp="1"/>
          </p:cNvSpPr>
          <p:nvPr>
            <p:ph type="pic" sz="quarter" idx="17"/>
          </p:nvPr>
        </p:nvSpPr>
        <p:spPr>
          <a:xfrm>
            <a:off x="6853187" y="0"/>
            <a:ext cx="2290813" cy="2571750"/>
          </a:xfrm>
        </p:spPr>
      </p:sp>
      <p:sp>
        <p:nvSpPr>
          <p:cNvPr id="10" name="Bildplatzhalter 2">
            <a:extLst>
              <a:ext uri="{FF2B5EF4-FFF2-40B4-BE49-F238E27FC236}">
                <a16:creationId xmlns:a16="http://schemas.microsoft.com/office/drawing/2014/main" id="{CFDC2C76-013E-C4E9-422D-2E8321B9C529}"/>
              </a:ext>
            </a:extLst>
          </p:cNvPr>
          <p:cNvSpPr>
            <a:spLocks noGrp="1"/>
          </p:cNvSpPr>
          <p:nvPr>
            <p:ph type="pic" sz="quarter" idx="14"/>
          </p:nvPr>
        </p:nvSpPr>
        <p:spPr>
          <a:xfrm>
            <a:off x="0" y="0"/>
            <a:ext cx="2290813" cy="2571750"/>
          </a:xfrm>
        </p:spPr>
      </p:sp>
      <p:sp>
        <p:nvSpPr>
          <p:cNvPr id="7" name="Rectangle 6">
            <a:extLst>
              <a:ext uri="{FF2B5EF4-FFF2-40B4-BE49-F238E27FC236}">
                <a16:creationId xmlns:a16="http://schemas.microsoft.com/office/drawing/2014/main" id="{058CC853-5C0D-24B1-FCBA-767CA8ADC68B}"/>
              </a:ext>
            </a:extLst>
          </p:cNvPr>
          <p:cNvSpPr/>
          <p:nvPr userDrawn="1"/>
        </p:nvSpPr>
        <p:spPr>
          <a:xfrm>
            <a:off x="0" y="2529267"/>
            <a:ext cx="9144000" cy="2614233"/>
          </a:xfrm>
          <a:prstGeom prst="rect">
            <a:avLst/>
          </a:prstGeom>
          <a:solidFill>
            <a:srgbClr val="FFD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Dalhousie Powerpoint Template CHANGE IN MASTER</a:t>
            </a:r>
            <a:endParaRPr lang="en-US" dirty="0"/>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DF66FB73-767B-B30C-C2FE-6587275CE4C6}"/>
              </a:ext>
            </a:extLst>
          </p:cNvPr>
          <p:cNvSpPr>
            <a:spLocks noGrp="1"/>
          </p:cNvSpPr>
          <p:nvPr>
            <p:ph type="body" sz="quarter" idx="13"/>
          </p:nvPr>
        </p:nvSpPr>
        <p:spPr>
          <a:xfrm>
            <a:off x="4572000" y="2815463"/>
            <a:ext cx="4044950" cy="1814870"/>
          </a:xfrm>
        </p:spPr>
        <p:txBody>
          <a:bodyPr anchor="ctr">
            <a:normAutofit/>
          </a:bodyPr>
          <a:lstStyle>
            <a:lvl1pPr>
              <a:defRPr sz="2000">
                <a:solidFill>
                  <a:schemeClr val="tx1"/>
                </a:solidFill>
              </a:defRPr>
            </a:lvl1pPr>
            <a:lvl2pPr>
              <a:defRPr sz="18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edit Master text styles</a:t>
            </a:r>
          </a:p>
        </p:txBody>
      </p:sp>
      <p:sp>
        <p:nvSpPr>
          <p:cNvPr id="2" name="Title 1"/>
          <p:cNvSpPr>
            <a:spLocks noGrp="1"/>
          </p:cNvSpPr>
          <p:nvPr>
            <p:ph type="title"/>
          </p:nvPr>
        </p:nvSpPr>
        <p:spPr>
          <a:xfrm>
            <a:off x="323850" y="2815463"/>
            <a:ext cx="3655026" cy="1814876"/>
          </a:xfrm>
        </p:spPr>
        <p:txBody>
          <a:bodyPr anchor="ctr">
            <a:normAutofit/>
          </a:bodyPr>
          <a:lstStyle>
            <a:lvl1pPr>
              <a:defRPr sz="3600" b="0"/>
            </a:lvl1pPr>
          </a:lstStyle>
          <a:p>
            <a:r>
              <a:rPr lang="en-US" dirty="0"/>
              <a:t>Click to edit Master title style</a:t>
            </a:r>
          </a:p>
        </p:txBody>
      </p:sp>
    </p:spTree>
    <p:extLst>
      <p:ext uri="{BB962C8B-B14F-4D97-AF65-F5344CB8AC3E}">
        <p14:creationId xmlns:p14="http://schemas.microsoft.com/office/powerpoint/2010/main" val="97182914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1">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98799487-A443-881D-9003-748C7592283A}"/>
              </a:ext>
            </a:extLst>
          </p:cNvPr>
          <p:cNvSpPr>
            <a:spLocks noGrp="1"/>
          </p:cNvSpPr>
          <p:nvPr>
            <p:ph type="pic" sz="quarter" idx="14"/>
          </p:nvPr>
        </p:nvSpPr>
        <p:spPr>
          <a:xfrm>
            <a:off x="0" y="0"/>
            <a:ext cx="3578801" cy="5143500"/>
          </a:xfrm>
          <a:solidFill>
            <a:schemeClr val="bg1">
              <a:lumMod val="95000"/>
            </a:schemeClr>
          </a:solidFill>
        </p:spPr>
        <p:txBody>
          <a:bodyPr/>
          <a:lstStyle/>
          <a:p>
            <a:endParaRPr lang="en-US" dirty="0"/>
          </a:p>
        </p:txBody>
      </p:sp>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2" name="Title 1"/>
          <p:cNvSpPr>
            <a:spLocks noGrp="1"/>
          </p:cNvSpPr>
          <p:nvPr>
            <p:ph type="title"/>
          </p:nvPr>
        </p:nvSpPr>
        <p:spPr>
          <a:xfrm>
            <a:off x="4681331" y="962367"/>
            <a:ext cx="4138820" cy="588136"/>
          </a:xfrm>
        </p:spPr>
        <p:txBody>
          <a:bodyPr anchor="ctr">
            <a:noAutofit/>
          </a:bodyPr>
          <a:lstStyle>
            <a:lvl1pPr>
              <a:defRPr sz="2800" b="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dirty="0"/>
              <a:t>Dalhousie </a:t>
            </a:r>
            <a:r>
              <a:rPr lang="en-US" dirty="0" err="1"/>
              <a:t>Powerpoint</a:t>
            </a:r>
            <a:r>
              <a:rPr lang="en-US" dirty="0"/>
              <a:t> Template CHANGE IN MASTER</a:t>
            </a:r>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DF66FB73-767B-B30C-C2FE-6587275CE4C6}"/>
              </a:ext>
            </a:extLst>
          </p:cNvPr>
          <p:cNvSpPr>
            <a:spLocks noGrp="1"/>
          </p:cNvSpPr>
          <p:nvPr>
            <p:ph type="body" sz="quarter" idx="13"/>
          </p:nvPr>
        </p:nvSpPr>
        <p:spPr>
          <a:xfrm>
            <a:off x="4681331" y="1654382"/>
            <a:ext cx="4138820" cy="2638174"/>
          </a:xfrm>
        </p:spPr>
        <p:txBody>
          <a:bodyPr>
            <a:normAutofit/>
          </a:bodyPr>
          <a:lstStyle>
            <a:lvl1pPr marL="0" indent="0">
              <a:buFont typeface="Arial" panose="020B0604020202020204" pitchFamily="34" charset="0"/>
              <a:buNone/>
              <a:defRPr sz="2000">
                <a:solidFill>
                  <a:schemeClr val="tx1"/>
                </a:solidFill>
              </a:defRPr>
            </a:lvl1pPr>
            <a:lvl2pPr marL="342900" indent="0">
              <a:buFont typeface="Arial" panose="020B0604020202020204" pitchFamily="34" charset="0"/>
              <a:buNone/>
              <a:defRPr sz="1800">
                <a:solidFill>
                  <a:schemeClr val="tx1"/>
                </a:solidFill>
              </a:defRPr>
            </a:lvl2pPr>
            <a:lvl3pPr marL="685800" indent="0">
              <a:buFont typeface="Arial" panose="020B0604020202020204" pitchFamily="34" charset="0"/>
              <a:buNone/>
              <a:defRPr sz="1400">
                <a:solidFill>
                  <a:schemeClr val="tx1"/>
                </a:solidFill>
              </a:defRPr>
            </a:lvl3pPr>
            <a:lvl4pPr marL="1028700" indent="0">
              <a:buFont typeface="Arial" panose="020B0604020202020204" pitchFamily="34" charset="0"/>
              <a:buNone/>
              <a:defRPr sz="1200">
                <a:solidFill>
                  <a:schemeClr val="tx1"/>
                </a:solidFill>
              </a:defRPr>
            </a:lvl4pPr>
            <a:lvl5pPr marL="1371600" indent="0">
              <a:buFont typeface="Arial" panose="020B0604020202020204" pitchFamily="34" charse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510985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2" name="Title 1"/>
          <p:cNvSpPr>
            <a:spLocks noGrp="1"/>
          </p:cNvSpPr>
          <p:nvPr>
            <p:ph type="title"/>
          </p:nvPr>
        </p:nvSpPr>
        <p:spPr>
          <a:xfrm>
            <a:off x="4681331" y="962367"/>
            <a:ext cx="4138820" cy="588136"/>
          </a:xfrm>
        </p:spPr>
        <p:txBody>
          <a:bodyPr anchor="ctr">
            <a:noAutofit/>
          </a:bodyPr>
          <a:lstStyle>
            <a:lvl1pPr>
              <a:defRPr sz="2800" b="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cxnSpLocks/>
            <a:endCxn id="4" idx="1"/>
          </p:cNvCxnSpPr>
          <p:nvPr userDrawn="1"/>
        </p:nvCxnSpPr>
        <p:spPr>
          <a:xfrm>
            <a:off x="3059113" y="4904185"/>
            <a:ext cx="3744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7BF9DAAC-8B2E-C050-4927-8D2F68AC43FC}"/>
              </a:ext>
            </a:extLst>
          </p:cNvPr>
          <p:cNvSpPr>
            <a:spLocks noGrp="1"/>
          </p:cNvSpPr>
          <p:nvPr>
            <p:ph type="body" sz="quarter" idx="13"/>
          </p:nvPr>
        </p:nvSpPr>
        <p:spPr>
          <a:xfrm>
            <a:off x="4681331" y="1654382"/>
            <a:ext cx="4138820" cy="2638174"/>
          </a:xfrm>
        </p:spPr>
        <p:txBody>
          <a:bodyPr>
            <a:normAutofit/>
          </a:bodyPr>
          <a:lstStyle>
            <a:lvl1pPr marL="0" indent="0">
              <a:buFont typeface="Arial" panose="020B0604020202020204" pitchFamily="34" charset="0"/>
              <a:buNone/>
              <a:defRPr sz="2000">
                <a:solidFill>
                  <a:schemeClr val="tx1"/>
                </a:solidFill>
              </a:defRPr>
            </a:lvl1pPr>
            <a:lvl2pPr marL="342900" indent="0">
              <a:buFont typeface="Arial" panose="020B0604020202020204" pitchFamily="34" charset="0"/>
              <a:buNone/>
              <a:defRPr sz="1800">
                <a:solidFill>
                  <a:schemeClr val="tx1"/>
                </a:solidFill>
              </a:defRPr>
            </a:lvl2pPr>
            <a:lvl3pPr marL="685800" indent="0">
              <a:buFont typeface="Arial" panose="020B0604020202020204" pitchFamily="34" charset="0"/>
              <a:buNone/>
              <a:defRPr sz="1400">
                <a:solidFill>
                  <a:schemeClr val="tx1"/>
                </a:solidFill>
              </a:defRPr>
            </a:lvl3pPr>
            <a:lvl4pPr marL="1028700" indent="0">
              <a:buFont typeface="Arial" panose="020B0604020202020204" pitchFamily="34" charset="0"/>
              <a:buNone/>
              <a:defRPr sz="1200">
                <a:solidFill>
                  <a:schemeClr val="tx1"/>
                </a:solidFill>
              </a:defRPr>
            </a:lvl4pPr>
            <a:lvl5pPr marL="1371600" indent="0">
              <a:buFont typeface="Arial" panose="020B0604020202020204" pitchFamily="34" charse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9">
            <a:extLst>
              <a:ext uri="{FF2B5EF4-FFF2-40B4-BE49-F238E27FC236}">
                <a16:creationId xmlns:a16="http://schemas.microsoft.com/office/drawing/2014/main" id="{8DB3E888-6ADE-8BC6-7BF9-7CDCD551793A}"/>
              </a:ext>
            </a:extLst>
          </p:cNvPr>
          <p:cNvSpPr>
            <a:spLocks noGrp="1"/>
          </p:cNvSpPr>
          <p:nvPr>
            <p:ph type="pic" sz="quarter" idx="14"/>
          </p:nvPr>
        </p:nvSpPr>
        <p:spPr>
          <a:xfrm>
            <a:off x="0" y="0"/>
            <a:ext cx="3578801" cy="5143500"/>
          </a:xfrm>
          <a:solidFill>
            <a:schemeClr val="bg1">
              <a:lumMod val="95000"/>
            </a:schemeClr>
          </a:solidFill>
        </p:spPr>
        <p:txBody>
          <a:bodyPr/>
          <a:lstStyle/>
          <a:p>
            <a:endParaRPr lang="en-US" dirty="0"/>
          </a:p>
        </p:txBody>
      </p:sp>
      <p:sp>
        <p:nvSpPr>
          <p:cNvPr id="23" name="Footer Placeholder 4">
            <a:extLst>
              <a:ext uri="{FF2B5EF4-FFF2-40B4-BE49-F238E27FC236}">
                <a16:creationId xmlns:a16="http://schemas.microsoft.com/office/drawing/2014/main" id="{28819F36-AAD3-556E-529E-21D089C1D865}"/>
              </a:ext>
            </a:extLst>
          </p:cNvPr>
          <p:cNvSpPr>
            <a:spLocks noGrp="1"/>
          </p:cNvSpPr>
          <p:nvPr>
            <p:ph type="ftr" sz="quarter" idx="11"/>
          </p:nvPr>
        </p:nvSpPr>
        <p:spPr>
          <a:xfrm>
            <a:off x="323849" y="4767263"/>
            <a:ext cx="2735264" cy="273844"/>
          </a:xfrm>
        </p:spPr>
        <p:txBody>
          <a:bodyPr/>
          <a:lstStyle>
            <a:lvl1pPr>
              <a:defRPr>
                <a:solidFill>
                  <a:schemeClr val="bg1"/>
                </a:solidFill>
              </a:defRPr>
            </a:lvl1pPr>
          </a:lstStyle>
          <a:p>
            <a:r>
              <a:rPr lang="en-US"/>
              <a:t>Dalhousie Powerpoint Template CHANGE IN MASTER</a:t>
            </a:r>
            <a:endParaRPr lang="en-US" dirty="0"/>
          </a:p>
        </p:txBody>
      </p:sp>
    </p:spTree>
    <p:extLst>
      <p:ext uri="{BB962C8B-B14F-4D97-AF65-F5344CB8AC3E}">
        <p14:creationId xmlns:p14="http://schemas.microsoft.com/office/powerpoint/2010/main" val="240562673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ection Head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Dalhousie Powerpoint Template CHANGE IN MASTER</a:t>
            </a:r>
            <a:endParaRPr lang="en-US" dirty="0"/>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1119">
            <a:extLst>
              <a:ext uri="{FF2B5EF4-FFF2-40B4-BE49-F238E27FC236}">
                <a16:creationId xmlns:a16="http://schemas.microsoft.com/office/drawing/2014/main" id="{4F8CD92F-807C-125E-0407-586223D02D8A}"/>
              </a:ext>
            </a:extLst>
          </p:cNvPr>
          <p:cNvGrpSpPr/>
          <p:nvPr userDrawn="1"/>
        </p:nvGrpSpPr>
        <p:grpSpPr>
          <a:xfrm>
            <a:off x="4235675" y="1571615"/>
            <a:ext cx="4444276" cy="2580044"/>
            <a:chOff x="0" y="0"/>
            <a:chExt cx="11208742" cy="6507032"/>
          </a:xfrm>
        </p:grpSpPr>
        <p:sp>
          <p:nvSpPr>
            <p:cNvPr id="26" name="Shape 1110">
              <a:extLst>
                <a:ext uri="{FF2B5EF4-FFF2-40B4-BE49-F238E27FC236}">
                  <a16:creationId xmlns:a16="http://schemas.microsoft.com/office/drawing/2014/main" id="{286633B9-036C-D0F5-1CEE-C3AAAB35E7F5}"/>
                </a:ext>
              </a:extLst>
            </p:cNvPr>
            <p:cNvSpPr/>
            <p:nvPr/>
          </p:nvSpPr>
          <p:spPr>
            <a:xfrm>
              <a:off x="1021040" y="31416"/>
              <a:ext cx="9122679" cy="6178940"/>
            </a:xfrm>
            <a:custGeom>
              <a:avLst/>
              <a:gdLst/>
              <a:ahLst/>
              <a:cxnLst>
                <a:cxn ang="0">
                  <a:pos x="wd2" y="hd2"/>
                </a:cxn>
                <a:cxn ang="5400000">
                  <a:pos x="wd2" y="hd2"/>
                </a:cxn>
                <a:cxn ang="10800000">
                  <a:pos x="wd2" y="hd2"/>
                </a:cxn>
                <a:cxn ang="16200000">
                  <a:pos x="wd2" y="hd2"/>
                </a:cxn>
              </a:cxnLst>
              <a:rect l="0" t="0" r="r" b="b"/>
              <a:pathLst>
                <a:path w="21600" h="21600" extrusionOk="0">
                  <a:moveTo>
                    <a:pt x="0" y="21077"/>
                  </a:moveTo>
                  <a:lnTo>
                    <a:pt x="0" y="869"/>
                  </a:lnTo>
                  <a:cubicBezTo>
                    <a:pt x="0" y="388"/>
                    <a:pt x="263" y="0"/>
                    <a:pt x="589" y="0"/>
                  </a:cubicBezTo>
                  <a:lnTo>
                    <a:pt x="21013" y="0"/>
                  </a:lnTo>
                  <a:cubicBezTo>
                    <a:pt x="21335" y="0"/>
                    <a:pt x="21600" y="388"/>
                    <a:pt x="21600" y="869"/>
                  </a:cubicBezTo>
                  <a:lnTo>
                    <a:pt x="21600" y="21077"/>
                  </a:lnTo>
                  <a:cubicBezTo>
                    <a:pt x="21600" y="21363"/>
                    <a:pt x="21441" y="21600"/>
                    <a:pt x="21247" y="21600"/>
                  </a:cubicBezTo>
                  <a:lnTo>
                    <a:pt x="354" y="21600"/>
                  </a:lnTo>
                  <a:cubicBezTo>
                    <a:pt x="157" y="21600"/>
                    <a:pt x="0" y="21371"/>
                    <a:pt x="0" y="21077"/>
                  </a:cubicBezTo>
                </a:path>
              </a:pathLst>
            </a:custGeom>
            <a:solidFill>
              <a:srgbClr val="333333"/>
            </a:solidFill>
            <a:ln w="12700" cap="flat">
              <a:noFill/>
              <a:miter lim="400000"/>
            </a:ln>
            <a:effectLst/>
          </p:spPr>
          <p:txBody>
            <a:bodyPr wrap="square" lIns="45719" tIns="45719" rIns="45719" bIns="45719" numCol="1" anchor="ctr">
              <a:noAutofit/>
            </a:bodyPr>
            <a:lstStyle/>
            <a:p>
              <a:pPr defTabSz="449262">
                <a:lnSpc>
                  <a:spcPct val="93000"/>
                </a:lnSpc>
                <a:defRPr sz="1800">
                  <a:solidFill>
                    <a:srgbClr val="000000"/>
                  </a:solidFill>
                  <a:latin typeface="Arial"/>
                  <a:ea typeface="Arial"/>
                  <a:cs typeface="Arial"/>
                  <a:sym typeface="Arial"/>
                </a:defRPr>
              </a:pPr>
              <a:endParaRPr/>
            </a:p>
          </p:txBody>
        </p:sp>
        <p:sp>
          <p:nvSpPr>
            <p:cNvPr id="27" name="Shape 1111">
              <a:extLst>
                <a:ext uri="{FF2B5EF4-FFF2-40B4-BE49-F238E27FC236}">
                  <a16:creationId xmlns:a16="http://schemas.microsoft.com/office/drawing/2014/main" id="{02184949-FD3F-69FC-8A66-B09825E198F2}"/>
                </a:ext>
              </a:extLst>
            </p:cNvPr>
            <p:cNvSpPr/>
            <p:nvPr/>
          </p:nvSpPr>
          <p:spPr>
            <a:xfrm>
              <a:off x="1002190" y="0"/>
              <a:ext cx="9160378" cy="6232347"/>
            </a:xfrm>
            <a:custGeom>
              <a:avLst/>
              <a:gdLst/>
              <a:ahLst/>
              <a:cxnLst>
                <a:cxn ang="0">
                  <a:pos x="wd2" y="hd2"/>
                </a:cxn>
                <a:cxn ang="5400000">
                  <a:pos x="wd2" y="hd2"/>
                </a:cxn>
                <a:cxn ang="10800000">
                  <a:pos x="wd2" y="hd2"/>
                </a:cxn>
                <a:cxn ang="16200000">
                  <a:pos x="wd2" y="hd2"/>
                </a:cxn>
              </a:cxnLst>
              <a:rect l="0" t="0" r="r" b="b"/>
              <a:pathLst>
                <a:path w="21600" h="21600" extrusionOk="0">
                  <a:moveTo>
                    <a:pt x="21212" y="21600"/>
                  </a:moveTo>
                  <a:lnTo>
                    <a:pt x="388" y="21600"/>
                  </a:lnTo>
                  <a:cubicBezTo>
                    <a:pt x="193" y="21600"/>
                    <a:pt x="0" y="21316"/>
                    <a:pt x="0" y="21030"/>
                  </a:cubicBezTo>
                  <a:lnTo>
                    <a:pt x="0" y="872"/>
                  </a:lnTo>
                  <a:cubicBezTo>
                    <a:pt x="0" y="390"/>
                    <a:pt x="299" y="0"/>
                    <a:pt x="627" y="0"/>
                  </a:cubicBezTo>
                  <a:lnTo>
                    <a:pt x="20972" y="0"/>
                  </a:lnTo>
                  <a:cubicBezTo>
                    <a:pt x="21299" y="0"/>
                    <a:pt x="21600" y="390"/>
                    <a:pt x="21600" y="872"/>
                  </a:cubicBezTo>
                  <a:lnTo>
                    <a:pt x="21600" y="21030"/>
                  </a:lnTo>
                  <a:cubicBezTo>
                    <a:pt x="21600" y="21316"/>
                    <a:pt x="21409" y="21600"/>
                    <a:pt x="21212" y="21600"/>
                  </a:cubicBezTo>
                  <a:close/>
                  <a:moveTo>
                    <a:pt x="405" y="21523"/>
                  </a:moveTo>
                  <a:lnTo>
                    <a:pt x="21193" y="21523"/>
                  </a:lnTo>
                  <a:cubicBezTo>
                    <a:pt x="21388" y="21523"/>
                    <a:pt x="21546" y="21289"/>
                    <a:pt x="21546" y="21005"/>
                  </a:cubicBezTo>
                  <a:lnTo>
                    <a:pt x="21546" y="975"/>
                  </a:lnTo>
                  <a:cubicBezTo>
                    <a:pt x="21546" y="509"/>
                    <a:pt x="21289" y="131"/>
                    <a:pt x="20972" y="131"/>
                  </a:cubicBezTo>
                  <a:lnTo>
                    <a:pt x="627" y="131"/>
                  </a:lnTo>
                  <a:cubicBezTo>
                    <a:pt x="311" y="131"/>
                    <a:pt x="54" y="509"/>
                    <a:pt x="54" y="975"/>
                  </a:cubicBezTo>
                  <a:lnTo>
                    <a:pt x="54" y="21005"/>
                  </a:lnTo>
                  <a:cubicBezTo>
                    <a:pt x="54" y="21289"/>
                    <a:pt x="212" y="21523"/>
                    <a:pt x="405" y="21523"/>
                  </a:cubicBezTo>
                  <a:close/>
                </a:path>
              </a:pathLst>
            </a:custGeom>
            <a:solidFill>
              <a:srgbClr val="B4B3B4"/>
            </a:solidFill>
            <a:ln w="12700" cap="flat">
              <a:noFill/>
              <a:miter lim="400000"/>
            </a:ln>
            <a:effectLst/>
          </p:spPr>
          <p:txBody>
            <a:bodyPr wrap="square" lIns="45719" tIns="45719" rIns="45719" bIns="45719" numCol="1" anchor="ctr">
              <a:noAutofit/>
            </a:bodyPr>
            <a:lstStyle/>
            <a:p>
              <a:pPr defTabSz="449262">
                <a:lnSpc>
                  <a:spcPct val="93000"/>
                </a:lnSpc>
                <a:defRPr sz="1800">
                  <a:solidFill>
                    <a:srgbClr val="000000"/>
                  </a:solidFill>
                  <a:latin typeface="Arial"/>
                  <a:ea typeface="Arial"/>
                  <a:cs typeface="Arial"/>
                  <a:sym typeface="Arial"/>
                </a:defRPr>
              </a:pPr>
              <a:endParaRPr/>
            </a:p>
          </p:txBody>
        </p:sp>
        <p:sp>
          <p:nvSpPr>
            <p:cNvPr id="28" name="Shape 1112">
              <a:extLst>
                <a:ext uri="{FF2B5EF4-FFF2-40B4-BE49-F238E27FC236}">
                  <a16:creationId xmlns:a16="http://schemas.microsoft.com/office/drawing/2014/main" id="{28AF8619-2BF3-5E8C-687D-5DC8D754A006}"/>
                </a:ext>
              </a:extLst>
            </p:cNvPr>
            <p:cNvSpPr/>
            <p:nvPr/>
          </p:nvSpPr>
          <p:spPr>
            <a:xfrm>
              <a:off x="1049315" y="62833"/>
              <a:ext cx="9064718" cy="5999864"/>
            </a:xfrm>
            <a:custGeom>
              <a:avLst/>
              <a:gdLst/>
              <a:ahLst/>
              <a:cxnLst>
                <a:cxn ang="0">
                  <a:pos x="wd2" y="hd2"/>
                </a:cxn>
                <a:cxn ang="5400000">
                  <a:pos x="wd2" y="hd2"/>
                </a:cxn>
                <a:cxn ang="10800000">
                  <a:pos x="wd2" y="hd2"/>
                </a:cxn>
                <a:cxn ang="16200000">
                  <a:pos x="wd2" y="hd2"/>
                </a:cxn>
              </a:cxnLst>
              <a:rect l="0" t="0" r="r" b="b"/>
              <a:pathLst>
                <a:path w="21597" h="21600" extrusionOk="0">
                  <a:moveTo>
                    <a:pt x="21081" y="0"/>
                  </a:moveTo>
                  <a:lnTo>
                    <a:pt x="519" y="0"/>
                  </a:lnTo>
                  <a:cubicBezTo>
                    <a:pt x="236" y="0"/>
                    <a:pt x="0" y="351"/>
                    <a:pt x="0" y="787"/>
                  </a:cubicBezTo>
                  <a:lnTo>
                    <a:pt x="0" y="21061"/>
                  </a:lnTo>
                  <a:cubicBezTo>
                    <a:pt x="0" y="21359"/>
                    <a:pt x="161" y="21600"/>
                    <a:pt x="356" y="21600"/>
                  </a:cubicBezTo>
                  <a:lnTo>
                    <a:pt x="21242" y="21600"/>
                  </a:lnTo>
                  <a:cubicBezTo>
                    <a:pt x="21437" y="21600"/>
                    <a:pt x="21597" y="21359"/>
                    <a:pt x="21597" y="21061"/>
                  </a:cubicBezTo>
                  <a:lnTo>
                    <a:pt x="21597" y="782"/>
                  </a:lnTo>
                  <a:cubicBezTo>
                    <a:pt x="21600" y="351"/>
                    <a:pt x="21366" y="0"/>
                    <a:pt x="21081" y="0"/>
                  </a:cubicBezTo>
                </a:path>
              </a:pathLst>
            </a:custGeom>
            <a:solidFill>
              <a:srgbClr val="181A19"/>
            </a:solidFill>
            <a:ln w="12700" cap="flat">
              <a:noFill/>
              <a:miter lim="400000"/>
            </a:ln>
            <a:effectLst/>
          </p:spPr>
          <p:txBody>
            <a:bodyPr wrap="square" lIns="45719" tIns="45719" rIns="45719" bIns="45719" numCol="1" anchor="ctr">
              <a:noAutofit/>
            </a:bodyPr>
            <a:lstStyle/>
            <a:p>
              <a:pPr defTabSz="449262">
                <a:lnSpc>
                  <a:spcPct val="93000"/>
                </a:lnSpc>
                <a:defRPr sz="1800">
                  <a:solidFill>
                    <a:srgbClr val="000000"/>
                  </a:solidFill>
                  <a:latin typeface="Arial"/>
                  <a:ea typeface="Arial"/>
                  <a:cs typeface="Arial"/>
                  <a:sym typeface="Arial"/>
                </a:defRPr>
              </a:pPr>
              <a:endParaRPr/>
            </a:p>
          </p:txBody>
        </p:sp>
        <p:sp>
          <p:nvSpPr>
            <p:cNvPr id="29" name="Shape 1113">
              <a:extLst>
                <a:ext uri="{FF2B5EF4-FFF2-40B4-BE49-F238E27FC236}">
                  <a16:creationId xmlns:a16="http://schemas.microsoft.com/office/drawing/2014/main" id="{049DBBD3-7B0B-54A4-7FD0-2C68AC9FD7AD}"/>
                </a:ext>
              </a:extLst>
            </p:cNvPr>
            <p:cNvSpPr/>
            <p:nvPr/>
          </p:nvSpPr>
          <p:spPr>
            <a:xfrm>
              <a:off x="1338348" y="455541"/>
              <a:ext cx="8484921" cy="5346399"/>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lnTo>
                    <a:pt x="0" y="21600"/>
                  </a:lnTo>
                  <a:lnTo>
                    <a:pt x="0" y="0"/>
                  </a:lnTo>
                  <a:lnTo>
                    <a:pt x="21600" y="0"/>
                  </a:lnTo>
                  <a:lnTo>
                    <a:pt x="21600" y="21600"/>
                  </a:lnTo>
                  <a:lnTo>
                    <a:pt x="10802" y="21600"/>
                  </a:lnTo>
                </a:path>
              </a:pathLst>
            </a:custGeom>
            <a:solidFill>
              <a:srgbClr val="3D3D3F"/>
            </a:solidFill>
            <a:ln w="12700" cap="flat">
              <a:noFill/>
              <a:miter lim="400000"/>
            </a:ln>
            <a:effectLst/>
          </p:spPr>
          <p:txBody>
            <a:bodyPr wrap="square" lIns="45719" tIns="45719" rIns="45719" bIns="45719" numCol="1" anchor="ctr">
              <a:noAutofit/>
            </a:bodyPr>
            <a:lstStyle/>
            <a:p>
              <a:pPr defTabSz="449262">
                <a:lnSpc>
                  <a:spcPct val="93000"/>
                </a:lnSpc>
                <a:defRPr sz="1800">
                  <a:solidFill>
                    <a:srgbClr val="000000"/>
                  </a:solidFill>
                  <a:latin typeface="Arial"/>
                  <a:ea typeface="Arial"/>
                  <a:cs typeface="Arial"/>
                  <a:sym typeface="Arial"/>
                </a:defRPr>
              </a:pPr>
              <a:endParaRPr/>
            </a:p>
          </p:txBody>
        </p:sp>
        <p:sp>
          <p:nvSpPr>
            <p:cNvPr id="30" name="Shape 1114">
              <a:extLst>
                <a:ext uri="{FF2B5EF4-FFF2-40B4-BE49-F238E27FC236}">
                  <a16:creationId xmlns:a16="http://schemas.microsoft.com/office/drawing/2014/main" id="{598AB76E-7351-B25A-504E-7273A5E25C0C}"/>
                </a:ext>
              </a:extLst>
            </p:cNvPr>
            <p:cNvSpPr/>
            <p:nvPr/>
          </p:nvSpPr>
          <p:spPr>
            <a:xfrm>
              <a:off x="5548176" y="282749"/>
              <a:ext cx="71544" cy="71551"/>
            </a:xfrm>
            <a:custGeom>
              <a:avLst/>
              <a:gdLst/>
              <a:ahLst/>
              <a:cxnLst>
                <a:cxn ang="0">
                  <a:pos x="wd2" y="hd2"/>
                </a:cxn>
                <a:cxn ang="5400000">
                  <a:pos x="wd2" y="hd2"/>
                </a:cxn>
                <a:cxn ang="10800000">
                  <a:pos x="wd2" y="hd2"/>
                </a:cxn>
                <a:cxn ang="16200000">
                  <a:pos x="wd2" y="hd2"/>
                </a:cxn>
              </a:cxnLst>
              <a:rect l="0" t="0" r="r" b="b"/>
              <a:pathLst>
                <a:path w="21600" h="21600" extrusionOk="0">
                  <a:moveTo>
                    <a:pt x="21600" y="10693"/>
                  </a:moveTo>
                  <a:cubicBezTo>
                    <a:pt x="21600" y="12618"/>
                    <a:pt x="21168" y="14329"/>
                    <a:pt x="20088" y="16040"/>
                  </a:cubicBezTo>
                  <a:cubicBezTo>
                    <a:pt x="19224" y="17750"/>
                    <a:pt x="18144" y="19034"/>
                    <a:pt x="16416" y="20103"/>
                  </a:cubicBezTo>
                  <a:cubicBezTo>
                    <a:pt x="14472" y="20958"/>
                    <a:pt x="12960" y="21600"/>
                    <a:pt x="11016" y="21600"/>
                  </a:cubicBezTo>
                  <a:cubicBezTo>
                    <a:pt x="9072" y="21600"/>
                    <a:pt x="7344" y="20958"/>
                    <a:pt x="5616" y="20103"/>
                  </a:cubicBezTo>
                  <a:cubicBezTo>
                    <a:pt x="3672" y="19034"/>
                    <a:pt x="2376" y="17750"/>
                    <a:pt x="1512" y="16040"/>
                  </a:cubicBezTo>
                  <a:cubicBezTo>
                    <a:pt x="432" y="14329"/>
                    <a:pt x="0" y="12618"/>
                    <a:pt x="0" y="10693"/>
                  </a:cubicBezTo>
                  <a:cubicBezTo>
                    <a:pt x="0" y="8768"/>
                    <a:pt x="432" y="7057"/>
                    <a:pt x="1512" y="5347"/>
                  </a:cubicBezTo>
                  <a:cubicBezTo>
                    <a:pt x="2376" y="3636"/>
                    <a:pt x="3672" y="2352"/>
                    <a:pt x="5616" y="1497"/>
                  </a:cubicBezTo>
                  <a:cubicBezTo>
                    <a:pt x="7344" y="428"/>
                    <a:pt x="9072" y="0"/>
                    <a:pt x="11016" y="0"/>
                  </a:cubicBezTo>
                  <a:cubicBezTo>
                    <a:pt x="12960" y="0"/>
                    <a:pt x="14472" y="428"/>
                    <a:pt x="16416" y="1497"/>
                  </a:cubicBezTo>
                  <a:cubicBezTo>
                    <a:pt x="18144" y="2352"/>
                    <a:pt x="19224" y="3636"/>
                    <a:pt x="20088" y="5347"/>
                  </a:cubicBezTo>
                  <a:cubicBezTo>
                    <a:pt x="21168" y="7057"/>
                    <a:pt x="21600" y="8768"/>
                    <a:pt x="21600" y="10693"/>
                  </a:cubicBezTo>
                </a:path>
              </a:pathLst>
            </a:custGeom>
            <a:solidFill>
              <a:srgbClr val="4C4D4B"/>
            </a:solidFill>
            <a:ln w="12700" cap="flat">
              <a:noFill/>
              <a:miter lim="400000"/>
            </a:ln>
            <a:effectLst/>
          </p:spPr>
          <p:txBody>
            <a:bodyPr wrap="square" lIns="45719" tIns="45719" rIns="45719" bIns="45719" numCol="1" anchor="ctr">
              <a:noAutofit/>
            </a:bodyPr>
            <a:lstStyle/>
            <a:p>
              <a:pPr defTabSz="449262">
                <a:lnSpc>
                  <a:spcPct val="93000"/>
                </a:lnSpc>
                <a:defRPr sz="1800">
                  <a:solidFill>
                    <a:srgbClr val="000000"/>
                  </a:solidFill>
                  <a:latin typeface="Arial"/>
                  <a:ea typeface="Arial"/>
                  <a:cs typeface="Arial"/>
                  <a:sym typeface="Arial"/>
                </a:defRPr>
              </a:pPr>
              <a:endParaRPr/>
            </a:p>
          </p:txBody>
        </p:sp>
        <p:sp>
          <p:nvSpPr>
            <p:cNvPr id="31" name="Shape 1115">
              <a:extLst>
                <a:ext uri="{FF2B5EF4-FFF2-40B4-BE49-F238E27FC236}">
                  <a16:creationId xmlns:a16="http://schemas.microsoft.com/office/drawing/2014/main" id="{C2F48E9C-0B83-A945-C4C0-873D61FE4B91}"/>
                </a:ext>
              </a:extLst>
            </p:cNvPr>
            <p:cNvSpPr/>
            <p:nvPr/>
          </p:nvSpPr>
          <p:spPr>
            <a:xfrm>
              <a:off x="5548176" y="284103"/>
              <a:ext cx="55835" cy="54472"/>
            </a:xfrm>
            <a:custGeom>
              <a:avLst/>
              <a:gdLst/>
              <a:ahLst/>
              <a:cxnLst>
                <a:cxn ang="0">
                  <a:pos x="wd2" y="hd2"/>
                </a:cxn>
                <a:cxn ang="5400000">
                  <a:pos x="wd2" y="hd2"/>
                </a:cxn>
                <a:cxn ang="10800000">
                  <a:pos x="wd2" y="hd2"/>
                </a:cxn>
                <a:cxn ang="16200000">
                  <a:pos x="wd2" y="hd2"/>
                </a:cxn>
              </a:cxnLst>
              <a:rect l="0" t="0" r="r" b="b"/>
              <a:pathLst>
                <a:path w="21600" h="21076" extrusionOk="0">
                  <a:moveTo>
                    <a:pt x="0" y="12380"/>
                  </a:moveTo>
                  <a:cubicBezTo>
                    <a:pt x="0" y="13502"/>
                    <a:pt x="0" y="14624"/>
                    <a:pt x="831" y="16588"/>
                  </a:cubicBezTo>
                  <a:cubicBezTo>
                    <a:pt x="3046" y="19393"/>
                    <a:pt x="6646" y="21076"/>
                    <a:pt x="9969" y="21076"/>
                  </a:cubicBezTo>
                  <a:cubicBezTo>
                    <a:pt x="16338" y="21076"/>
                    <a:pt x="21600" y="16027"/>
                    <a:pt x="21600" y="10136"/>
                  </a:cubicBezTo>
                  <a:cubicBezTo>
                    <a:pt x="21600" y="5928"/>
                    <a:pt x="19385" y="1720"/>
                    <a:pt x="15785" y="37"/>
                  </a:cubicBezTo>
                  <a:cubicBezTo>
                    <a:pt x="15231" y="37"/>
                    <a:pt x="14123" y="37"/>
                    <a:pt x="13569" y="37"/>
                  </a:cubicBezTo>
                  <a:cubicBezTo>
                    <a:pt x="5815" y="-524"/>
                    <a:pt x="0" y="5367"/>
                    <a:pt x="0" y="12380"/>
                  </a:cubicBezTo>
                </a:path>
              </a:pathLst>
            </a:custGeom>
            <a:solidFill>
              <a:srgbClr val="0E0D0C"/>
            </a:solidFill>
            <a:ln w="12700" cap="flat">
              <a:noFill/>
              <a:miter lim="400000"/>
            </a:ln>
            <a:effectLst/>
          </p:spPr>
          <p:txBody>
            <a:bodyPr wrap="square" lIns="45719" tIns="45719" rIns="45719" bIns="45719" numCol="1" anchor="ctr">
              <a:noAutofit/>
            </a:bodyPr>
            <a:lstStyle/>
            <a:p>
              <a:pPr defTabSz="449262">
                <a:lnSpc>
                  <a:spcPct val="93000"/>
                </a:lnSpc>
                <a:defRPr sz="1800">
                  <a:solidFill>
                    <a:srgbClr val="000000"/>
                  </a:solidFill>
                  <a:latin typeface="Arial"/>
                  <a:ea typeface="Arial"/>
                  <a:cs typeface="Arial"/>
                  <a:sym typeface="Arial"/>
                </a:defRPr>
              </a:pPr>
              <a:endParaRPr/>
            </a:p>
          </p:txBody>
        </p:sp>
        <p:sp>
          <p:nvSpPr>
            <p:cNvPr id="32" name="Shape 1116">
              <a:extLst>
                <a:ext uri="{FF2B5EF4-FFF2-40B4-BE49-F238E27FC236}">
                  <a16:creationId xmlns:a16="http://schemas.microsoft.com/office/drawing/2014/main" id="{2A754949-F4CB-0E87-65B6-FB7D2BC8865A}"/>
                </a:ext>
              </a:extLst>
            </p:cNvPr>
            <p:cNvSpPr/>
            <p:nvPr/>
          </p:nvSpPr>
          <p:spPr>
            <a:xfrm>
              <a:off x="534" y="6356947"/>
              <a:ext cx="11207853" cy="150086"/>
            </a:xfrm>
            <a:custGeom>
              <a:avLst/>
              <a:gdLst/>
              <a:ahLst/>
              <a:cxnLst>
                <a:cxn ang="0">
                  <a:pos x="wd2" y="hd2"/>
                </a:cxn>
                <a:cxn ang="5400000">
                  <a:pos x="wd2" y="hd2"/>
                </a:cxn>
                <a:cxn ang="10800000">
                  <a:pos x="wd2" y="hd2"/>
                </a:cxn>
                <a:cxn ang="16200000">
                  <a:pos x="wd2" y="hd2"/>
                </a:cxn>
              </a:cxnLst>
              <a:rect l="0" t="0" r="r" b="b"/>
              <a:pathLst>
                <a:path w="21598" h="21600" extrusionOk="0">
                  <a:moveTo>
                    <a:pt x="20352" y="21600"/>
                  </a:moveTo>
                  <a:cubicBezTo>
                    <a:pt x="13789" y="21600"/>
                    <a:pt x="7801" y="21600"/>
                    <a:pt x="1239" y="21600"/>
                  </a:cubicBezTo>
                  <a:cubicBezTo>
                    <a:pt x="815" y="17280"/>
                    <a:pt x="193" y="5451"/>
                    <a:pt x="3" y="720"/>
                  </a:cubicBezTo>
                  <a:cubicBezTo>
                    <a:pt x="-1" y="720"/>
                    <a:pt x="-1" y="0"/>
                    <a:pt x="3" y="0"/>
                  </a:cubicBezTo>
                  <a:cubicBezTo>
                    <a:pt x="7200" y="0"/>
                    <a:pt x="14398" y="0"/>
                    <a:pt x="21596" y="0"/>
                  </a:cubicBezTo>
                  <a:cubicBezTo>
                    <a:pt x="21599" y="0"/>
                    <a:pt x="21599" y="411"/>
                    <a:pt x="21596" y="720"/>
                  </a:cubicBezTo>
                  <a:cubicBezTo>
                    <a:pt x="21510" y="4114"/>
                    <a:pt x="20891" y="19851"/>
                    <a:pt x="20352" y="21600"/>
                  </a:cubicBezTo>
                </a:path>
              </a:pathLst>
            </a:custGeom>
            <a:solidFill>
              <a:srgbClr val="AFBAC0"/>
            </a:solidFill>
            <a:ln w="12700" cap="flat">
              <a:noFill/>
              <a:miter lim="400000"/>
            </a:ln>
            <a:effectLst/>
          </p:spPr>
          <p:txBody>
            <a:bodyPr wrap="square" lIns="45719" tIns="45719" rIns="45719" bIns="45719" numCol="1" anchor="ctr">
              <a:noAutofit/>
            </a:bodyPr>
            <a:lstStyle/>
            <a:p>
              <a:pPr defTabSz="449262">
                <a:lnSpc>
                  <a:spcPct val="93000"/>
                </a:lnSpc>
                <a:defRPr sz="1800">
                  <a:solidFill>
                    <a:srgbClr val="000000"/>
                  </a:solidFill>
                  <a:latin typeface="Arial"/>
                  <a:ea typeface="Arial"/>
                  <a:cs typeface="Arial"/>
                  <a:sym typeface="Arial"/>
                </a:defRPr>
              </a:pPr>
              <a:endParaRPr/>
            </a:p>
          </p:txBody>
        </p:sp>
        <p:sp>
          <p:nvSpPr>
            <p:cNvPr id="33" name="Shape 1117">
              <a:extLst>
                <a:ext uri="{FF2B5EF4-FFF2-40B4-BE49-F238E27FC236}">
                  <a16:creationId xmlns:a16="http://schemas.microsoft.com/office/drawing/2014/main" id="{B58009D8-3FB5-11E2-18BE-30623DC88A42}"/>
                </a:ext>
              </a:extLst>
            </p:cNvPr>
            <p:cNvSpPr/>
            <p:nvPr/>
          </p:nvSpPr>
          <p:spPr>
            <a:xfrm>
              <a:off x="0" y="6182792"/>
              <a:ext cx="11208743" cy="178368"/>
            </a:xfrm>
            <a:custGeom>
              <a:avLst/>
              <a:gdLst/>
              <a:ahLst/>
              <a:cxnLst>
                <a:cxn ang="0">
                  <a:pos x="wd2" y="hd2"/>
                </a:cxn>
                <a:cxn ang="5400000">
                  <a:pos x="wd2" y="hd2"/>
                </a:cxn>
                <a:cxn ang="10800000">
                  <a:pos x="wd2" y="hd2"/>
                </a:cxn>
                <a:cxn ang="16200000">
                  <a:pos x="wd2" y="hd2"/>
                </a:cxn>
              </a:cxnLst>
              <a:rect l="0" t="0" r="r" b="b"/>
              <a:pathLst>
                <a:path w="21600" h="21600" extrusionOk="0">
                  <a:moveTo>
                    <a:pt x="21597" y="21600"/>
                  </a:moveTo>
                  <a:lnTo>
                    <a:pt x="4" y="21600"/>
                  </a:lnTo>
                  <a:cubicBezTo>
                    <a:pt x="0" y="21600"/>
                    <a:pt x="0" y="21600"/>
                    <a:pt x="0" y="21429"/>
                  </a:cubicBezTo>
                  <a:lnTo>
                    <a:pt x="0" y="3600"/>
                  </a:lnTo>
                  <a:cubicBezTo>
                    <a:pt x="0" y="1629"/>
                    <a:pt x="26" y="0"/>
                    <a:pt x="58" y="0"/>
                  </a:cubicBezTo>
                  <a:lnTo>
                    <a:pt x="21542" y="0"/>
                  </a:lnTo>
                  <a:cubicBezTo>
                    <a:pt x="21574" y="0"/>
                    <a:pt x="21600" y="1629"/>
                    <a:pt x="21600" y="3600"/>
                  </a:cubicBezTo>
                  <a:cubicBezTo>
                    <a:pt x="21600" y="3600"/>
                    <a:pt x="21600" y="21600"/>
                    <a:pt x="21597" y="21600"/>
                  </a:cubicBezTo>
                </a:path>
              </a:pathLst>
            </a:custGeom>
            <a:solidFill>
              <a:srgbClr val="E7E7E7"/>
            </a:solidFill>
            <a:ln w="12700" cap="flat">
              <a:noFill/>
              <a:miter lim="400000"/>
            </a:ln>
            <a:effectLst/>
          </p:spPr>
          <p:txBody>
            <a:bodyPr wrap="square" lIns="45719" tIns="45719" rIns="45719" bIns="45719" numCol="1" anchor="ctr">
              <a:noAutofit/>
            </a:bodyPr>
            <a:lstStyle/>
            <a:p>
              <a:pPr defTabSz="449262">
                <a:lnSpc>
                  <a:spcPct val="93000"/>
                </a:lnSpc>
                <a:defRPr sz="1800">
                  <a:solidFill>
                    <a:srgbClr val="000000"/>
                  </a:solidFill>
                  <a:latin typeface="Arial"/>
                  <a:ea typeface="Arial"/>
                  <a:cs typeface="Arial"/>
                  <a:sym typeface="Arial"/>
                </a:defRPr>
              </a:pPr>
              <a:endParaRPr/>
            </a:p>
          </p:txBody>
        </p:sp>
        <p:sp>
          <p:nvSpPr>
            <p:cNvPr id="34" name="Shape 1118">
              <a:extLst>
                <a:ext uri="{FF2B5EF4-FFF2-40B4-BE49-F238E27FC236}">
                  <a16:creationId xmlns:a16="http://schemas.microsoft.com/office/drawing/2014/main" id="{49685C65-B4CF-7828-C197-DC1B3913268C}"/>
                </a:ext>
              </a:extLst>
            </p:cNvPr>
            <p:cNvSpPr/>
            <p:nvPr/>
          </p:nvSpPr>
          <p:spPr>
            <a:xfrm>
              <a:off x="4841303" y="6182792"/>
              <a:ext cx="1522995" cy="903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cubicBezTo>
                    <a:pt x="0" y="16971"/>
                    <a:pt x="384" y="21600"/>
                    <a:pt x="828" y="21600"/>
                  </a:cubicBezTo>
                  <a:lnTo>
                    <a:pt x="20772" y="21600"/>
                  </a:lnTo>
                  <a:cubicBezTo>
                    <a:pt x="21236" y="21600"/>
                    <a:pt x="21600" y="16971"/>
                    <a:pt x="21600" y="10800"/>
                  </a:cubicBezTo>
                  <a:lnTo>
                    <a:pt x="21600" y="0"/>
                  </a:lnTo>
                  <a:lnTo>
                    <a:pt x="0" y="0"/>
                  </a:lnTo>
                </a:path>
              </a:pathLst>
            </a:custGeom>
            <a:solidFill>
              <a:srgbClr val="AFBAC0"/>
            </a:solidFill>
            <a:ln w="12700" cap="flat">
              <a:noFill/>
              <a:miter lim="400000"/>
            </a:ln>
            <a:effectLst/>
          </p:spPr>
          <p:txBody>
            <a:bodyPr wrap="square" lIns="45719" tIns="45719" rIns="45719" bIns="45719" numCol="1" anchor="ctr">
              <a:noAutofit/>
            </a:bodyPr>
            <a:lstStyle/>
            <a:p>
              <a:pPr defTabSz="449262">
                <a:lnSpc>
                  <a:spcPct val="93000"/>
                </a:lnSpc>
                <a:defRPr sz="1800">
                  <a:solidFill>
                    <a:srgbClr val="000000"/>
                  </a:solidFill>
                  <a:latin typeface="Arial"/>
                  <a:ea typeface="Arial"/>
                  <a:cs typeface="Arial"/>
                  <a:sym typeface="Arial"/>
                </a:defRPr>
              </a:pPr>
              <a:endParaRPr/>
            </a:p>
          </p:txBody>
        </p:sp>
      </p:grpSp>
      <p:sp>
        <p:nvSpPr>
          <p:cNvPr id="35" name="Bildplatzhalter 1">
            <a:extLst>
              <a:ext uri="{FF2B5EF4-FFF2-40B4-BE49-F238E27FC236}">
                <a16:creationId xmlns:a16="http://schemas.microsoft.com/office/drawing/2014/main" id="{65D47340-E2BC-528C-5A26-91ECC365C86F}"/>
              </a:ext>
            </a:extLst>
          </p:cNvPr>
          <p:cNvSpPr>
            <a:spLocks noGrp="1"/>
          </p:cNvSpPr>
          <p:nvPr>
            <p:ph type="pic" sz="quarter" idx="14"/>
          </p:nvPr>
        </p:nvSpPr>
        <p:spPr>
          <a:xfrm>
            <a:off x="4763659" y="1741051"/>
            <a:ext cx="3363008" cy="2119850"/>
          </a:xfrm>
        </p:spPr>
      </p:sp>
      <p:sp>
        <p:nvSpPr>
          <p:cNvPr id="36" name="Text Placeholder 11">
            <a:extLst>
              <a:ext uri="{FF2B5EF4-FFF2-40B4-BE49-F238E27FC236}">
                <a16:creationId xmlns:a16="http://schemas.microsoft.com/office/drawing/2014/main" id="{FF9C00D7-FFE4-B6ED-CF01-AE010FFAB69A}"/>
              </a:ext>
            </a:extLst>
          </p:cNvPr>
          <p:cNvSpPr>
            <a:spLocks noGrp="1"/>
          </p:cNvSpPr>
          <p:nvPr>
            <p:ph type="body" sz="quarter" idx="13"/>
          </p:nvPr>
        </p:nvSpPr>
        <p:spPr>
          <a:xfrm>
            <a:off x="323849" y="1390786"/>
            <a:ext cx="3493926" cy="2901770"/>
          </a:xfrm>
        </p:spPr>
        <p:txBody>
          <a:bodyPr>
            <a:normAutofit/>
          </a:bodyPr>
          <a:lstStyle>
            <a:lvl1pPr marL="0" indent="0">
              <a:buFont typeface="Arial" panose="020B0604020202020204" pitchFamily="34" charset="0"/>
              <a:buNone/>
              <a:defRPr sz="2000">
                <a:solidFill>
                  <a:schemeClr val="tx1"/>
                </a:solidFill>
              </a:defRPr>
            </a:lvl1pPr>
            <a:lvl2pPr marL="342900" indent="0">
              <a:buFont typeface="Arial" panose="020B0604020202020204" pitchFamily="34" charset="0"/>
              <a:buNone/>
              <a:defRPr sz="1800">
                <a:solidFill>
                  <a:schemeClr val="tx1"/>
                </a:solidFill>
              </a:defRPr>
            </a:lvl2pPr>
            <a:lvl3pPr marL="685800" indent="0">
              <a:buFont typeface="Arial" panose="020B0604020202020204" pitchFamily="34" charset="0"/>
              <a:buNone/>
              <a:defRPr sz="1400">
                <a:solidFill>
                  <a:schemeClr val="tx1"/>
                </a:solidFill>
              </a:defRPr>
            </a:lvl3pPr>
            <a:lvl4pPr marL="1028700" indent="0">
              <a:buFont typeface="Arial" panose="020B0604020202020204" pitchFamily="34" charset="0"/>
              <a:buNone/>
              <a:defRPr sz="1200">
                <a:solidFill>
                  <a:schemeClr val="tx1"/>
                </a:solidFill>
              </a:defRPr>
            </a:lvl4pPr>
            <a:lvl5pPr marL="1371600" indent="0">
              <a:buFont typeface="Arial" panose="020B0604020202020204" pitchFamily="34" charse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Title 1">
            <a:extLst>
              <a:ext uri="{FF2B5EF4-FFF2-40B4-BE49-F238E27FC236}">
                <a16:creationId xmlns:a16="http://schemas.microsoft.com/office/drawing/2014/main" id="{6C968359-FE02-40C8-0556-1FDD4C88C08B}"/>
              </a:ext>
            </a:extLst>
          </p:cNvPr>
          <p:cNvSpPr txBox="1">
            <a:spLocks/>
          </p:cNvSpPr>
          <p:nvPr userDrawn="1"/>
        </p:nvSpPr>
        <p:spPr>
          <a:xfrm>
            <a:off x="1380111" y="273844"/>
            <a:ext cx="7440038" cy="64774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000" b="0" kern="1200">
                <a:solidFill>
                  <a:schemeClr val="tx1"/>
                </a:solidFill>
                <a:latin typeface="+mj-lt"/>
                <a:ea typeface="+mj-ea"/>
                <a:cs typeface="Arial" panose="020B0604020202020204" pitchFamily="34" charset="0"/>
              </a:defRPr>
            </a:lvl1pPr>
          </a:lstStyle>
          <a:p>
            <a:r>
              <a:rPr lang="en-US" dirty="0"/>
              <a:t>Click to edit Master title style</a:t>
            </a:r>
          </a:p>
        </p:txBody>
      </p:sp>
      <p:cxnSp>
        <p:nvCxnSpPr>
          <p:cNvPr id="38" name="Straight Connector 37">
            <a:extLst>
              <a:ext uri="{FF2B5EF4-FFF2-40B4-BE49-F238E27FC236}">
                <a16:creationId xmlns:a16="http://schemas.microsoft.com/office/drawing/2014/main" id="{7F7A5DC2-B40C-914E-9EE8-EE44EF8579F4}"/>
              </a:ext>
            </a:extLst>
          </p:cNvPr>
          <p:cNvCxnSpPr>
            <a:cxnSpLocks/>
          </p:cNvCxnSpPr>
          <p:nvPr userDrawn="1"/>
        </p:nvCxnSpPr>
        <p:spPr>
          <a:xfrm flipV="1">
            <a:off x="1140111" y="268288"/>
            <a:ext cx="0" cy="653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03768E3-2914-C5E1-8A97-496A3337248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046"/>
          <a:stretch/>
        </p:blipFill>
        <p:spPr>
          <a:xfrm>
            <a:off x="323850" y="263302"/>
            <a:ext cx="576263" cy="653302"/>
          </a:xfrm>
          <a:prstGeom prst="rect">
            <a:avLst/>
          </a:prstGeom>
        </p:spPr>
      </p:pic>
    </p:spTree>
    <p:extLst>
      <p:ext uri="{BB962C8B-B14F-4D97-AF65-F5344CB8AC3E}">
        <p14:creationId xmlns:p14="http://schemas.microsoft.com/office/powerpoint/2010/main" val="200383768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Section Head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Dalhousie Powerpoint Template CHANGE IN MASTER</a:t>
            </a:r>
            <a:endParaRPr lang="en-US" dirty="0"/>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6C968359-FE02-40C8-0556-1FDD4C88C08B}"/>
              </a:ext>
            </a:extLst>
          </p:cNvPr>
          <p:cNvSpPr txBox="1">
            <a:spLocks/>
          </p:cNvSpPr>
          <p:nvPr userDrawn="1"/>
        </p:nvSpPr>
        <p:spPr>
          <a:xfrm>
            <a:off x="1380111" y="273844"/>
            <a:ext cx="7440038" cy="64774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000" b="0" kern="1200">
                <a:solidFill>
                  <a:schemeClr val="tx1"/>
                </a:solidFill>
                <a:latin typeface="+mj-lt"/>
                <a:ea typeface="+mj-ea"/>
                <a:cs typeface="Arial" panose="020B0604020202020204" pitchFamily="34" charset="0"/>
              </a:defRPr>
            </a:lvl1pPr>
          </a:lstStyle>
          <a:p>
            <a:r>
              <a:rPr lang="en-US" dirty="0"/>
              <a:t>Click to edit Master title style</a:t>
            </a:r>
          </a:p>
        </p:txBody>
      </p:sp>
      <p:cxnSp>
        <p:nvCxnSpPr>
          <p:cNvPr id="38" name="Straight Connector 37">
            <a:extLst>
              <a:ext uri="{FF2B5EF4-FFF2-40B4-BE49-F238E27FC236}">
                <a16:creationId xmlns:a16="http://schemas.microsoft.com/office/drawing/2014/main" id="{7F7A5DC2-B40C-914E-9EE8-EE44EF8579F4}"/>
              </a:ext>
            </a:extLst>
          </p:cNvPr>
          <p:cNvCxnSpPr>
            <a:cxnSpLocks/>
          </p:cNvCxnSpPr>
          <p:nvPr userDrawn="1"/>
        </p:nvCxnSpPr>
        <p:spPr>
          <a:xfrm flipV="1">
            <a:off x="1140111" y="268288"/>
            <a:ext cx="0" cy="653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03768E3-2914-C5E1-8A97-496A3337248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046"/>
          <a:stretch/>
        </p:blipFill>
        <p:spPr>
          <a:xfrm>
            <a:off x="323850" y="263302"/>
            <a:ext cx="576263" cy="653302"/>
          </a:xfrm>
          <a:prstGeom prst="rect">
            <a:avLst/>
          </a:prstGeom>
        </p:spPr>
      </p:pic>
      <p:sp>
        <p:nvSpPr>
          <p:cNvPr id="3" name="Picture Placeholder 2">
            <a:extLst>
              <a:ext uri="{FF2B5EF4-FFF2-40B4-BE49-F238E27FC236}">
                <a16:creationId xmlns:a16="http://schemas.microsoft.com/office/drawing/2014/main" id="{016FA991-3E43-5F2C-28C7-E78ACFFD884B}"/>
              </a:ext>
            </a:extLst>
          </p:cNvPr>
          <p:cNvSpPr>
            <a:spLocks noGrp="1"/>
          </p:cNvSpPr>
          <p:nvPr>
            <p:ph type="pic" sz="quarter" idx="13"/>
          </p:nvPr>
        </p:nvSpPr>
        <p:spPr>
          <a:xfrm>
            <a:off x="1139825" y="1187450"/>
            <a:ext cx="6970713" cy="3373438"/>
          </a:xfrm>
        </p:spPr>
        <p:txBody>
          <a:bodyPr/>
          <a:lstStyle/>
          <a:p>
            <a:endParaRPr lang="en-US"/>
          </a:p>
        </p:txBody>
      </p:sp>
    </p:spTree>
    <p:extLst>
      <p:ext uri="{BB962C8B-B14F-4D97-AF65-F5344CB8AC3E}">
        <p14:creationId xmlns:p14="http://schemas.microsoft.com/office/powerpoint/2010/main" val="45149771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1">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ound Single Corner Rectangle 6">
            <a:extLst>
              <a:ext uri="{FF2B5EF4-FFF2-40B4-BE49-F238E27FC236}">
                <a16:creationId xmlns:a16="http://schemas.microsoft.com/office/drawing/2014/main" id="{9D042E34-B224-B245-9A8E-32E919B0D9B6}"/>
              </a:ext>
            </a:extLst>
          </p:cNvPr>
          <p:cNvSpPr/>
          <p:nvPr userDrawn="1"/>
        </p:nvSpPr>
        <p:spPr>
          <a:xfrm flipV="1">
            <a:off x="179388" y="0"/>
            <a:ext cx="3024187" cy="4630338"/>
          </a:xfrm>
          <a:prstGeom prst="round1Rect">
            <a:avLst/>
          </a:prstGeom>
          <a:solidFill>
            <a:srgbClr val="FFD40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2" name="Title 1"/>
          <p:cNvSpPr>
            <a:spLocks noGrp="1"/>
          </p:cNvSpPr>
          <p:nvPr>
            <p:ph type="title"/>
          </p:nvPr>
        </p:nvSpPr>
        <p:spPr>
          <a:xfrm>
            <a:off x="323850" y="1297239"/>
            <a:ext cx="2735263" cy="2145064"/>
          </a:xfrm>
        </p:spPr>
        <p:txBody>
          <a:bodyPr anchor="b">
            <a:normAutofit/>
          </a:bodyPr>
          <a:lstStyle>
            <a:lvl1pPr>
              <a:defRPr sz="3600" b="0"/>
            </a:lvl1pPr>
          </a:lstStyle>
          <a:p>
            <a:r>
              <a:rPr lang="en-US"/>
              <a:t>Click to edit Master title style</a:t>
            </a:r>
            <a:endParaRPr lang="en-US" dirty="0"/>
          </a:p>
        </p:txBody>
      </p:sp>
      <p:sp>
        <p:nvSpPr>
          <p:cNvPr id="3" name="Text Placeholder 2"/>
          <p:cNvSpPr>
            <a:spLocks noGrp="1"/>
          </p:cNvSpPr>
          <p:nvPr>
            <p:ph type="body" idx="1"/>
          </p:nvPr>
        </p:nvSpPr>
        <p:spPr>
          <a:xfrm>
            <a:off x="323850" y="3442098"/>
            <a:ext cx="2735263" cy="1080000"/>
          </a:xfrm>
        </p:spPr>
        <p:txBody>
          <a:bodyPr/>
          <a:lstStyle>
            <a:lvl1pPr marL="0" indent="0">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dirty="0"/>
              <a:t>Usmi Mukherjee, Dalhousie University</a:t>
            </a:r>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FADA54-FB2E-8D46-BD32-BFE8F914C443}"/>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1711091-0AC3-62EB-ADC0-71B60E85DB3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1045"/>
          <a:stretch/>
        </p:blipFill>
        <p:spPr>
          <a:xfrm>
            <a:off x="323850" y="263302"/>
            <a:ext cx="576263" cy="653302"/>
          </a:xfrm>
          <a:prstGeom prst="rect">
            <a:avLst/>
          </a:prstGeom>
        </p:spPr>
      </p:pic>
    </p:spTree>
    <p:extLst>
      <p:ext uri="{BB962C8B-B14F-4D97-AF65-F5344CB8AC3E}">
        <p14:creationId xmlns:p14="http://schemas.microsoft.com/office/powerpoint/2010/main" val="3776814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Head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Dalhousie Powerpoint Template CHANGE IN MASTER</a:t>
            </a:r>
            <a:endParaRPr lang="en-US" dirty="0"/>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Bildplatzhalter 1">
            <a:extLst>
              <a:ext uri="{FF2B5EF4-FFF2-40B4-BE49-F238E27FC236}">
                <a16:creationId xmlns:a16="http://schemas.microsoft.com/office/drawing/2014/main" id="{4A4310DC-8214-638B-FF33-F8AC25DBA26B}"/>
              </a:ext>
            </a:extLst>
          </p:cNvPr>
          <p:cNvSpPr>
            <a:spLocks noGrp="1"/>
          </p:cNvSpPr>
          <p:nvPr>
            <p:ph type="pic" sz="half" idx="13"/>
          </p:nvPr>
        </p:nvSpPr>
        <p:spPr>
          <a:xfrm>
            <a:off x="-1" y="0"/>
            <a:ext cx="4253237" cy="4361583"/>
          </a:xfrm>
        </p:spPr>
      </p:sp>
      <p:sp>
        <p:nvSpPr>
          <p:cNvPr id="7" name="Bildplatzhalter 2">
            <a:extLst>
              <a:ext uri="{FF2B5EF4-FFF2-40B4-BE49-F238E27FC236}">
                <a16:creationId xmlns:a16="http://schemas.microsoft.com/office/drawing/2014/main" id="{3953800B-579F-2566-D8F3-0A7ACE8345A5}"/>
              </a:ext>
            </a:extLst>
          </p:cNvPr>
          <p:cNvSpPr>
            <a:spLocks noGrp="1"/>
          </p:cNvSpPr>
          <p:nvPr>
            <p:ph type="pic" sz="quarter" idx="14"/>
          </p:nvPr>
        </p:nvSpPr>
        <p:spPr>
          <a:xfrm>
            <a:off x="4425989" y="0"/>
            <a:ext cx="2280281" cy="2083743"/>
          </a:xfrm>
        </p:spPr>
      </p:sp>
      <p:sp>
        <p:nvSpPr>
          <p:cNvPr id="10" name="Bildplatzhalter 3">
            <a:extLst>
              <a:ext uri="{FF2B5EF4-FFF2-40B4-BE49-F238E27FC236}">
                <a16:creationId xmlns:a16="http://schemas.microsoft.com/office/drawing/2014/main" id="{108DDC8D-E208-B9B3-BCCB-4138DE25C01E}"/>
              </a:ext>
            </a:extLst>
          </p:cNvPr>
          <p:cNvSpPr>
            <a:spLocks noGrp="1"/>
          </p:cNvSpPr>
          <p:nvPr>
            <p:ph type="pic" sz="quarter" idx="15"/>
          </p:nvPr>
        </p:nvSpPr>
        <p:spPr>
          <a:xfrm>
            <a:off x="6863719" y="-8731"/>
            <a:ext cx="2280281" cy="2083743"/>
          </a:xfrm>
        </p:spPr>
      </p:sp>
      <p:sp>
        <p:nvSpPr>
          <p:cNvPr id="11" name="Bildplatzhalter 4">
            <a:extLst>
              <a:ext uri="{FF2B5EF4-FFF2-40B4-BE49-F238E27FC236}">
                <a16:creationId xmlns:a16="http://schemas.microsoft.com/office/drawing/2014/main" id="{C69BD60B-1EAD-B633-BBE1-46D9BF797A61}"/>
              </a:ext>
            </a:extLst>
          </p:cNvPr>
          <p:cNvSpPr>
            <a:spLocks noGrp="1"/>
          </p:cNvSpPr>
          <p:nvPr>
            <p:ph type="pic" sz="quarter" idx="16"/>
          </p:nvPr>
        </p:nvSpPr>
        <p:spPr>
          <a:xfrm>
            <a:off x="6863720" y="2277848"/>
            <a:ext cx="2280280" cy="2083743"/>
          </a:xfrm>
        </p:spPr>
      </p:sp>
      <p:sp>
        <p:nvSpPr>
          <p:cNvPr id="12" name="Bildplatzhalter 5">
            <a:extLst>
              <a:ext uri="{FF2B5EF4-FFF2-40B4-BE49-F238E27FC236}">
                <a16:creationId xmlns:a16="http://schemas.microsoft.com/office/drawing/2014/main" id="{04D8478E-8EAD-6F0F-A857-0AACFC1B0B60}"/>
              </a:ext>
            </a:extLst>
          </p:cNvPr>
          <p:cNvSpPr>
            <a:spLocks noGrp="1"/>
          </p:cNvSpPr>
          <p:nvPr>
            <p:ph type="pic" sz="quarter" idx="17"/>
          </p:nvPr>
        </p:nvSpPr>
        <p:spPr>
          <a:xfrm>
            <a:off x="4418338" y="2277848"/>
            <a:ext cx="2280280" cy="2083743"/>
          </a:xfrm>
        </p:spPr>
      </p:sp>
    </p:spTree>
    <p:extLst>
      <p:ext uri="{BB962C8B-B14F-4D97-AF65-F5344CB8AC3E}">
        <p14:creationId xmlns:p14="http://schemas.microsoft.com/office/powerpoint/2010/main" val="203591809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Head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Usmi Mukherjee, Dalhousie University</a:t>
            </a:r>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Bildplatzhalter 1">
            <a:extLst>
              <a:ext uri="{FF2B5EF4-FFF2-40B4-BE49-F238E27FC236}">
                <a16:creationId xmlns:a16="http://schemas.microsoft.com/office/drawing/2014/main" id="{4A4310DC-8214-638B-FF33-F8AC25DBA26B}"/>
              </a:ext>
            </a:extLst>
          </p:cNvPr>
          <p:cNvSpPr>
            <a:spLocks noGrp="1"/>
          </p:cNvSpPr>
          <p:nvPr>
            <p:ph type="pic" sz="half" idx="13"/>
          </p:nvPr>
        </p:nvSpPr>
        <p:spPr>
          <a:xfrm>
            <a:off x="-1" y="0"/>
            <a:ext cx="4253237" cy="4361583"/>
          </a:xfrm>
        </p:spPr>
      </p:sp>
      <p:sp>
        <p:nvSpPr>
          <p:cNvPr id="11" name="Bildplatzhalter 4">
            <a:extLst>
              <a:ext uri="{FF2B5EF4-FFF2-40B4-BE49-F238E27FC236}">
                <a16:creationId xmlns:a16="http://schemas.microsoft.com/office/drawing/2014/main" id="{C69BD60B-1EAD-B633-BBE1-46D9BF797A61}"/>
              </a:ext>
            </a:extLst>
          </p:cNvPr>
          <p:cNvSpPr>
            <a:spLocks noGrp="1"/>
          </p:cNvSpPr>
          <p:nvPr>
            <p:ph type="pic" sz="quarter" idx="16"/>
          </p:nvPr>
        </p:nvSpPr>
        <p:spPr>
          <a:xfrm>
            <a:off x="6863720" y="2277848"/>
            <a:ext cx="2280280" cy="2083743"/>
          </a:xfrm>
        </p:spPr>
      </p:sp>
      <p:sp>
        <p:nvSpPr>
          <p:cNvPr id="12" name="Bildplatzhalter 5">
            <a:extLst>
              <a:ext uri="{FF2B5EF4-FFF2-40B4-BE49-F238E27FC236}">
                <a16:creationId xmlns:a16="http://schemas.microsoft.com/office/drawing/2014/main" id="{04D8478E-8EAD-6F0F-A857-0AACFC1B0B60}"/>
              </a:ext>
            </a:extLst>
          </p:cNvPr>
          <p:cNvSpPr>
            <a:spLocks noGrp="1"/>
          </p:cNvSpPr>
          <p:nvPr>
            <p:ph type="pic" sz="quarter" idx="17"/>
          </p:nvPr>
        </p:nvSpPr>
        <p:spPr>
          <a:xfrm>
            <a:off x="4418338" y="2277848"/>
            <a:ext cx="2280280" cy="2083743"/>
          </a:xfrm>
        </p:spPr>
      </p:sp>
      <p:sp>
        <p:nvSpPr>
          <p:cNvPr id="2" name="Title 1">
            <a:extLst>
              <a:ext uri="{FF2B5EF4-FFF2-40B4-BE49-F238E27FC236}">
                <a16:creationId xmlns:a16="http://schemas.microsoft.com/office/drawing/2014/main" id="{5E4FDF7F-12B3-0104-D578-CB131BB0EC8B}"/>
              </a:ext>
            </a:extLst>
          </p:cNvPr>
          <p:cNvSpPr>
            <a:spLocks noGrp="1"/>
          </p:cNvSpPr>
          <p:nvPr>
            <p:ph type="title"/>
          </p:nvPr>
        </p:nvSpPr>
        <p:spPr>
          <a:xfrm>
            <a:off x="4681331" y="518166"/>
            <a:ext cx="4138820" cy="588136"/>
          </a:xfrm>
        </p:spPr>
        <p:txBody>
          <a:bodyPr anchor="ctr">
            <a:noAutofit/>
          </a:bodyPr>
          <a:lstStyle>
            <a:lvl1pPr>
              <a:defRPr sz="2800" b="0"/>
            </a:lvl1pPr>
          </a:lstStyle>
          <a:p>
            <a:r>
              <a:rPr lang="en-US" dirty="0"/>
              <a:t>Click to edit Master title style</a:t>
            </a:r>
          </a:p>
        </p:txBody>
      </p:sp>
      <p:sp>
        <p:nvSpPr>
          <p:cNvPr id="13" name="Text Placeholder 11">
            <a:extLst>
              <a:ext uri="{FF2B5EF4-FFF2-40B4-BE49-F238E27FC236}">
                <a16:creationId xmlns:a16="http://schemas.microsoft.com/office/drawing/2014/main" id="{DFAA0342-4B69-8399-3A07-B0CC8A74D45A}"/>
              </a:ext>
            </a:extLst>
          </p:cNvPr>
          <p:cNvSpPr>
            <a:spLocks noGrp="1"/>
          </p:cNvSpPr>
          <p:nvPr>
            <p:ph type="body" sz="quarter" idx="18"/>
          </p:nvPr>
        </p:nvSpPr>
        <p:spPr>
          <a:xfrm>
            <a:off x="4681331" y="1210181"/>
            <a:ext cx="4138820" cy="486544"/>
          </a:xfrm>
        </p:spPr>
        <p:txBody>
          <a:bodyPr>
            <a:normAutofit/>
          </a:bodyPr>
          <a:lstStyle>
            <a:lvl1pPr marL="0" indent="0">
              <a:buFont typeface="Arial" panose="020B0604020202020204" pitchFamily="34" charset="0"/>
              <a:buNone/>
              <a:defRPr sz="2000">
                <a:solidFill>
                  <a:schemeClr val="tx1"/>
                </a:solidFill>
              </a:defRPr>
            </a:lvl1pPr>
            <a:lvl2pPr marL="342900" indent="0">
              <a:buFont typeface="Arial" panose="020B0604020202020204" pitchFamily="34" charset="0"/>
              <a:buNone/>
              <a:defRPr sz="1800">
                <a:solidFill>
                  <a:schemeClr val="tx1"/>
                </a:solidFill>
              </a:defRPr>
            </a:lvl2pPr>
            <a:lvl3pPr marL="685800" indent="0">
              <a:buFont typeface="Arial" panose="020B0604020202020204" pitchFamily="34" charset="0"/>
              <a:buNone/>
              <a:defRPr sz="1400">
                <a:solidFill>
                  <a:schemeClr val="tx1"/>
                </a:solidFill>
              </a:defRPr>
            </a:lvl3pPr>
            <a:lvl4pPr marL="1028700" indent="0">
              <a:buFont typeface="Arial" panose="020B0604020202020204" pitchFamily="34" charset="0"/>
              <a:buNone/>
              <a:defRPr sz="1200">
                <a:solidFill>
                  <a:schemeClr val="tx1"/>
                </a:solidFill>
              </a:defRPr>
            </a:lvl4pPr>
            <a:lvl5pPr marL="1371600" indent="0">
              <a:buFont typeface="Arial" panose="020B0604020202020204" pitchFamily="34" charset="0"/>
              <a:buNone/>
              <a:defRPr sz="1200">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76688560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Section Header 1">
    <p:bg>
      <p:bgPr>
        <a:blipFill dpi="0" rotWithShape="1">
          <a:blip r:embed="rId2" cstate="screen">
            <a:extLst>
              <a:ext uri="{BEBA8EAE-BF5A-486C-A8C5-ECC9F3942E4B}">
                <a14:imgProps xmlns:a14="http://schemas.microsoft.com/office/drawing/2010/main">
                  <a14:imgLayer r:embed="rId3">
                    <a14:imgEffect>
                      <a14:brightnessContrast bright="-61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77BC34-7060-6E73-B1A0-5C3E41114972}"/>
              </a:ext>
            </a:extLst>
          </p:cNvPr>
          <p:cNvPicPr>
            <a:picLocks noChangeAspect="1"/>
          </p:cNvPicPr>
          <p:nvPr userDrawn="1"/>
        </p:nvPicPr>
        <p:blipFill>
          <a:blip r:embed="rId4"/>
          <a:stretch>
            <a:fillRect/>
          </a:stretch>
        </p:blipFill>
        <p:spPr>
          <a:xfrm>
            <a:off x="1556084" y="756930"/>
            <a:ext cx="6031832" cy="3021254"/>
          </a:xfrm>
          <a:prstGeom prst="rect">
            <a:avLst/>
          </a:prstGeom>
        </p:spPr>
      </p:pic>
      <p:sp>
        <p:nvSpPr>
          <p:cNvPr id="18" name="TextBox 17">
            <a:extLst>
              <a:ext uri="{FF2B5EF4-FFF2-40B4-BE49-F238E27FC236}">
                <a16:creationId xmlns:a16="http://schemas.microsoft.com/office/drawing/2014/main" id="{C37389FD-ACEE-49BB-55BA-E2B6D65BF525}"/>
              </a:ext>
            </a:extLst>
          </p:cNvPr>
          <p:cNvSpPr txBox="1"/>
          <p:nvPr userDrawn="1"/>
        </p:nvSpPr>
        <p:spPr>
          <a:xfrm>
            <a:off x="2286000" y="1636801"/>
            <a:ext cx="4572000" cy="836126"/>
          </a:xfrm>
          <a:prstGeom prst="rect">
            <a:avLst/>
          </a:prstGeom>
          <a:noFill/>
        </p:spPr>
        <p:txBody>
          <a:bodyPr wrap="square">
            <a:spAutoFit/>
          </a:bodyPr>
          <a:lstStyle/>
          <a:p>
            <a:pPr algn="ctr">
              <a:lnSpc>
                <a:spcPts val="5780"/>
              </a:lnSpc>
            </a:pPr>
            <a:r>
              <a:rPr lang="en-US" sz="5400" dirty="0">
                <a:latin typeface="+mj-lt"/>
              </a:rPr>
              <a:t>THANK YOU</a:t>
            </a:r>
          </a:p>
        </p:txBody>
      </p:sp>
      <p:sp>
        <p:nvSpPr>
          <p:cNvPr id="20" name="Text Placeholder 11">
            <a:extLst>
              <a:ext uri="{FF2B5EF4-FFF2-40B4-BE49-F238E27FC236}">
                <a16:creationId xmlns:a16="http://schemas.microsoft.com/office/drawing/2014/main" id="{2B552EAC-3DFB-DAB0-E7EE-F53A261BD432}"/>
              </a:ext>
            </a:extLst>
          </p:cNvPr>
          <p:cNvSpPr>
            <a:spLocks noGrp="1"/>
          </p:cNvSpPr>
          <p:nvPr>
            <p:ph type="body" sz="quarter" idx="13"/>
          </p:nvPr>
        </p:nvSpPr>
        <p:spPr>
          <a:xfrm>
            <a:off x="1939158" y="3521577"/>
            <a:ext cx="5265684" cy="836127"/>
          </a:xfrm>
        </p:spPr>
        <p:txBody>
          <a:bodyPr>
            <a:normAutofit/>
          </a:bodyPr>
          <a:lstStyle>
            <a:lvl1pPr algn="ctr">
              <a:defRPr sz="2000">
                <a:solidFill>
                  <a:schemeClr val="bg1"/>
                </a:solidFill>
                <a:latin typeface="+mn-lt"/>
              </a:defRPr>
            </a:lvl1pPr>
            <a:lvl2pPr>
              <a:defRPr sz="18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54478138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itle and Conten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E9C0C2-C909-0E4F-8F14-67BA9F097A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cxnSp>
        <p:nvCxnSpPr>
          <p:cNvPr id="14" name="Straight Connector 13">
            <a:extLst>
              <a:ext uri="{FF2B5EF4-FFF2-40B4-BE49-F238E27FC236}">
                <a16:creationId xmlns:a16="http://schemas.microsoft.com/office/drawing/2014/main" id="{5D1AB8D4-E4DC-AD4B-BEBA-7566873740C9}"/>
              </a:ext>
            </a:extLst>
          </p:cNvPr>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380111" y="273844"/>
            <a:ext cx="7440038" cy="647747"/>
          </a:xfrm>
        </p:spPr>
        <p:txBody>
          <a:bodyPr>
            <a:normAutofit/>
          </a:bodyPr>
          <a:lstStyle>
            <a:lvl1pPr>
              <a:defRPr sz="3000" b="0"/>
            </a:lvl1pPr>
          </a:lstStyle>
          <a:p>
            <a:r>
              <a:rPr lang="en-US"/>
              <a:t>Click to edit Master title style</a:t>
            </a:r>
            <a:endParaRPr lang="en-US" dirty="0"/>
          </a:p>
        </p:txBody>
      </p:sp>
      <p:sp>
        <p:nvSpPr>
          <p:cNvPr id="3" name="Content Placeholder 2"/>
          <p:cNvSpPr>
            <a:spLocks noGrp="1"/>
          </p:cNvSpPr>
          <p:nvPr>
            <p:ph sz="half" idx="1"/>
          </p:nvPr>
        </p:nvSpPr>
        <p:spPr>
          <a:xfrm>
            <a:off x="1380111" y="1276350"/>
            <a:ext cx="4560301" cy="3356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84888" y="1276350"/>
            <a:ext cx="2735262" cy="3356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75CE65-649B-3A42-903B-457B0659D5C8}" type="datetime3">
              <a:rPr lang="en-CA" smtClean="0"/>
              <a:t>15 December 2023</a:t>
            </a:fld>
            <a:endParaRPr lang="en-US"/>
          </a:p>
        </p:txBody>
      </p:sp>
      <p:sp>
        <p:nvSpPr>
          <p:cNvPr id="6" name="Footer Placeholder 5"/>
          <p:cNvSpPr>
            <a:spLocks noGrp="1"/>
          </p:cNvSpPr>
          <p:nvPr>
            <p:ph type="ftr" sz="quarter" idx="11"/>
          </p:nvPr>
        </p:nvSpPr>
        <p:spPr/>
        <p:txBody>
          <a:bodyPr/>
          <a:lstStyle>
            <a:lvl1pPr>
              <a:defRPr/>
            </a:lvl1pPr>
          </a:lstStyle>
          <a:p>
            <a:r>
              <a:rPr lang="en-US" dirty="0"/>
              <a:t>Usmi Mukherjee, Dalhousie University</a:t>
            </a:r>
          </a:p>
        </p:txBody>
      </p:sp>
      <p:sp>
        <p:nvSpPr>
          <p:cNvPr id="7" name="Slide Number Placeholder 6"/>
          <p:cNvSpPr>
            <a:spLocks noGrp="1"/>
          </p:cNvSpPr>
          <p:nvPr>
            <p:ph type="sldNum" sz="quarter" idx="12"/>
          </p:nvPr>
        </p:nvSpPr>
        <p:spPr/>
        <p:txBody>
          <a:bodyPr/>
          <a:lstStyle/>
          <a:p>
            <a:fld id="{EDF96001-7E4F-EB42-8596-9AF1BDDEE6AD}" type="slidenum">
              <a:rPr lang="en-US" smtClean="0"/>
              <a:t>‹#›</a:t>
            </a:fld>
            <a:endParaRPr lang="en-US"/>
          </a:p>
        </p:txBody>
      </p:sp>
      <p:cxnSp>
        <p:nvCxnSpPr>
          <p:cNvPr id="9" name="Straight Connector 8">
            <a:extLst>
              <a:ext uri="{FF2B5EF4-FFF2-40B4-BE49-F238E27FC236}">
                <a16:creationId xmlns:a16="http://schemas.microsoft.com/office/drawing/2014/main" id="{D67B9BA3-5EE6-EA49-8930-FE407160B0D8}"/>
              </a:ext>
            </a:extLst>
          </p:cNvPr>
          <p:cNvCxnSpPr>
            <a:cxnSpLocks/>
          </p:cNvCxnSpPr>
          <p:nvPr userDrawn="1"/>
        </p:nvCxnSpPr>
        <p:spPr>
          <a:xfrm flipV="1">
            <a:off x="1140111" y="268288"/>
            <a:ext cx="0" cy="653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DE86EEB-3C56-4E1E-B1BC-5432757407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046"/>
          <a:stretch/>
        </p:blipFill>
        <p:spPr>
          <a:xfrm>
            <a:off x="323850" y="263302"/>
            <a:ext cx="576263" cy="653302"/>
          </a:xfrm>
          <a:prstGeom prst="rect">
            <a:avLst/>
          </a:prstGeom>
        </p:spPr>
      </p:pic>
    </p:spTree>
    <p:extLst>
      <p:ext uri="{BB962C8B-B14F-4D97-AF65-F5344CB8AC3E}">
        <p14:creationId xmlns:p14="http://schemas.microsoft.com/office/powerpoint/2010/main" val="1385931474"/>
      </p:ext>
    </p:extLst>
  </p:cSld>
  <p:clrMapOvr>
    <a:masterClrMapping/>
  </p:clrMapOvr>
  <p:extLst>
    <p:ext uri="{DCECCB84-F9BA-43D5-87BE-67443E8EF086}">
      <p15:sldGuideLst xmlns:p15="http://schemas.microsoft.com/office/powerpoint/2012/main">
        <p15:guide id="1" orient="horz" pos="80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Round Single Corner Rectangle 12">
            <a:extLst>
              <a:ext uri="{FF2B5EF4-FFF2-40B4-BE49-F238E27FC236}">
                <a16:creationId xmlns:a16="http://schemas.microsoft.com/office/drawing/2014/main" id="{A5F70E6A-422B-8D4D-BD08-529908F565EF}"/>
              </a:ext>
            </a:extLst>
          </p:cNvPr>
          <p:cNvSpPr/>
          <p:nvPr userDrawn="1"/>
        </p:nvSpPr>
        <p:spPr>
          <a:xfrm flipV="1">
            <a:off x="323850" y="3544387"/>
            <a:ext cx="4176713" cy="815577"/>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3850" y="1744388"/>
            <a:ext cx="5311775" cy="1800000"/>
          </a:xfrm>
          <a:prstGeom prst="round2DiagRect">
            <a:avLst/>
          </a:prstGeom>
          <a:solidFill>
            <a:srgbClr val="FFD400"/>
          </a:solidFill>
        </p:spPr>
        <p:txBody>
          <a:bodyPr lIns="180000" tIns="180000" rIns="180000" bIns="180000" anchor="ctr" anchorCtr="0">
            <a:normAutofit/>
          </a:bodyPr>
          <a:lstStyle>
            <a:lvl1pPr algn="l">
              <a:defRPr sz="3600"/>
            </a:lvl1pPr>
          </a:lstStyle>
          <a:p>
            <a:r>
              <a:rPr lang="en-US" dirty="0"/>
              <a:t>Click to edit Master title style</a:t>
            </a:r>
          </a:p>
        </p:txBody>
      </p:sp>
      <p:pic>
        <p:nvPicPr>
          <p:cNvPr id="15" name="Picture 14">
            <a:extLst>
              <a:ext uri="{FF2B5EF4-FFF2-40B4-BE49-F238E27FC236}">
                <a16:creationId xmlns:a16="http://schemas.microsoft.com/office/drawing/2014/main" id="{97D1976A-2479-7944-8978-BF7B42DFC020}"/>
              </a:ext>
            </a:extLst>
          </p:cNvPr>
          <p:cNvPicPr>
            <a:picLocks noChangeAspect="1"/>
          </p:cNvPicPr>
          <p:nvPr userDrawn="1"/>
        </p:nvPicPr>
        <p:blipFill>
          <a:blip r:embed="rId3"/>
          <a:srcRect/>
          <a:stretch/>
        </p:blipFill>
        <p:spPr>
          <a:xfrm>
            <a:off x="626026" y="3794929"/>
            <a:ext cx="1259307" cy="359021"/>
          </a:xfrm>
          <a:prstGeom prst="rect">
            <a:avLst/>
          </a:prstGeom>
        </p:spPr>
      </p:pic>
    </p:spTree>
    <p:extLst>
      <p:ext uri="{BB962C8B-B14F-4D97-AF65-F5344CB8AC3E}">
        <p14:creationId xmlns:p14="http://schemas.microsoft.com/office/powerpoint/2010/main" val="36203369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
    <p:spTree>
      <p:nvGrpSpPr>
        <p:cNvPr id="1" name=""/>
        <p:cNvGrpSpPr/>
        <p:nvPr/>
      </p:nvGrpSpPr>
      <p:grpSpPr>
        <a:xfrm>
          <a:off x="0" y="0"/>
          <a:ext cx="0" cy="0"/>
          <a:chOff x="0" y="0"/>
          <a:chExt cx="0" cy="0"/>
        </a:xfrm>
      </p:grpSpPr>
      <p:sp>
        <p:nvSpPr>
          <p:cNvPr id="8" name="Round Single Corner Rectangle 7">
            <a:extLst>
              <a:ext uri="{FF2B5EF4-FFF2-40B4-BE49-F238E27FC236}">
                <a16:creationId xmlns:a16="http://schemas.microsoft.com/office/drawing/2014/main" id="{151C292C-8B87-E49E-2F98-40409C008976}"/>
              </a:ext>
            </a:extLst>
          </p:cNvPr>
          <p:cNvSpPr/>
          <p:nvPr userDrawn="1"/>
        </p:nvSpPr>
        <p:spPr>
          <a:xfrm flipV="1">
            <a:off x="179388" y="0"/>
            <a:ext cx="3024187" cy="4630338"/>
          </a:xfrm>
          <a:prstGeom prst="round1Rect">
            <a:avLst/>
          </a:prstGeom>
          <a:solidFill>
            <a:srgbClr val="FFD40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0E9C0C2-C909-0E4F-8F14-67BA9F097A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cxnSp>
        <p:nvCxnSpPr>
          <p:cNvPr id="14" name="Straight Connector 13">
            <a:extLst>
              <a:ext uri="{FF2B5EF4-FFF2-40B4-BE49-F238E27FC236}">
                <a16:creationId xmlns:a16="http://schemas.microsoft.com/office/drawing/2014/main" id="{5D1AB8D4-E4DC-AD4B-BEBA-7566873740C9}"/>
              </a:ext>
            </a:extLst>
          </p:cNvPr>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23849" y="1431779"/>
            <a:ext cx="2735264" cy="3192608"/>
          </a:xfrm>
        </p:spPr>
        <p:txBody>
          <a:bodyPr anchor="t" anchorCtr="0">
            <a:normAutofit/>
          </a:bodyPr>
          <a:lstStyle>
            <a:lvl1pPr>
              <a:defRPr sz="3000"/>
            </a:lvl1pPr>
          </a:lstStyle>
          <a:p>
            <a:r>
              <a:rPr lang="en-US"/>
              <a:t>Click to edit Master title style</a:t>
            </a:r>
            <a:endParaRPr lang="en-US" dirty="0"/>
          </a:p>
        </p:txBody>
      </p:sp>
      <p:sp>
        <p:nvSpPr>
          <p:cNvPr id="3" name="Content Placeholder 2"/>
          <p:cNvSpPr>
            <a:spLocks noGrp="1"/>
          </p:cNvSpPr>
          <p:nvPr>
            <p:ph sz="half" idx="1"/>
          </p:nvPr>
        </p:nvSpPr>
        <p:spPr>
          <a:xfrm>
            <a:off x="3779838" y="268288"/>
            <a:ext cx="5040310" cy="43644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75CE65-649B-3A42-903B-457B0659D5C8}" type="datetime3">
              <a:rPr lang="en-CA" smtClean="0"/>
              <a:t>15 December 2023</a:t>
            </a:fld>
            <a:endParaRPr lang="en-US" dirty="0"/>
          </a:p>
        </p:txBody>
      </p:sp>
      <p:sp>
        <p:nvSpPr>
          <p:cNvPr id="6" name="Footer Placeholder 5"/>
          <p:cNvSpPr>
            <a:spLocks noGrp="1"/>
          </p:cNvSpPr>
          <p:nvPr>
            <p:ph type="ftr" sz="quarter" idx="11"/>
          </p:nvPr>
        </p:nvSpPr>
        <p:spPr/>
        <p:txBody>
          <a:bodyPr/>
          <a:lstStyle/>
          <a:p>
            <a:r>
              <a:rPr lang="en-US"/>
              <a:t>Dalhousie Powerpoint Template CHANGE IN MASTER</a:t>
            </a:r>
            <a:endParaRPr lang="en-US" dirty="0"/>
          </a:p>
        </p:txBody>
      </p:sp>
      <p:sp>
        <p:nvSpPr>
          <p:cNvPr id="7" name="Slide Number Placeholder 6"/>
          <p:cNvSpPr>
            <a:spLocks noGrp="1"/>
          </p:cNvSpPr>
          <p:nvPr>
            <p:ph type="sldNum" sz="quarter" idx="12"/>
          </p:nvPr>
        </p:nvSpPr>
        <p:spPr/>
        <p:txBody>
          <a:bodyPr/>
          <a:lstStyle/>
          <a:p>
            <a:fld id="{EDF96001-7E4F-EB42-8596-9AF1BDDEE6AD}" type="slidenum">
              <a:rPr lang="en-US" smtClean="0"/>
              <a:t>‹#›</a:t>
            </a:fld>
            <a:endParaRPr lang="en-US"/>
          </a:p>
        </p:txBody>
      </p:sp>
      <p:cxnSp>
        <p:nvCxnSpPr>
          <p:cNvPr id="16" name="Straight Connector 15">
            <a:extLst>
              <a:ext uri="{FF2B5EF4-FFF2-40B4-BE49-F238E27FC236}">
                <a16:creationId xmlns:a16="http://schemas.microsoft.com/office/drawing/2014/main" id="{B39B0A61-5BDB-B544-8D93-3F427D1EE3E3}"/>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A269E52-EDE5-872F-AC19-D5D734F83266}"/>
              </a:ext>
            </a:extLst>
          </p:cNvPr>
          <p:cNvPicPr>
            <a:picLocks noChangeAspect="1"/>
          </p:cNvPicPr>
          <p:nvPr userDrawn="1"/>
        </p:nvPicPr>
        <p:blipFill rotWithShape="1">
          <a:blip r:embed="rId3"/>
          <a:srcRect r="71045"/>
          <a:stretch/>
        </p:blipFill>
        <p:spPr>
          <a:xfrm>
            <a:off x="323850" y="263302"/>
            <a:ext cx="576263" cy="653302"/>
          </a:xfrm>
          <a:prstGeom prst="rect">
            <a:avLst/>
          </a:prstGeom>
        </p:spPr>
      </p:pic>
      <p:sp>
        <p:nvSpPr>
          <p:cNvPr id="4" name="Text Placeholder 2">
            <a:extLst>
              <a:ext uri="{FF2B5EF4-FFF2-40B4-BE49-F238E27FC236}">
                <a16:creationId xmlns:a16="http://schemas.microsoft.com/office/drawing/2014/main" id="{15017960-C493-39D9-CECE-784DC56ACF33}"/>
              </a:ext>
            </a:extLst>
          </p:cNvPr>
          <p:cNvSpPr>
            <a:spLocks noGrp="1"/>
          </p:cNvSpPr>
          <p:nvPr>
            <p:ph type="body" idx="13"/>
          </p:nvPr>
        </p:nvSpPr>
        <p:spPr>
          <a:xfrm>
            <a:off x="323850" y="3442098"/>
            <a:ext cx="2735263" cy="1080000"/>
          </a:xfrm>
        </p:spPr>
        <p:txBody>
          <a:bodyPr/>
          <a:lstStyle>
            <a:lvl1pPr marL="0" indent="0">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44675903"/>
      </p:ext>
    </p:extLst>
  </p:cSld>
  <p:clrMapOvr>
    <a:masterClrMapping/>
  </p:clrMapOvr>
  <p:extLst>
    <p:ext uri="{DCECCB84-F9BA-43D5-87BE-67443E8EF086}">
      <p15:sldGuideLst xmlns:p15="http://schemas.microsoft.com/office/powerpoint/2012/main">
        <p15:guide id="1" orient="horz" pos="8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4479ED-37F1-8CB6-9CAC-601950B170FF}"/>
              </a:ext>
            </a:extLst>
          </p:cNvPr>
          <p:cNvSpPr/>
          <p:nvPr userDrawn="1"/>
        </p:nvSpPr>
        <p:spPr>
          <a:xfrm>
            <a:off x="0" y="0"/>
            <a:ext cx="9144000" cy="133815"/>
          </a:xfrm>
          <a:prstGeom prst="rect">
            <a:avLst/>
          </a:prstGeom>
          <a:solidFill>
            <a:srgbClr val="FFD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ingle Corner Rectangle 11">
            <a:extLst>
              <a:ext uri="{FF2B5EF4-FFF2-40B4-BE49-F238E27FC236}">
                <a16:creationId xmlns:a16="http://schemas.microsoft.com/office/drawing/2014/main" id="{7CF8F5D8-2BA0-A347-A4A6-546E6F432F73}"/>
              </a:ext>
            </a:extLst>
          </p:cNvPr>
          <p:cNvSpPr/>
          <p:nvPr userDrawn="1"/>
        </p:nvSpPr>
        <p:spPr>
          <a:xfrm flipV="1">
            <a:off x="179388" y="0"/>
            <a:ext cx="3024187" cy="4630338"/>
          </a:xfrm>
          <a:prstGeom prst="round1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0E9C0C2-C909-0E4F-8F14-67BA9F097A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cxnSp>
        <p:nvCxnSpPr>
          <p:cNvPr id="14" name="Straight Connector 13">
            <a:extLst>
              <a:ext uri="{FF2B5EF4-FFF2-40B4-BE49-F238E27FC236}">
                <a16:creationId xmlns:a16="http://schemas.microsoft.com/office/drawing/2014/main" id="{5D1AB8D4-E4DC-AD4B-BEBA-7566873740C9}"/>
              </a:ext>
            </a:extLst>
          </p:cNvPr>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23849" y="1431779"/>
            <a:ext cx="2735264" cy="3192608"/>
          </a:xfrm>
        </p:spPr>
        <p:txBody>
          <a:bodyPr anchor="t" anchorCtr="0">
            <a:normAutofit/>
          </a:bodyPr>
          <a:lstStyle>
            <a:lvl1pPr>
              <a:defRPr sz="3000"/>
            </a:lvl1pPr>
          </a:lstStyle>
          <a:p>
            <a:r>
              <a:rPr lang="en-US"/>
              <a:t>Click to edit Master title style</a:t>
            </a:r>
            <a:endParaRPr lang="en-US" dirty="0"/>
          </a:p>
        </p:txBody>
      </p:sp>
      <p:sp>
        <p:nvSpPr>
          <p:cNvPr id="3" name="Content Placeholder 2"/>
          <p:cNvSpPr>
            <a:spLocks noGrp="1"/>
          </p:cNvSpPr>
          <p:nvPr>
            <p:ph sz="half" idx="1"/>
          </p:nvPr>
        </p:nvSpPr>
        <p:spPr>
          <a:xfrm>
            <a:off x="3779838" y="268288"/>
            <a:ext cx="5040310" cy="43644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75CE65-649B-3A42-903B-457B0659D5C8}" type="datetime3">
              <a:rPr lang="en-CA" smtClean="0"/>
              <a:t>15 December 2023</a:t>
            </a:fld>
            <a:endParaRPr lang="en-US" dirty="0"/>
          </a:p>
        </p:txBody>
      </p:sp>
      <p:sp>
        <p:nvSpPr>
          <p:cNvPr id="6" name="Footer Placeholder 5"/>
          <p:cNvSpPr>
            <a:spLocks noGrp="1"/>
          </p:cNvSpPr>
          <p:nvPr>
            <p:ph type="ftr" sz="quarter" idx="11"/>
          </p:nvPr>
        </p:nvSpPr>
        <p:spPr/>
        <p:txBody>
          <a:bodyPr/>
          <a:lstStyle/>
          <a:p>
            <a:r>
              <a:rPr lang="en-US"/>
              <a:t>Dalhousie Powerpoint Template CHANGE IN MASTER</a:t>
            </a:r>
            <a:endParaRPr lang="en-US" dirty="0"/>
          </a:p>
        </p:txBody>
      </p:sp>
      <p:sp>
        <p:nvSpPr>
          <p:cNvPr id="7" name="Slide Number Placeholder 6"/>
          <p:cNvSpPr>
            <a:spLocks noGrp="1"/>
          </p:cNvSpPr>
          <p:nvPr>
            <p:ph type="sldNum" sz="quarter" idx="12"/>
          </p:nvPr>
        </p:nvSpPr>
        <p:spPr/>
        <p:txBody>
          <a:bodyPr/>
          <a:lstStyle/>
          <a:p>
            <a:fld id="{EDF96001-7E4F-EB42-8596-9AF1BDDEE6AD}" type="slidenum">
              <a:rPr lang="en-US" smtClean="0"/>
              <a:t>‹#›</a:t>
            </a:fld>
            <a:endParaRPr lang="en-US"/>
          </a:p>
        </p:txBody>
      </p:sp>
      <p:cxnSp>
        <p:nvCxnSpPr>
          <p:cNvPr id="16" name="Straight Connector 15">
            <a:extLst>
              <a:ext uri="{FF2B5EF4-FFF2-40B4-BE49-F238E27FC236}">
                <a16:creationId xmlns:a16="http://schemas.microsoft.com/office/drawing/2014/main" id="{B39B0A61-5BDB-B544-8D93-3F427D1EE3E3}"/>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A269E52-EDE5-872F-AC19-D5D734F83266}"/>
              </a:ext>
            </a:extLst>
          </p:cNvPr>
          <p:cNvPicPr>
            <a:picLocks noChangeAspect="1"/>
          </p:cNvPicPr>
          <p:nvPr userDrawn="1"/>
        </p:nvPicPr>
        <p:blipFill rotWithShape="1">
          <a:blip r:embed="rId3"/>
          <a:srcRect r="71045"/>
          <a:stretch/>
        </p:blipFill>
        <p:spPr>
          <a:xfrm>
            <a:off x="323850" y="263302"/>
            <a:ext cx="576263" cy="653302"/>
          </a:xfrm>
          <a:prstGeom prst="rect">
            <a:avLst/>
          </a:prstGeom>
        </p:spPr>
      </p:pic>
      <p:sp>
        <p:nvSpPr>
          <p:cNvPr id="4" name="Text Placeholder 2">
            <a:extLst>
              <a:ext uri="{FF2B5EF4-FFF2-40B4-BE49-F238E27FC236}">
                <a16:creationId xmlns:a16="http://schemas.microsoft.com/office/drawing/2014/main" id="{15017960-C493-39D9-CECE-784DC56ACF33}"/>
              </a:ext>
            </a:extLst>
          </p:cNvPr>
          <p:cNvSpPr>
            <a:spLocks noGrp="1"/>
          </p:cNvSpPr>
          <p:nvPr>
            <p:ph type="body" idx="13"/>
          </p:nvPr>
        </p:nvSpPr>
        <p:spPr>
          <a:xfrm>
            <a:off x="323850" y="3442098"/>
            <a:ext cx="2735263" cy="1080000"/>
          </a:xfrm>
        </p:spPr>
        <p:txBody>
          <a:bodyPr/>
          <a:lstStyle>
            <a:lvl1pPr marL="0" indent="0">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616297810"/>
      </p:ext>
    </p:extLst>
  </p:cSld>
  <p:clrMapOvr>
    <a:masterClrMapping/>
  </p:clrMapOvr>
  <p:extLst>
    <p:ext uri="{DCECCB84-F9BA-43D5-87BE-67443E8EF086}">
      <p15:sldGuideLst xmlns:p15="http://schemas.microsoft.com/office/powerpoint/2012/main">
        <p15:guide id="1" orient="horz" pos="8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Alternat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E9C0C2-C909-0E4F-8F14-67BA9F097A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cxnSp>
        <p:nvCxnSpPr>
          <p:cNvPr id="14" name="Straight Connector 13">
            <a:extLst>
              <a:ext uri="{FF2B5EF4-FFF2-40B4-BE49-F238E27FC236}">
                <a16:creationId xmlns:a16="http://schemas.microsoft.com/office/drawing/2014/main" id="{5D1AB8D4-E4DC-AD4B-BEBA-7566873740C9}"/>
              </a:ext>
            </a:extLst>
          </p:cNvPr>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380111" y="273844"/>
            <a:ext cx="7440038" cy="647747"/>
          </a:xfrm>
        </p:spPr>
        <p:txBody>
          <a:bodyPr>
            <a:normAutofit/>
          </a:bodyPr>
          <a:lstStyle>
            <a:lvl1pPr>
              <a:defRPr sz="3000" b="0"/>
            </a:lvl1pPr>
          </a:lstStyle>
          <a:p>
            <a:r>
              <a:rPr lang="en-US"/>
              <a:t>Click to edit Master title style</a:t>
            </a:r>
            <a:endParaRPr lang="en-US" dirty="0"/>
          </a:p>
        </p:txBody>
      </p:sp>
      <p:sp>
        <p:nvSpPr>
          <p:cNvPr id="3" name="Content Placeholder 2"/>
          <p:cNvSpPr>
            <a:spLocks noGrp="1"/>
          </p:cNvSpPr>
          <p:nvPr>
            <p:ph sz="half" idx="1"/>
          </p:nvPr>
        </p:nvSpPr>
        <p:spPr>
          <a:xfrm>
            <a:off x="1380111" y="1276350"/>
            <a:ext cx="4560301" cy="3356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84888" y="1276350"/>
            <a:ext cx="2735262" cy="3356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75CE65-649B-3A42-903B-457B0659D5C8}" type="datetime3">
              <a:rPr lang="en-CA" smtClean="0"/>
              <a:t>15 December 2023</a:t>
            </a:fld>
            <a:endParaRPr lang="en-US"/>
          </a:p>
        </p:txBody>
      </p:sp>
      <p:sp>
        <p:nvSpPr>
          <p:cNvPr id="6" name="Footer Placeholder 5"/>
          <p:cNvSpPr>
            <a:spLocks noGrp="1"/>
          </p:cNvSpPr>
          <p:nvPr>
            <p:ph type="ftr" sz="quarter" idx="11"/>
          </p:nvPr>
        </p:nvSpPr>
        <p:spPr/>
        <p:txBody>
          <a:bodyPr/>
          <a:lstStyle/>
          <a:p>
            <a:r>
              <a:rPr lang="en-US"/>
              <a:t>Dalhousie Powerpoint Template CHANGE IN MASTER</a:t>
            </a:r>
            <a:endParaRPr lang="en-US" dirty="0"/>
          </a:p>
        </p:txBody>
      </p:sp>
      <p:sp>
        <p:nvSpPr>
          <p:cNvPr id="7" name="Slide Number Placeholder 6"/>
          <p:cNvSpPr>
            <a:spLocks noGrp="1"/>
          </p:cNvSpPr>
          <p:nvPr>
            <p:ph type="sldNum" sz="quarter" idx="12"/>
          </p:nvPr>
        </p:nvSpPr>
        <p:spPr/>
        <p:txBody>
          <a:bodyPr/>
          <a:lstStyle/>
          <a:p>
            <a:fld id="{EDF96001-7E4F-EB42-8596-9AF1BDDEE6AD}" type="slidenum">
              <a:rPr lang="en-US" smtClean="0"/>
              <a:t>‹#›</a:t>
            </a:fld>
            <a:endParaRPr lang="en-US" dirty="0"/>
          </a:p>
        </p:txBody>
      </p:sp>
      <p:cxnSp>
        <p:nvCxnSpPr>
          <p:cNvPr id="9" name="Straight Connector 8">
            <a:extLst>
              <a:ext uri="{FF2B5EF4-FFF2-40B4-BE49-F238E27FC236}">
                <a16:creationId xmlns:a16="http://schemas.microsoft.com/office/drawing/2014/main" id="{D67B9BA3-5EE6-EA49-8930-FE407160B0D8}"/>
              </a:ext>
            </a:extLst>
          </p:cNvPr>
          <p:cNvCxnSpPr>
            <a:cxnSpLocks/>
          </p:cNvCxnSpPr>
          <p:nvPr userDrawn="1"/>
        </p:nvCxnSpPr>
        <p:spPr>
          <a:xfrm flipV="1">
            <a:off x="1140111" y="268288"/>
            <a:ext cx="0" cy="653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DE86EEB-3C56-4E1E-B1BC-5432757407B7}"/>
              </a:ext>
            </a:extLst>
          </p:cNvPr>
          <p:cNvPicPr>
            <a:picLocks noChangeAspect="1"/>
          </p:cNvPicPr>
          <p:nvPr userDrawn="1"/>
        </p:nvPicPr>
        <p:blipFill rotWithShape="1">
          <a:blip r:embed="rId3"/>
          <a:srcRect r="71046"/>
          <a:stretch/>
        </p:blipFill>
        <p:spPr>
          <a:xfrm>
            <a:off x="323850" y="263302"/>
            <a:ext cx="576263" cy="653302"/>
          </a:xfrm>
          <a:prstGeom prst="rect">
            <a:avLst/>
          </a:prstGeom>
        </p:spPr>
      </p:pic>
    </p:spTree>
    <p:extLst>
      <p:ext uri="{BB962C8B-B14F-4D97-AF65-F5344CB8AC3E}">
        <p14:creationId xmlns:p14="http://schemas.microsoft.com/office/powerpoint/2010/main" val="2519758558"/>
      </p:ext>
    </p:extLst>
  </p:cSld>
  <p:clrMapOvr>
    <a:masterClrMapping/>
  </p:clrMapOvr>
  <p:extLst>
    <p:ext uri="{DCECCB84-F9BA-43D5-87BE-67443E8EF086}">
      <p15:sldGuideLst xmlns:p15="http://schemas.microsoft.com/office/powerpoint/2012/main">
        <p15:guide id="1" orient="horz" pos="8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FCB95A0-85C9-74E0-3458-2A5657B3596B}"/>
              </a:ext>
            </a:extLst>
          </p:cNvPr>
          <p:cNvSpPr>
            <a:spLocks noGrp="1"/>
          </p:cNvSpPr>
          <p:nvPr>
            <p:ph type="dt" sz="half" idx="10"/>
          </p:nvPr>
        </p:nvSpPr>
        <p:spPr/>
        <p:txBody>
          <a:bodyPr/>
          <a:lstStyle/>
          <a:p>
            <a:fld id="{88F78355-16A5-6B43-814C-ACDADC71C5FE}" type="datetime3">
              <a:rPr lang="en-CA" smtClean="0"/>
              <a:pPr/>
              <a:t>15 December 2023</a:t>
            </a:fld>
            <a:endParaRPr lang="en-US" dirty="0"/>
          </a:p>
        </p:txBody>
      </p:sp>
      <p:sp>
        <p:nvSpPr>
          <p:cNvPr id="4" name="Footer Placeholder 3">
            <a:extLst>
              <a:ext uri="{FF2B5EF4-FFF2-40B4-BE49-F238E27FC236}">
                <a16:creationId xmlns:a16="http://schemas.microsoft.com/office/drawing/2014/main" id="{D384AB3F-1A11-E56F-7EA0-6E17C8A1BC83}"/>
              </a:ext>
            </a:extLst>
          </p:cNvPr>
          <p:cNvSpPr>
            <a:spLocks noGrp="1"/>
          </p:cNvSpPr>
          <p:nvPr>
            <p:ph type="ftr" sz="quarter" idx="11"/>
          </p:nvPr>
        </p:nvSpPr>
        <p:spPr/>
        <p:txBody>
          <a:bodyPr/>
          <a:lstStyle/>
          <a:p>
            <a:r>
              <a:rPr lang="en-US"/>
              <a:t>Dalhousie Powerpoint Template CHANGE IN MASTER</a:t>
            </a:r>
            <a:endParaRPr lang="en-US" dirty="0"/>
          </a:p>
        </p:txBody>
      </p:sp>
      <p:sp>
        <p:nvSpPr>
          <p:cNvPr id="11" name="Text Placeholder 10">
            <a:extLst>
              <a:ext uri="{FF2B5EF4-FFF2-40B4-BE49-F238E27FC236}">
                <a16:creationId xmlns:a16="http://schemas.microsoft.com/office/drawing/2014/main" id="{954D66D9-A177-958F-A914-0F60D8D2B61E}"/>
              </a:ext>
            </a:extLst>
          </p:cNvPr>
          <p:cNvSpPr>
            <a:spLocks noGrp="1"/>
          </p:cNvSpPr>
          <p:nvPr>
            <p:ph type="body" sz="quarter" idx="12"/>
          </p:nvPr>
        </p:nvSpPr>
        <p:spPr>
          <a:xfrm>
            <a:off x="323850" y="505522"/>
            <a:ext cx="8496300" cy="41029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20759637-2854-AE99-E05E-564F076DAE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13" name="Slide Number Placeholder 6">
            <a:extLst>
              <a:ext uri="{FF2B5EF4-FFF2-40B4-BE49-F238E27FC236}">
                <a16:creationId xmlns:a16="http://schemas.microsoft.com/office/drawing/2014/main" id="{47B6F9DE-7B64-42E4-F853-09A34570B722}"/>
              </a:ext>
            </a:extLst>
          </p:cNvPr>
          <p:cNvSpPr>
            <a:spLocks noGrp="1"/>
          </p:cNvSpPr>
          <p:nvPr>
            <p:ph type="sldNum" sz="quarter" idx="13"/>
          </p:nvPr>
        </p:nvSpPr>
        <p:spPr>
          <a:xfrm>
            <a:off x="8110471" y="4767263"/>
            <a:ext cx="709679" cy="273844"/>
          </a:xfrm>
        </p:spPr>
        <p:txBody>
          <a:bodyPr/>
          <a:lstStyle/>
          <a:p>
            <a:fld id="{EDF96001-7E4F-EB42-8596-9AF1BDDEE6AD}" type="slidenum">
              <a:rPr lang="en-US" smtClean="0"/>
              <a:t>‹#›</a:t>
            </a:fld>
            <a:endParaRPr lang="en-US" dirty="0"/>
          </a:p>
        </p:txBody>
      </p:sp>
      <p:cxnSp>
        <p:nvCxnSpPr>
          <p:cNvPr id="14" name="Straight Connector 13">
            <a:extLst>
              <a:ext uri="{FF2B5EF4-FFF2-40B4-BE49-F238E27FC236}">
                <a16:creationId xmlns:a16="http://schemas.microsoft.com/office/drawing/2014/main" id="{B61FBCD1-1F01-F381-9A18-0B45D0094ACF}"/>
              </a:ext>
            </a:extLst>
          </p:cNvPr>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B7843B3-69FB-5D62-4F77-76E5F3D2EEE0}"/>
              </a:ext>
            </a:extLst>
          </p:cNvPr>
          <p:cNvPicPr>
            <a:picLocks noChangeAspect="1"/>
          </p:cNvPicPr>
          <p:nvPr userDrawn="1"/>
        </p:nvPicPr>
        <p:blipFill rotWithShape="1">
          <a:blip r:embed="rId3"/>
          <a:srcRect r="71046"/>
          <a:stretch/>
        </p:blipFill>
        <p:spPr>
          <a:xfrm>
            <a:off x="323849" y="139431"/>
            <a:ext cx="237673" cy="269447"/>
          </a:xfrm>
          <a:prstGeom prst="rect">
            <a:avLst/>
          </a:prstGeom>
        </p:spPr>
      </p:pic>
    </p:spTree>
    <p:extLst>
      <p:ext uri="{BB962C8B-B14F-4D97-AF65-F5344CB8AC3E}">
        <p14:creationId xmlns:p14="http://schemas.microsoft.com/office/powerpoint/2010/main" val="229161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2">
    <p:bg>
      <p:bgPr>
        <a:solidFill>
          <a:srgbClr val="FFD400"/>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EC220D3-070A-4043-A57E-2E0925C078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84438" y="268288"/>
            <a:ext cx="7544870" cy="6526866"/>
          </a:xfrm>
          <a:prstGeom prst="rect">
            <a:avLst/>
          </a:prstGeom>
        </p:spPr>
      </p:pic>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2" name="Title 1"/>
          <p:cNvSpPr>
            <a:spLocks noGrp="1"/>
          </p:cNvSpPr>
          <p:nvPr>
            <p:ph type="title"/>
          </p:nvPr>
        </p:nvSpPr>
        <p:spPr>
          <a:xfrm>
            <a:off x="323850" y="1297239"/>
            <a:ext cx="4176713" cy="2145063"/>
          </a:xfrm>
        </p:spPr>
        <p:txBody>
          <a:bodyPr anchor="b">
            <a:normAutofit/>
          </a:bodyPr>
          <a:lstStyle>
            <a:lvl1pPr>
              <a:defRPr sz="3600" b="0"/>
            </a:lvl1pPr>
          </a:lstStyle>
          <a:p>
            <a:r>
              <a:rPr lang="en-US"/>
              <a:t>Click to edit Master title style</a:t>
            </a:r>
            <a:endParaRPr lang="en-US" dirty="0"/>
          </a:p>
        </p:txBody>
      </p:sp>
      <p:sp>
        <p:nvSpPr>
          <p:cNvPr id="3" name="Text Placeholder 2"/>
          <p:cNvSpPr>
            <a:spLocks noGrp="1"/>
          </p:cNvSpPr>
          <p:nvPr>
            <p:ph type="body" idx="1"/>
          </p:nvPr>
        </p:nvSpPr>
        <p:spPr>
          <a:xfrm>
            <a:off x="323850" y="3442098"/>
            <a:ext cx="4176713" cy="1080000"/>
          </a:xfrm>
        </p:spPr>
        <p:txBody>
          <a:bodyPr/>
          <a:lstStyle>
            <a:lvl1pPr marL="0" indent="0">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Dalhousie </a:t>
            </a:r>
            <a:r>
              <a:rPr lang="en-US" dirty="0" err="1"/>
              <a:t>Powerpoint</a:t>
            </a:r>
            <a:r>
              <a:rPr lang="en-US" dirty="0"/>
              <a:t> Template CHANGE IN MASTER</a:t>
            </a:r>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FADA54-FB2E-8D46-BD32-BFE8F914C443}"/>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C0B18CB-FC9A-AA14-2EAA-E064AA0B5A4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1045"/>
          <a:stretch/>
        </p:blipFill>
        <p:spPr>
          <a:xfrm>
            <a:off x="323850" y="263302"/>
            <a:ext cx="576263" cy="653302"/>
          </a:xfrm>
          <a:prstGeom prst="rect">
            <a:avLst/>
          </a:prstGeom>
        </p:spPr>
      </p:pic>
    </p:spTree>
    <p:extLst>
      <p:ext uri="{BB962C8B-B14F-4D97-AF65-F5344CB8AC3E}">
        <p14:creationId xmlns:p14="http://schemas.microsoft.com/office/powerpoint/2010/main" val="298450290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3">
    <p:bg>
      <p:bgPr>
        <a:solidFill>
          <a:srgbClr val="FFD4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2" name="Title 1"/>
          <p:cNvSpPr>
            <a:spLocks noGrp="1"/>
          </p:cNvSpPr>
          <p:nvPr>
            <p:ph type="title"/>
          </p:nvPr>
        </p:nvSpPr>
        <p:spPr>
          <a:xfrm>
            <a:off x="323850" y="1297239"/>
            <a:ext cx="5616575" cy="2145064"/>
          </a:xfrm>
        </p:spPr>
        <p:txBody>
          <a:bodyPr anchor="b">
            <a:normAutofit/>
          </a:bodyPr>
          <a:lstStyle>
            <a:lvl1pPr>
              <a:defRPr sz="3600" b="0"/>
            </a:lvl1pPr>
          </a:lstStyle>
          <a:p>
            <a:r>
              <a:rPr lang="en-US"/>
              <a:t>Click to edit Master title style</a:t>
            </a:r>
            <a:endParaRPr lang="en-US" dirty="0"/>
          </a:p>
        </p:txBody>
      </p:sp>
      <p:sp>
        <p:nvSpPr>
          <p:cNvPr id="3" name="Text Placeholder 2"/>
          <p:cNvSpPr>
            <a:spLocks noGrp="1"/>
          </p:cNvSpPr>
          <p:nvPr>
            <p:ph type="body" idx="1"/>
          </p:nvPr>
        </p:nvSpPr>
        <p:spPr>
          <a:xfrm>
            <a:off x="323850" y="3442098"/>
            <a:ext cx="5616575" cy="1080000"/>
          </a:xfrm>
        </p:spPr>
        <p:txBody>
          <a:bodyPr/>
          <a:lstStyle>
            <a:lvl1pPr marL="0" indent="0">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Dalhousie Powerpoint Template CHANGE IN MASTER</a:t>
            </a:r>
            <a:endParaRPr lang="en-US" dirty="0"/>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FADA54-FB2E-8D46-BD32-BFE8F914C443}"/>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CA875D5-5677-875C-022D-8CA01D566C1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045"/>
          <a:stretch/>
        </p:blipFill>
        <p:spPr>
          <a:xfrm>
            <a:off x="323850" y="263302"/>
            <a:ext cx="576263" cy="653302"/>
          </a:xfrm>
          <a:prstGeom prst="rect">
            <a:avLst/>
          </a:prstGeom>
        </p:spPr>
      </p:pic>
    </p:spTree>
    <p:extLst>
      <p:ext uri="{BB962C8B-B14F-4D97-AF65-F5344CB8AC3E}">
        <p14:creationId xmlns:p14="http://schemas.microsoft.com/office/powerpoint/2010/main" val="42619056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Conten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E9C0C2-C909-0E4F-8F14-67BA9F097A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cxnSp>
        <p:nvCxnSpPr>
          <p:cNvPr id="14" name="Straight Connector 13">
            <a:extLst>
              <a:ext uri="{FF2B5EF4-FFF2-40B4-BE49-F238E27FC236}">
                <a16:creationId xmlns:a16="http://schemas.microsoft.com/office/drawing/2014/main" id="{5D1AB8D4-E4DC-AD4B-BEBA-7566873740C9}"/>
              </a:ext>
            </a:extLst>
          </p:cNvPr>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380111" y="273844"/>
            <a:ext cx="7440038" cy="647747"/>
          </a:xfrm>
        </p:spPr>
        <p:txBody>
          <a:bodyPr>
            <a:normAutofit/>
          </a:bodyPr>
          <a:lstStyle>
            <a:lvl1pPr>
              <a:defRPr sz="3000" b="0"/>
            </a:lvl1pPr>
          </a:lstStyle>
          <a:p>
            <a:r>
              <a:rPr lang="en-US"/>
              <a:t>Click to edit Master title style</a:t>
            </a:r>
            <a:endParaRPr lang="en-US" dirty="0"/>
          </a:p>
        </p:txBody>
      </p:sp>
      <p:sp>
        <p:nvSpPr>
          <p:cNvPr id="3" name="Content Placeholder 2"/>
          <p:cNvSpPr>
            <a:spLocks noGrp="1"/>
          </p:cNvSpPr>
          <p:nvPr>
            <p:ph sz="half" idx="1"/>
          </p:nvPr>
        </p:nvSpPr>
        <p:spPr>
          <a:xfrm>
            <a:off x="1380111" y="1276350"/>
            <a:ext cx="4560301" cy="3356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84888" y="1276350"/>
            <a:ext cx="2735262" cy="3356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75CE65-649B-3A42-903B-457B0659D5C8}" type="datetime3">
              <a:rPr lang="en-CA" smtClean="0"/>
              <a:t>15 December 2023</a:t>
            </a:fld>
            <a:endParaRPr lang="en-US"/>
          </a:p>
        </p:txBody>
      </p:sp>
      <p:sp>
        <p:nvSpPr>
          <p:cNvPr id="6" name="Footer Placeholder 5"/>
          <p:cNvSpPr>
            <a:spLocks noGrp="1"/>
          </p:cNvSpPr>
          <p:nvPr>
            <p:ph type="ftr" sz="quarter" idx="11"/>
          </p:nvPr>
        </p:nvSpPr>
        <p:spPr/>
        <p:txBody>
          <a:bodyPr/>
          <a:lstStyle>
            <a:lvl1pPr>
              <a:defRPr/>
            </a:lvl1pPr>
          </a:lstStyle>
          <a:p>
            <a:r>
              <a:rPr lang="en-US" dirty="0"/>
              <a:t>Usmi Mukherjee, Dalhousie University</a:t>
            </a:r>
          </a:p>
        </p:txBody>
      </p:sp>
      <p:sp>
        <p:nvSpPr>
          <p:cNvPr id="7" name="Slide Number Placeholder 6"/>
          <p:cNvSpPr>
            <a:spLocks noGrp="1"/>
          </p:cNvSpPr>
          <p:nvPr>
            <p:ph type="sldNum" sz="quarter" idx="12"/>
          </p:nvPr>
        </p:nvSpPr>
        <p:spPr/>
        <p:txBody>
          <a:bodyPr/>
          <a:lstStyle/>
          <a:p>
            <a:fld id="{EDF96001-7E4F-EB42-8596-9AF1BDDEE6AD}" type="slidenum">
              <a:rPr lang="en-US" smtClean="0"/>
              <a:t>‹#›</a:t>
            </a:fld>
            <a:endParaRPr lang="en-US"/>
          </a:p>
        </p:txBody>
      </p:sp>
      <p:cxnSp>
        <p:nvCxnSpPr>
          <p:cNvPr id="9" name="Straight Connector 8">
            <a:extLst>
              <a:ext uri="{FF2B5EF4-FFF2-40B4-BE49-F238E27FC236}">
                <a16:creationId xmlns:a16="http://schemas.microsoft.com/office/drawing/2014/main" id="{D67B9BA3-5EE6-EA49-8930-FE407160B0D8}"/>
              </a:ext>
            </a:extLst>
          </p:cNvPr>
          <p:cNvCxnSpPr>
            <a:cxnSpLocks/>
          </p:cNvCxnSpPr>
          <p:nvPr userDrawn="1"/>
        </p:nvCxnSpPr>
        <p:spPr>
          <a:xfrm flipV="1">
            <a:off x="1140111" y="268288"/>
            <a:ext cx="0" cy="653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DE86EEB-3C56-4E1E-B1BC-5432757407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046"/>
          <a:stretch/>
        </p:blipFill>
        <p:spPr>
          <a:xfrm>
            <a:off x="323850" y="263302"/>
            <a:ext cx="576263" cy="653302"/>
          </a:xfrm>
          <a:prstGeom prst="rect">
            <a:avLst/>
          </a:prstGeom>
        </p:spPr>
      </p:pic>
    </p:spTree>
    <p:extLst>
      <p:ext uri="{BB962C8B-B14F-4D97-AF65-F5344CB8AC3E}">
        <p14:creationId xmlns:p14="http://schemas.microsoft.com/office/powerpoint/2010/main" val="1394315799"/>
      </p:ext>
    </p:extLst>
  </p:cSld>
  <p:clrMapOvr>
    <a:masterClrMapping/>
  </p:clrMapOvr>
  <p:extLst>
    <p:ext uri="{DCECCB84-F9BA-43D5-87BE-67443E8EF086}">
      <p15:sldGuideLst xmlns:p15="http://schemas.microsoft.com/office/powerpoint/2012/main">
        <p15:guide id="1" orient="horz" pos="80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2" name="Round Single Corner Rectangle 11">
            <a:extLst>
              <a:ext uri="{FF2B5EF4-FFF2-40B4-BE49-F238E27FC236}">
                <a16:creationId xmlns:a16="http://schemas.microsoft.com/office/drawing/2014/main" id="{7CF8F5D8-2BA0-A347-A4A6-546E6F432F73}"/>
              </a:ext>
            </a:extLst>
          </p:cNvPr>
          <p:cNvSpPr/>
          <p:nvPr userDrawn="1"/>
        </p:nvSpPr>
        <p:spPr>
          <a:xfrm flipV="1">
            <a:off x="179388" y="0"/>
            <a:ext cx="3024187" cy="4630338"/>
          </a:xfrm>
          <a:prstGeom prst="round1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0E9C0C2-C909-0E4F-8F14-67BA9F097A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cxnSp>
        <p:nvCxnSpPr>
          <p:cNvPr id="14" name="Straight Connector 13">
            <a:extLst>
              <a:ext uri="{FF2B5EF4-FFF2-40B4-BE49-F238E27FC236}">
                <a16:creationId xmlns:a16="http://schemas.microsoft.com/office/drawing/2014/main" id="{5D1AB8D4-E4DC-AD4B-BEBA-7566873740C9}"/>
              </a:ext>
            </a:extLst>
          </p:cNvPr>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23849" y="1431779"/>
            <a:ext cx="2735264" cy="3192608"/>
          </a:xfrm>
        </p:spPr>
        <p:txBody>
          <a:bodyPr anchor="t" anchorCtr="0">
            <a:normAutofit/>
          </a:bodyPr>
          <a:lstStyle>
            <a:lvl1pPr>
              <a:defRPr sz="3000"/>
            </a:lvl1pPr>
          </a:lstStyle>
          <a:p>
            <a:r>
              <a:rPr lang="en-US"/>
              <a:t>Click to edit Master title style</a:t>
            </a:r>
            <a:endParaRPr lang="en-US" dirty="0"/>
          </a:p>
        </p:txBody>
      </p:sp>
      <p:sp>
        <p:nvSpPr>
          <p:cNvPr id="3" name="Content Placeholder 2"/>
          <p:cNvSpPr>
            <a:spLocks noGrp="1"/>
          </p:cNvSpPr>
          <p:nvPr>
            <p:ph sz="half" idx="1"/>
          </p:nvPr>
        </p:nvSpPr>
        <p:spPr>
          <a:xfrm>
            <a:off x="3779838" y="268288"/>
            <a:ext cx="5040310" cy="43644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75CE65-649B-3A42-903B-457B0659D5C8}" type="datetime3">
              <a:rPr lang="en-CA" smtClean="0"/>
              <a:t>15 December 2023</a:t>
            </a:fld>
            <a:endParaRPr lang="en-US" dirty="0"/>
          </a:p>
        </p:txBody>
      </p:sp>
      <p:sp>
        <p:nvSpPr>
          <p:cNvPr id="6" name="Footer Placeholder 5"/>
          <p:cNvSpPr>
            <a:spLocks noGrp="1"/>
          </p:cNvSpPr>
          <p:nvPr>
            <p:ph type="ftr" sz="quarter" idx="11"/>
          </p:nvPr>
        </p:nvSpPr>
        <p:spPr/>
        <p:txBody>
          <a:bodyPr/>
          <a:lstStyle/>
          <a:p>
            <a:r>
              <a:rPr lang="en-US" dirty="0"/>
              <a:t>Usmi Mukherjee, Dalhousie University</a:t>
            </a:r>
          </a:p>
        </p:txBody>
      </p:sp>
      <p:sp>
        <p:nvSpPr>
          <p:cNvPr id="7" name="Slide Number Placeholder 6"/>
          <p:cNvSpPr>
            <a:spLocks noGrp="1"/>
          </p:cNvSpPr>
          <p:nvPr>
            <p:ph type="sldNum" sz="quarter" idx="12"/>
          </p:nvPr>
        </p:nvSpPr>
        <p:spPr/>
        <p:txBody>
          <a:bodyPr/>
          <a:lstStyle/>
          <a:p>
            <a:fld id="{EDF96001-7E4F-EB42-8596-9AF1BDDEE6AD}" type="slidenum">
              <a:rPr lang="en-US" smtClean="0"/>
              <a:t>‹#›</a:t>
            </a:fld>
            <a:endParaRPr lang="en-US"/>
          </a:p>
        </p:txBody>
      </p:sp>
      <p:cxnSp>
        <p:nvCxnSpPr>
          <p:cNvPr id="16" name="Straight Connector 15">
            <a:extLst>
              <a:ext uri="{FF2B5EF4-FFF2-40B4-BE49-F238E27FC236}">
                <a16:creationId xmlns:a16="http://schemas.microsoft.com/office/drawing/2014/main" id="{B39B0A61-5BDB-B544-8D93-3F427D1EE3E3}"/>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A269E52-EDE5-872F-AC19-D5D734F832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045"/>
          <a:stretch/>
        </p:blipFill>
        <p:spPr>
          <a:xfrm>
            <a:off x="323850" y="263302"/>
            <a:ext cx="576263" cy="653302"/>
          </a:xfrm>
          <a:prstGeom prst="rect">
            <a:avLst/>
          </a:prstGeom>
        </p:spPr>
      </p:pic>
    </p:spTree>
    <p:extLst>
      <p:ext uri="{BB962C8B-B14F-4D97-AF65-F5344CB8AC3E}">
        <p14:creationId xmlns:p14="http://schemas.microsoft.com/office/powerpoint/2010/main" val="2869575549"/>
      </p:ext>
    </p:extLst>
  </p:cSld>
  <p:clrMapOvr>
    <a:masterClrMapping/>
  </p:clrMapOvr>
  <p:extLst>
    <p:ext uri="{DCECCB84-F9BA-43D5-87BE-67443E8EF086}">
      <p15:sldGuideLst xmlns:p15="http://schemas.microsoft.com/office/powerpoint/2012/main">
        <p15:guide id="1" orient="horz" pos="8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nd Text ">
    <p:bg>
      <p:bgPr>
        <a:blipFill dpi="0" rotWithShape="1">
          <a:blip r:embed="rId2" cstate="screen">
            <a:extLst>
              <a:ext uri="{BEBA8EAE-BF5A-486C-A8C5-ECC9F3942E4B}">
                <a14:imgProps xmlns:a14="http://schemas.microsoft.com/office/drawing/2010/main">
                  <a14:imgLayer r:embed="rId3">
                    <a14:imgEffect>
                      <a14:brightnessContrast bright="-51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ound Single Corner Rectangle 13">
            <a:extLst>
              <a:ext uri="{FF2B5EF4-FFF2-40B4-BE49-F238E27FC236}">
                <a16:creationId xmlns:a16="http://schemas.microsoft.com/office/drawing/2014/main" id="{3C8D4D94-74AE-DE44-9E4D-05F00B52972C}"/>
              </a:ext>
            </a:extLst>
          </p:cNvPr>
          <p:cNvSpPr/>
          <p:nvPr userDrawn="1"/>
        </p:nvSpPr>
        <p:spPr>
          <a:xfrm flipV="1">
            <a:off x="0" y="1492248"/>
            <a:ext cx="3924300" cy="2159001"/>
          </a:xfrm>
          <a:prstGeom prst="round1Rect">
            <a:avLst/>
          </a:prstGeom>
          <a:solidFill>
            <a:srgbClr val="FFD40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02EC365-6933-2E44-8F5F-FEECC83822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cxnSp>
        <p:nvCxnSpPr>
          <p:cNvPr id="13" name="Straight Connector 12">
            <a:extLst>
              <a:ext uri="{FF2B5EF4-FFF2-40B4-BE49-F238E27FC236}">
                <a16:creationId xmlns:a16="http://schemas.microsoft.com/office/drawing/2014/main" id="{F99D264C-A10B-5240-B53D-EA016AF14E0B}"/>
              </a:ext>
            </a:extLst>
          </p:cNvPr>
          <p:cNvCxnSpPr/>
          <p:nvPr userDrawn="1"/>
        </p:nvCxnSpPr>
        <p:spPr>
          <a:xfrm>
            <a:off x="3059113" y="4904185"/>
            <a:ext cx="3744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323850" y="1492251"/>
            <a:ext cx="3455988" cy="2159000"/>
          </a:xfrm>
        </p:spPr>
        <p:txBody>
          <a:bodyPr anchor="ctr" anchorCtr="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bg1"/>
                </a:solidFill>
              </a:defRPr>
            </a:lvl1pPr>
          </a:lstStyle>
          <a:p>
            <a:fld id="{F759FFA0-4B06-8B40-99D0-B39B782344F5}" type="datetime3">
              <a:rPr lang="en-CA" smtClean="0"/>
              <a:pPr/>
              <a:t>15 December 2023</a:t>
            </a:fld>
            <a:endParaRPr lang="en-US" dirty="0"/>
          </a:p>
        </p:txBody>
      </p:sp>
      <p:sp>
        <p:nvSpPr>
          <p:cNvPr id="8" name="Footer Placeholder 7"/>
          <p:cNvSpPr>
            <a:spLocks noGrp="1"/>
          </p:cNvSpPr>
          <p:nvPr>
            <p:ph type="ftr" sz="quarter" idx="11"/>
          </p:nvPr>
        </p:nvSpPr>
        <p:spPr/>
        <p:txBody>
          <a:bodyPr/>
          <a:lstStyle>
            <a:lvl1pPr>
              <a:defRPr>
                <a:solidFill>
                  <a:schemeClr val="tx1"/>
                </a:solidFill>
              </a:defRPr>
            </a:lvl1pPr>
          </a:lstStyle>
          <a:p>
            <a:r>
              <a:rPr lang="en-US" dirty="0"/>
              <a:t>Usmi Mukherjee, Dalhousie University</a:t>
            </a:r>
          </a:p>
        </p:txBody>
      </p:sp>
      <p:sp>
        <p:nvSpPr>
          <p:cNvPr id="9" name="Slide Number Placeholder 8"/>
          <p:cNvSpPr>
            <a:spLocks noGrp="1"/>
          </p:cNvSpPr>
          <p:nvPr>
            <p:ph type="sldNum" sz="quarter" idx="12"/>
          </p:nvPr>
        </p:nvSpPr>
        <p:spPr/>
        <p:txBody>
          <a:bodyPr/>
          <a:lstStyle/>
          <a:p>
            <a:fld id="{EDF96001-7E4F-EB42-8596-9AF1BDDEE6AD}" type="slidenum">
              <a:rPr lang="en-US" smtClean="0"/>
              <a:t>‹#›</a:t>
            </a:fld>
            <a:endParaRPr lang="en-US"/>
          </a:p>
        </p:txBody>
      </p:sp>
      <p:cxnSp>
        <p:nvCxnSpPr>
          <p:cNvPr id="10" name="Straight Connector 9">
            <a:extLst>
              <a:ext uri="{FF2B5EF4-FFF2-40B4-BE49-F238E27FC236}">
                <a16:creationId xmlns:a16="http://schemas.microsoft.com/office/drawing/2014/main" id="{C43E152F-226D-4B64-BD90-2EDF2FE15370}"/>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6991F46-E4EB-67D2-4DD4-8676EC15C58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71045"/>
          <a:stretch/>
        </p:blipFill>
        <p:spPr>
          <a:xfrm>
            <a:off x="323850" y="263302"/>
            <a:ext cx="576263" cy="653302"/>
          </a:xfrm>
          <a:prstGeom prst="rect">
            <a:avLst/>
          </a:prstGeom>
        </p:spPr>
      </p:pic>
    </p:spTree>
    <p:extLst>
      <p:ext uri="{BB962C8B-B14F-4D97-AF65-F5344CB8AC3E}">
        <p14:creationId xmlns:p14="http://schemas.microsoft.com/office/powerpoint/2010/main" val="2940646151"/>
      </p:ext>
    </p:extLst>
  </p:cSld>
  <p:clrMapOvr>
    <a:masterClrMapping/>
  </p:clrMapOvr>
  <p:extLst>
    <p:ext uri="{DCECCB84-F9BA-43D5-87BE-67443E8EF086}">
      <p15:sldGuideLst xmlns:p15="http://schemas.microsoft.com/office/powerpoint/2012/main">
        <p15:guide id="1" orient="horz" pos="940" userDrawn="1">
          <p15:clr>
            <a:srgbClr val="FBAE40"/>
          </p15:clr>
        </p15:guide>
        <p15:guide id="2" orient="horz" pos="23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2">
    <p:bg>
      <p:bgPr>
        <a:solidFill>
          <a:srgbClr val="FFD4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FB078D-3897-DC41-B145-FE1C449037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0471" y="4797999"/>
            <a:ext cx="709679" cy="305675"/>
          </a:xfrm>
          <a:prstGeom prst="rect">
            <a:avLst/>
          </a:prstGeom>
        </p:spPr>
      </p:pic>
      <p:sp>
        <p:nvSpPr>
          <p:cNvPr id="2" name="Title 1"/>
          <p:cNvSpPr>
            <a:spLocks noGrp="1"/>
          </p:cNvSpPr>
          <p:nvPr>
            <p:ph type="title"/>
          </p:nvPr>
        </p:nvSpPr>
        <p:spPr>
          <a:xfrm>
            <a:off x="323850" y="1297239"/>
            <a:ext cx="4176713" cy="2145063"/>
          </a:xfrm>
        </p:spPr>
        <p:txBody>
          <a:bodyPr anchor="b">
            <a:normAutofit/>
          </a:bodyPr>
          <a:lstStyle>
            <a:lvl1pPr>
              <a:defRPr sz="3600" b="0"/>
            </a:lvl1pPr>
          </a:lstStyle>
          <a:p>
            <a:r>
              <a:rPr lang="en-US"/>
              <a:t>Click to edit Master title style</a:t>
            </a:r>
            <a:endParaRPr lang="en-US" dirty="0"/>
          </a:p>
        </p:txBody>
      </p:sp>
      <p:sp>
        <p:nvSpPr>
          <p:cNvPr id="3" name="Text Placeholder 2"/>
          <p:cNvSpPr>
            <a:spLocks noGrp="1"/>
          </p:cNvSpPr>
          <p:nvPr>
            <p:ph type="body" idx="1"/>
          </p:nvPr>
        </p:nvSpPr>
        <p:spPr>
          <a:xfrm>
            <a:off x="323850" y="3442098"/>
            <a:ext cx="4176713" cy="1080000"/>
          </a:xfrm>
        </p:spPr>
        <p:txBody>
          <a:bodyPr/>
          <a:lstStyle>
            <a:lvl1pPr marL="0" indent="0">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7AD4694E-5164-9A4A-B69A-3075C5BCA356}" type="datetime3">
              <a:rPr lang="en-CA" smtClean="0"/>
              <a:pPr/>
              <a:t>15 December 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Usmi Mukherjee, Dalhousie University</a:t>
            </a:r>
          </a:p>
        </p:txBody>
      </p:sp>
      <p:sp>
        <p:nvSpPr>
          <p:cNvPr id="6" name="Slide Number Placeholder 5"/>
          <p:cNvSpPr>
            <a:spLocks noGrp="1"/>
          </p:cNvSpPr>
          <p:nvPr>
            <p:ph type="sldNum" sz="quarter" idx="12"/>
          </p:nvPr>
        </p:nvSpPr>
        <p:spPr/>
        <p:txBody>
          <a:bodyPr/>
          <a:lstStyle/>
          <a:p>
            <a:fld id="{EDF96001-7E4F-EB42-8596-9AF1BDDEE6AD}" type="slidenum">
              <a:rPr lang="en-US" smtClean="0"/>
              <a:t>‹#›</a:t>
            </a:fld>
            <a:endParaRPr lang="en-US" dirty="0"/>
          </a:p>
        </p:txBody>
      </p:sp>
      <p:cxnSp>
        <p:nvCxnSpPr>
          <p:cNvPr id="8" name="Straight Connector 7">
            <a:extLst>
              <a:ext uri="{FF2B5EF4-FFF2-40B4-BE49-F238E27FC236}">
                <a16:creationId xmlns:a16="http://schemas.microsoft.com/office/drawing/2014/main" id="{1DADE73F-85EC-1241-A5FA-6A1AA563544F}"/>
              </a:ext>
            </a:extLst>
          </p:cNvPr>
          <p:cNvCxnSpPr>
            <a:stCxn id="5" idx="3"/>
            <a:endCxn id="4" idx="1"/>
          </p:cNvCxnSpPr>
          <p:nvPr userDrawn="1"/>
        </p:nvCxnSpPr>
        <p:spPr>
          <a:xfrm>
            <a:off x="3059113" y="4904185"/>
            <a:ext cx="3744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FADA54-FB2E-8D46-BD32-BFE8F914C443}"/>
              </a:ext>
            </a:extLst>
          </p:cNvPr>
          <p:cNvCxnSpPr/>
          <p:nvPr userDrawn="1"/>
        </p:nvCxnSpPr>
        <p:spPr>
          <a:xfrm>
            <a:off x="323849" y="1160316"/>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C0B18CB-FC9A-AA14-2EAA-E064AA0B5A4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045"/>
          <a:stretch/>
        </p:blipFill>
        <p:spPr>
          <a:xfrm>
            <a:off x="323850" y="263302"/>
            <a:ext cx="576263" cy="653302"/>
          </a:xfrm>
          <a:prstGeom prst="rect">
            <a:avLst/>
          </a:prstGeom>
        </p:spPr>
      </p:pic>
    </p:spTree>
    <p:extLst>
      <p:ext uri="{BB962C8B-B14F-4D97-AF65-F5344CB8AC3E}">
        <p14:creationId xmlns:p14="http://schemas.microsoft.com/office/powerpoint/2010/main" val="22718421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Section Header 1">
    <p:bg>
      <p:bgPr>
        <a:blipFill dpi="0" rotWithShape="1">
          <a:blip r:embed="rId2" cstate="screen">
            <a:extLst>
              <a:ext uri="{BEBA8EAE-BF5A-486C-A8C5-ECC9F3942E4B}">
                <a14:imgProps xmlns:a14="http://schemas.microsoft.com/office/drawing/2010/main">
                  <a14:imgLayer r:embed="rId3">
                    <a14:imgEffect>
                      <a14:brightnessContrast bright="-52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6068FE2-A020-243B-1445-02F41E3D4B8D}"/>
              </a:ext>
            </a:extLst>
          </p:cNvPr>
          <p:cNvPicPr>
            <a:picLocks noChangeAspect="1"/>
          </p:cNvPicPr>
          <p:nvPr userDrawn="1"/>
        </p:nvPicPr>
        <p:blipFill>
          <a:blip r:embed="rId4"/>
          <a:stretch>
            <a:fillRect/>
          </a:stretch>
        </p:blipFill>
        <p:spPr>
          <a:xfrm>
            <a:off x="371824" y="940781"/>
            <a:ext cx="6339480" cy="3175350"/>
          </a:xfrm>
          <a:prstGeom prst="rect">
            <a:avLst/>
          </a:prstGeom>
        </p:spPr>
      </p:pic>
      <p:pic>
        <p:nvPicPr>
          <p:cNvPr id="17" name="Picture 16">
            <a:extLst>
              <a:ext uri="{FF2B5EF4-FFF2-40B4-BE49-F238E27FC236}">
                <a16:creationId xmlns:a16="http://schemas.microsoft.com/office/drawing/2014/main" id="{80B602C7-B9F4-F5CD-D0CF-540648B8DE66}"/>
              </a:ext>
            </a:extLst>
          </p:cNvPr>
          <p:cNvPicPr>
            <a:picLocks noChangeAspect="1"/>
          </p:cNvPicPr>
          <p:nvPr userDrawn="1"/>
        </p:nvPicPr>
        <p:blipFill>
          <a:blip r:embed="rId5"/>
          <a:stretch>
            <a:fillRect/>
          </a:stretch>
        </p:blipFill>
        <p:spPr>
          <a:xfrm>
            <a:off x="371825" y="3076549"/>
            <a:ext cx="3797587" cy="1566085"/>
          </a:xfrm>
          <a:prstGeom prst="rect">
            <a:avLst/>
          </a:prstGeom>
        </p:spPr>
      </p:pic>
      <p:sp>
        <p:nvSpPr>
          <p:cNvPr id="18" name="Text Placeholder 11">
            <a:extLst>
              <a:ext uri="{FF2B5EF4-FFF2-40B4-BE49-F238E27FC236}">
                <a16:creationId xmlns:a16="http://schemas.microsoft.com/office/drawing/2014/main" id="{6210DF79-6CDC-7D6A-EBEA-25BA2EF9548E}"/>
              </a:ext>
            </a:extLst>
          </p:cNvPr>
          <p:cNvSpPr>
            <a:spLocks noGrp="1"/>
          </p:cNvSpPr>
          <p:nvPr>
            <p:ph type="body" sz="quarter" idx="15"/>
          </p:nvPr>
        </p:nvSpPr>
        <p:spPr>
          <a:xfrm>
            <a:off x="956751" y="1383912"/>
            <a:ext cx="5195626" cy="1396059"/>
          </a:xfrm>
        </p:spPr>
        <p:txBody>
          <a:bodyPr anchor="ctr">
            <a:normAutofit/>
          </a:bodyPr>
          <a:lstStyle>
            <a:lvl1pPr marL="0" indent="0">
              <a:buFont typeface="Arial" panose="020B0604020202020204" pitchFamily="34" charset="0"/>
              <a:buNone/>
              <a:defRPr sz="3600">
                <a:solidFill>
                  <a:schemeClr val="tx1"/>
                </a:solidFill>
                <a:latin typeface="+mj-lt"/>
              </a:defRPr>
            </a:lvl1pPr>
            <a:lvl2pPr marL="342900" indent="0">
              <a:buFont typeface="Arial" panose="020B0604020202020204" pitchFamily="34" charset="0"/>
              <a:buNone/>
              <a:defRPr sz="2400">
                <a:solidFill>
                  <a:schemeClr val="tx1"/>
                </a:solidFill>
                <a:latin typeface="+mj-lt"/>
              </a:defRPr>
            </a:lvl2pPr>
            <a:lvl3pPr marL="685800" indent="0">
              <a:buFont typeface="Arial" panose="020B0604020202020204" pitchFamily="34" charset="0"/>
              <a:buNone/>
              <a:defRPr sz="1800">
                <a:solidFill>
                  <a:schemeClr val="tx1"/>
                </a:solidFill>
                <a:latin typeface="+mj-lt"/>
              </a:defRPr>
            </a:lvl3pPr>
            <a:lvl4pPr marL="1028700" indent="0">
              <a:buFont typeface="Arial" panose="020B0604020202020204" pitchFamily="34" charset="0"/>
              <a:buNone/>
              <a:defRPr sz="1600">
                <a:solidFill>
                  <a:schemeClr val="tx1"/>
                </a:solidFill>
                <a:latin typeface="+mj-lt"/>
              </a:defRPr>
            </a:lvl4pPr>
            <a:lvl5pPr marL="1371600" indent="0">
              <a:buFont typeface="Arial" panose="020B0604020202020204" pitchFamily="34" charset="0"/>
              <a:buNone/>
              <a:defRPr sz="1600">
                <a:solidFill>
                  <a:schemeClr val="tx1"/>
                </a:solidFill>
                <a:latin typeface="+mj-lt"/>
              </a:defRPr>
            </a:lvl5pPr>
          </a:lstStyle>
          <a:p>
            <a:pPr lvl="0"/>
            <a:r>
              <a:rPr lang="en-US" dirty="0"/>
              <a:t>Click to edit Master text styles</a:t>
            </a:r>
          </a:p>
        </p:txBody>
      </p:sp>
      <p:sp>
        <p:nvSpPr>
          <p:cNvPr id="20" name="Text Placeholder 11">
            <a:extLst>
              <a:ext uri="{FF2B5EF4-FFF2-40B4-BE49-F238E27FC236}">
                <a16:creationId xmlns:a16="http://schemas.microsoft.com/office/drawing/2014/main" id="{9FB22E50-F75B-BFE3-DD74-4D1A58A0DBFF}"/>
              </a:ext>
            </a:extLst>
          </p:cNvPr>
          <p:cNvSpPr>
            <a:spLocks noGrp="1"/>
          </p:cNvSpPr>
          <p:nvPr>
            <p:ph type="body" sz="quarter" idx="16"/>
          </p:nvPr>
        </p:nvSpPr>
        <p:spPr>
          <a:xfrm>
            <a:off x="956751" y="3347524"/>
            <a:ext cx="2757963" cy="715409"/>
          </a:xfrm>
        </p:spPr>
        <p:txBody>
          <a:bodyPr anchor="ctr">
            <a:noAutofit/>
          </a:bodyPr>
          <a:lstStyle>
            <a:lvl1pPr marL="0" indent="0">
              <a:buFont typeface="Arial" panose="020B0604020202020204" pitchFamily="34" charset="0"/>
              <a:buNone/>
              <a:defRPr sz="1800">
                <a:solidFill>
                  <a:schemeClr val="tx1"/>
                </a:solidFill>
              </a:defRPr>
            </a:lvl1pPr>
            <a:lvl2pPr marL="342900" indent="0">
              <a:buFont typeface="Arial" panose="020B0604020202020204" pitchFamily="34" charset="0"/>
              <a:buNone/>
              <a:defRPr sz="2000">
                <a:solidFill>
                  <a:schemeClr val="tx1"/>
                </a:solidFill>
              </a:defRPr>
            </a:lvl2pPr>
            <a:lvl3pPr marL="685800" indent="0">
              <a:buFont typeface="Arial" panose="020B0604020202020204" pitchFamily="34" charset="0"/>
              <a:buNone/>
              <a:defRPr sz="1600">
                <a:solidFill>
                  <a:schemeClr val="tx1"/>
                </a:solidFill>
              </a:defRPr>
            </a:lvl3pPr>
            <a:lvl4pPr marL="1028700" indent="0">
              <a:buFont typeface="Arial" panose="020B0604020202020204" pitchFamily="34" charset="0"/>
              <a:buNone/>
              <a:defRPr sz="1400">
                <a:solidFill>
                  <a:schemeClr val="tx1"/>
                </a:solidFill>
              </a:defRPr>
            </a:lvl4pPr>
            <a:lvl5pPr marL="1371600" indent="0">
              <a:buFont typeface="Arial" panose="020B0604020202020204" pitchFamily="34" charset="0"/>
              <a:buNone/>
              <a:defRPr sz="1400">
                <a:solidFill>
                  <a:schemeClr val="tx1"/>
                </a:solidFill>
              </a:defRPr>
            </a:lvl5pPr>
          </a:lstStyle>
          <a:p>
            <a:pPr lvl="0"/>
            <a:r>
              <a:rPr lang="en-US" dirty="0"/>
              <a:t>Click to edit Master text styles</a:t>
            </a:r>
          </a:p>
        </p:txBody>
      </p:sp>
      <p:pic>
        <p:nvPicPr>
          <p:cNvPr id="3" name="Picture 2">
            <a:extLst>
              <a:ext uri="{FF2B5EF4-FFF2-40B4-BE49-F238E27FC236}">
                <a16:creationId xmlns:a16="http://schemas.microsoft.com/office/drawing/2014/main" id="{CDE52133-4B11-FEEA-AF05-8E7FE7ACFC68}"/>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7019366" y="4324915"/>
            <a:ext cx="1752810" cy="494744"/>
          </a:xfrm>
          <a:prstGeom prst="rect">
            <a:avLst/>
          </a:prstGeom>
        </p:spPr>
      </p:pic>
    </p:spTree>
    <p:extLst>
      <p:ext uri="{BB962C8B-B14F-4D97-AF65-F5344CB8AC3E}">
        <p14:creationId xmlns:p14="http://schemas.microsoft.com/office/powerpoint/2010/main" val="329675769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3.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849" y="273844"/>
            <a:ext cx="8496299"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23850" y="1369219"/>
            <a:ext cx="84963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04025" y="4767263"/>
            <a:ext cx="1296988" cy="273844"/>
          </a:xfrm>
          <a:prstGeom prst="rect">
            <a:avLst/>
          </a:prstGeom>
        </p:spPr>
        <p:txBody>
          <a:bodyPr vert="horz" lIns="91440" tIns="45720" rIns="91440" bIns="45720" rtlCol="0" anchor="ctr"/>
          <a:lstStyle>
            <a:lvl1pPr algn="r">
              <a:defRPr sz="700">
                <a:solidFill>
                  <a:srgbClr val="575655"/>
                </a:solidFill>
                <a:latin typeface="+mn-lt"/>
                <a:cs typeface="Arial" panose="020B0604020202020204" pitchFamily="34" charset="0"/>
              </a:defRPr>
            </a:lvl1pPr>
          </a:lstStyle>
          <a:p>
            <a:fld id="{88F78355-16A5-6B43-814C-ACDADC71C5FE}" type="datetime3">
              <a:rPr lang="en-CA" smtClean="0"/>
              <a:pPr/>
              <a:t>15 December 2023</a:t>
            </a:fld>
            <a:endParaRPr lang="en-US" dirty="0"/>
          </a:p>
        </p:txBody>
      </p:sp>
      <p:sp>
        <p:nvSpPr>
          <p:cNvPr id="5" name="Footer Placeholder 4"/>
          <p:cNvSpPr>
            <a:spLocks noGrp="1"/>
          </p:cNvSpPr>
          <p:nvPr>
            <p:ph type="ftr" sz="quarter" idx="3"/>
          </p:nvPr>
        </p:nvSpPr>
        <p:spPr>
          <a:xfrm>
            <a:off x="323849" y="4767263"/>
            <a:ext cx="2735264" cy="273844"/>
          </a:xfrm>
          <a:prstGeom prst="rect">
            <a:avLst/>
          </a:prstGeom>
        </p:spPr>
        <p:txBody>
          <a:bodyPr vert="horz" lIns="91440" tIns="45720" rIns="91440" bIns="45720" rtlCol="0" anchor="ctr"/>
          <a:lstStyle>
            <a:lvl1pPr algn="l">
              <a:defRPr sz="700">
                <a:solidFill>
                  <a:srgbClr val="575655"/>
                </a:solidFill>
                <a:latin typeface="+mn-lt"/>
                <a:cs typeface="Arial" panose="020B0604020202020204" pitchFamily="34" charset="0"/>
              </a:defRPr>
            </a:lvl1pPr>
          </a:lstStyle>
          <a:p>
            <a:r>
              <a:rPr lang="en-US" dirty="0"/>
              <a:t>Dalhousie </a:t>
            </a:r>
            <a:r>
              <a:rPr lang="en-US" dirty="0" err="1"/>
              <a:t>Powerpoint</a:t>
            </a:r>
            <a:r>
              <a:rPr lang="en-US" dirty="0"/>
              <a:t> Template CHANGE IN MASTER</a:t>
            </a:r>
          </a:p>
        </p:txBody>
      </p:sp>
      <p:sp>
        <p:nvSpPr>
          <p:cNvPr id="6" name="Slide Number Placeholder 5"/>
          <p:cNvSpPr>
            <a:spLocks noGrp="1"/>
          </p:cNvSpPr>
          <p:nvPr>
            <p:ph type="sldNum" sz="quarter" idx="4"/>
          </p:nvPr>
        </p:nvSpPr>
        <p:spPr>
          <a:xfrm>
            <a:off x="8110471" y="4767263"/>
            <a:ext cx="709679" cy="273844"/>
          </a:xfrm>
          <a:prstGeom prst="rect">
            <a:avLst/>
          </a:prstGeom>
        </p:spPr>
        <p:txBody>
          <a:bodyPr vert="horz" lIns="91440" tIns="45720" rIns="91440" bIns="45720" rtlCol="0" anchor="ctr"/>
          <a:lstStyle>
            <a:lvl1pPr algn="ctr">
              <a:defRPr sz="900">
                <a:solidFill>
                  <a:schemeClr val="bg1"/>
                </a:solidFill>
                <a:latin typeface="Arial" panose="020B0604020202020204" pitchFamily="34" charset="0"/>
                <a:cs typeface="Arial" panose="020B0604020202020204" pitchFamily="34" charset="0"/>
              </a:defRPr>
            </a:lvl1pPr>
          </a:lstStyle>
          <a:p>
            <a:fld id="{EDF96001-7E4F-EB42-8596-9AF1BDDEE6AD}" type="slidenum">
              <a:rPr lang="en-US" smtClean="0"/>
              <a:pPr/>
              <a:t>‹#›</a:t>
            </a:fld>
            <a:endParaRPr lang="en-US" dirty="0"/>
          </a:p>
        </p:txBody>
      </p:sp>
    </p:spTree>
    <p:extLst>
      <p:ext uri="{BB962C8B-B14F-4D97-AF65-F5344CB8AC3E}">
        <p14:creationId xmlns:p14="http://schemas.microsoft.com/office/powerpoint/2010/main" val="40697585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3" r:id="rId4"/>
    <p:sldLayoutId id="2147483664" r:id="rId5"/>
    <p:sldLayoutId id="2147483674" r:id="rId6"/>
    <p:sldLayoutId id="2147483665" r:id="rId7"/>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575655"/>
          </a:solidFill>
          <a:latin typeface="+mn-lt"/>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575655"/>
          </a:solidFill>
          <a:latin typeface="+mn-lt"/>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575655"/>
          </a:solidFill>
          <a:latin typeface="+mn-lt"/>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575655"/>
          </a:solidFill>
          <a:latin typeface="+mn-lt"/>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575655"/>
          </a:solidFill>
          <a:latin typeface="+mn-lt"/>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925" userDrawn="1">
          <p15:clr>
            <a:srgbClr val="F26B43"/>
          </p15:clr>
        </p15:guide>
        <p15:guide id="3" pos="2835" userDrawn="1">
          <p15:clr>
            <a:srgbClr val="F26B43"/>
          </p15:clr>
        </p15:guide>
        <p15:guide id="4" pos="3288" userDrawn="1">
          <p15:clr>
            <a:srgbClr val="F26B43"/>
          </p15:clr>
        </p15:guide>
        <p15:guide id="5" pos="3379" userDrawn="1">
          <p15:clr>
            <a:srgbClr val="F26B43"/>
          </p15:clr>
        </p15:guide>
        <p15:guide id="6" pos="3742" userDrawn="1">
          <p15:clr>
            <a:srgbClr val="F26B43"/>
          </p15:clr>
        </p15:guide>
        <p15:guide id="7" pos="3833" userDrawn="1">
          <p15:clr>
            <a:srgbClr val="F26B43"/>
          </p15:clr>
        </p15:guide>
        <p15:guide id="8" pos="4195" userDrawn="1">
          <p15:clr>
            <a:srgbClr val="F26B43"/>
          </p15:clr>
        </p15:guide>
        <p15:guide id="9" pos="4286" userDrawn="1">
          <p15:clr>
            <a:srgbClr val="F26B43"/>
          </p15:clr>
        </p15:guide>
        <p15:guide id="10" pos="4649" userDrawn="1">
          <p15:clr>
            <a:srgbClr val="F26B43"/>
          </p15:clr>
        </p15:guide>
        <p15:guide id="11" pos="4740" userDrawn="1">
          <p15:clr>
            <a:srgbClr val="F26B43"/>
          </p15:clr>
        </p15:guide>
        <p15:guide id="12" pos="5103" userDrawn="1">
          <p15:clr>
            <a:srgbClr val="F26B43"/>
          </p15:clr>
        </p15:guide>
        <p15:guide id="13" pos="5193" userDrawn="1">
          <p15:clr>
            <a:srgbClr val="F26B43"/>
          </p15:clr>
        </p15:guide>
        <p15:guide id="14" pos="5556" userDrawn="1">
          <p15:clr>
            <a:srgbClr val="F26B43"/>
          </p15:clr>
        </p15:guide>
        <p15:guide id="15" pos="5647" userDrawn="1">
          <p15:clr>
            <a:srgbClr val="F26B43"/>
          </p15:clr>
        </p15:guide>
        <p15:guide id="16" pos="2472" userDrawn="1">
          <p15:clr>
            <a:srgbClr val="F26B43"/>
          </p15:clr>
        </p15:guide>
        <p15:guide id="17" pos="2381" userDrawn="1">
          <p15:clr>
            <a:srgbClr val="F26B43"/>
          </p15:clr>
        </p15:guide>
        <p15:guide id="18" pos="2018" userDrawn="1">
          <p15:clr>
            <a:srgbClr val="F26B43"/>
          </p15:clr>
        </p15:guide>
        <p15:guide id="19" pos="1927" userDrawn="1">
          <p15:clr>
            <a:srgbClr val="F26B43"/>
          </p15:clr>
        </p15:guide>
        <p15:guide id="20" pos="1565" userDrawn="1">
          <p15:clr>
            <a:srgbClr val="F26B43"/>
          </p15:clr>
        </p15:guide>
        <p15:guide id="21" pos="1474" userDrawn="1">
          <p15:clr>
            <a:srgbClr val="F26B43"/>
          </p15:clr>
        </p15:guide>
        <p15:guide id="22" pos="1111" userDrawn="1">
          <p15:clr>
            <a:srgbClr val="F26B43"/>
          </p15:clr>
        </p15:guide>
        <p15:guide id="23" pos="1020" userDrawn="1">
          <p15:clr>
            <a:srgbClr val="F26B43"/>
          </p15:clr>
        </p15:guide>
        <p15:guide id="24" pos="204" userDrawn="1">
          <p15:clr>
            <a:srgbClr val="F26B43"/>
          </p15:clr>
        </p15:guide>
        <p15:guide id="25" pos="567" userDrawn="1">
          <p15:clr>
            <a:srgbClr val="F26B43"/>
          </p15:clr>
        </p15:guide>
        <p15:guide id="26" pos="657" userDrawn="1">
          <p15:clr>
            <a:srgbClr val="F26B43"/>
          </p15:clr>
        </p15:guide>
        <p15:guide id="27" pos="113" userDrawn="1">
          <p15:clr>
            <a:srgbClr val="F26B43"/>
          </p15:clr>
        </p15:guide>
        <p15:guide id="28" orient="horz" pos="3185" userDrawn="1">
          <p15:clr>
            <a:srgbClr val="F26B43"/>
          </p15:clr>
        </p15:guide>
        <p15:guide id="29" orient="horz" pos="2981" userDrawn="1">
          <p15:clr>
            <a:srgbClr val="F26B43"/>
          </p15:clr>
        </p15:guide>
        <p15:guide id="30" orient="horz" pos="2913" userDrawn="1">
          <p15:clr>
            <a:srgbClr val="F26B43"/>
          </p15:clr>
        </p15:guide>
        <p15:guide id="31" orient="horz" pos="1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849" y="273844"/>
            <a:ext cx="8496299"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23850" y="1369219"/>
            <a:ext cx="84963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04025" y="4767263"/>
            <a:ext cx="1296988" cy="273844"/>
          </a:xfrm>
          <a:prstGeom prst="rect">
            <a:avLst/>
          </a:prstGeom>
        </p:spPr>
        <p:txBody>
          <a:bodyPr vert="horz" lIns="91440" tIns="45720" rIns="91440" bIns="45720" rtlCol="0" anchor="ctr"/>
          <a:lstStyle>
            <a:lvl1pPr algn="r">
              <a:defRPr sz="700">
                <a:solidFill>
                  <a:srgbClr val="575655"/>
                </a:solidFill>
                <a:latin typeface="+mn-lt"/>
                <a:cs typeface="Arial" panose="020B0604020202020204" pitchFamily="34" charset="0"/>
              </a:defRPr>
            </a:lvl1pPr>
          </a:lstStyle>
          <a:p>
            <a:fld id="{88F78355-16A5-6B43-814C-ACDADC71C5FE}" type="datetime3">
              <a:rPr lang="en-CA" smtClean="0"/>
              <a:pPr/>
              <a:t>15 December 2023</a:t>
            </a:fld>
            <a:endParaRPr lang="en-US" dirty="0"/>
          </a:p>
        </p:txBody>
      </p:sp>
      <p:sp>
        <p:nvSpPr>
          <p:cNvPr id="5" name="Footer Placeholder 4"/>
          <p:cNvSpPr>
            <a:spLocks noGrp="1"/>
          </p:cNvSpPr>
          <p:nvPr>
            <p:ph type="ftr" sz="quarter" idx="3"/>
          </p:nvPr>
        </p:nvSpPr>
        <p:spPr>
          <a:xfrm>
            <a:off x="323849" y="4767263"/>
            <a:ext cx="2735264" cy="273844"/>
          </a:xfrm>
          <a:prstGeom prst="rect">
            <a:avLst/>
          </a:prstGeom>
        </p:spPr>
        <p:txBody>
          <a:bodyPr vert="horz" lIns="91440" tIns="45720" rIns="91440" bIns="45720" rtlCol="0" anchor="ctr"/>
          <a:lstStyle>
            <a:lvl1pPr algn="l">
              <a:defRPr sz="700">
                <a:solidFill>
                  <a:srgbClr val="575655"/>
                </a:solidFill>
                <a:latin typeface="+mn-lt"/>
                <a:cs typeface="Arial" panose="020B0604020202020204" pitchFamily="34" charset="0"/>
              </a:defRPr>
            </a:lvl1pPr>
          </a:lstStyle>
          <a:p>
            <a:r>
              <a:rPr lang="en-US" dirty="0"/>
              <a:t>Dalhousie </a:t>
            </a:r>
            <a:r>
              <a:rPr lang="en-US" dirty="0" err="1"/>
              <a:t>Powerpoint</a:t>
            </a:r>
            <a:r>
              <a:rPr lang="en-US" dirty="0"/>
              <a:t> Template CHANGE IN MASTER</a:t>
            </a:r>
          </a:p>
        </p:txBody>
      </p:sp>
      <p:sp>
        <p:nvSpPr>
          <p:cNvPr id="6" name="Slide Number Placeholder 5"/>
          <p:cNvSpPr>
            <a:spLocks noGrp="1"/>
          </p:cNvSpPr>
          <p:nvPr>
            <p:ph type="sldNum" sz="quarter" idx="4"/>
          </p:nvPr>
        </p:nvSpPr>
        <p:spPr>
          <a:xfrm>
            <a:off x="8110471" y="4767263"/>
            <a:ext cx="709679" cy="273844"/>
          </a:xfrm>
          <a:prstGeom prst="rect">
            <a:avLst/>
          </a:prstGeom>
        </p:spPr>
        <p:txBody>
          <a:bodyPr vert="horz" lIns="91440" tIns="45720" rIns="91440" bIns="45720" rtlCol="0" anchor="ctr"/>
          <a:lstStyle>
            <a:lvl1pPr algn="ctr">
              <a:defRPr sz="900">
                <a:solidFill>
                  <a:schemeClr val="bg1"/>
                </a:solidFill>
                <a:latin typeface="Arial" panose="020B0604020202020204" pitchFamily="34" charset="0"/>
                <a:cs typeface="Arial" panose="020B0604020202020204" pitchFamily="34" charset="0"/>
              </a:defRPr>
            </a:lvl1pPr>
          </a:lstStyle>
          <a:p>
            <a:fld id="{EDF96001-7E4F-EB42-8596-9AF1BDDEE6AD}" type="slidenum">
              <a:rPr lang="en-US" smtClean="0"/>
              <a:pPr/>
              <a:t>‹#›</a:t>
            </a:fld>
            <a:endParaRPr lang="en-US" dirty="0"/>
          </a:p>
        </p:txBody>
      </p:sp>
    </p:spTree>
    <p:extLst>
      <p:ext uri="{BB962C8B-B14F-4D97-AF65-F5344CB8AC3E}">
        <p14:creationId xmlns:p14="http://schemas.microsoft.com/office/powerpoint/2010/main" val="1707729541"/>
      </p:ext>
    </p:extLst>
  </p:cSld>
  <p:clrMap bg1="lt1" tx1="dk1" bg2="lt2" tx2="dk2" accent1="accent1" accent2="accent2" accent3="accent3" accent4="accent4" accent5="accent5" accent6="accent6" hlink="hlink" folHlink="folHlink"/>
  <p:sldLayoutIdLst>
    <p:sldLayoutId id="2147483696" r:id="rId1"/>
    <p:sldLayoutId id="2147483691" r:id="rId2"/>
    <p:sldLayoutId id="2147483697" r:id="rId3"/>
    <p:sldLayoutId id="2147483685" r:id="rId4"/>
    <p:sldLayoutId id="2147483683" r:id="rId5"/>
    <p:sldLayoutId id="2147483693" r:id="rId6"/>
    <p:sldLayoutId id="2147483677" r:id="rId7"/>
    <p:sldLayoutId id="2147483690" r:id="rId8"/>
    <p:sldLayoutId id="2147483686" r:id="rId9"/>
    <p:sldLayoutId id="2147483684" r:id="rId10"/>
    <p:sldLayoutId id="2147483687" r:id="rId11"/>
    <p:sldLayoutId id="2147483695" r:id="rId12"/>
    <p:sldLayoutId id="2147483688" r:id="rId13"/>
    <p:sldLayoutId id="2147483689" r:id="rId14"/>
    <p:sldLayoutId id="2147483694" r:id="rId15"/>
    <p:sldLayoutId id="2147483698" r:id="rId16"/>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575655"/>
          </a:solidFill>
          <a:latin typeface="+mn-lt"/>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575655"/>
          </a:solidFill>
          <a:latin typeface="+mn-lt"/>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575655"/>
          </a:solidFill>
          <a:latin typeface="+mn-lt"/>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575655"/>
          </a:solidFill>
          <a:latin typeface="+mn-lt"/>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575655"/>
          </a:solidFill>
          <a:latin typeface="+mn-lt"/>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925" userDrawn="1">
          <p15:clr>
            <a:srgbClr val="F26B43"/>
          </p15:clr>
        </p15:guide>
        <p15:guide id="3" pos="2835" userDrawn="1">
          <p15:clr>
            <a:srgbClr val="F26B43"/>
          </p15:clr>
        </p15:guide>
        <p15:guide id="4" pos="3288" userDrawn="1">
          <p15:clr>
            <a:srgbClr val="F26B43"/>
          </p15:clr>
        </p15:guide>
        <p15:guide id="5" pos="3379" userDrawn="1">
          <p15:clr>
            <a:srgbClr val="F26B43"/>
          </p15:clr>
        </p15:guide>
        <p15:guide id="6" pos="3742" userDrawn="1">
          <p15:clr>
            <a:srgbClr val="F26B43"/>
          </p15:clr>
        </p15:guide>
        <p15:guide id="7" pos="3833" userDrawn="1">
          <p15:clr>
            <a:srgbClr val="F26B43"/>
          </p15:clr>
        </p15:guide>
        <p15:guide id="8" pos="4195" userDrawn="1">
          <p15:clr>
            <a:srgbClr val="F26B43"/>
          </p15:clr>
        </p15:guide>
        <p15:guide id="9" pos="4286" userDrawn="1">
          <p15:clr>
            <a:srgbClr val="F26B43"/>
          </p15:clr>
        </p15:guide>
        <p15:guide id="10" pos="4649" userDrawn="1">
          <p15:clr>
            <a:srgbClr val="F26B43"/>
          </p15:clr>
        </p15:guide>
        <p15:guide id="11" pos="4740" userDrawn="1">
          <p15:clr>
            <a:srgbClr val="F26B43"/>
          </p15:clr>
        </p15:guide>
        <p15:guide id="12" pos="5103" userDrawn="1">
          <p15:clr>
            <a:srgbClr val="F26B43"/>
          </p15:clr>
        </p15:guide>
        <p15:guide id="13" pos="5193" userDrawn="1">
          <p15:clr>
            <a:srgbClr val="F26B43"/>
          </p15:clr>
        </p15:guide>
        <p15:guide id="14" pos="5556" userDrawn="1">
          <p15:clr>
            <a:srgbClr val="F26B43"/>
          </p15:clr>
        </p15:guide>
        <p15:guide id="15" pos="5647" userDrawn="1">
          <p15:clr>
            <a:srgbClr val="F26B43"/>
          </p15:clr>
        </p15:guide>
        <p15:guide id="16" pos="2472" userDrawn="1">
          <p15:clr>
            <a:srgbClr val="F26B43"/>
          </p15:clr>
        </p15:guide>
        <p15:guide id="17" pos="2381" userDrawn="1">
          <p15:clr>
            <a:srgbClr val="F26B43"/>
          </p15:clr>
        </p15:guide>
        <p15:guide id="18" pos="2018" userDrawn="1">
          <p15:clr>
            <a:srgbClr val="F26B43"/>
          </p15:clr>
        </p15:guide>
        <p15:guide id="19" pos="1927" userDrawn="1">
          <p15:clr>
            <a:srgbClr val="F26B43"/>
          </p15:clr>
        </p15:guide>
        <p15:guide id="20" pos="1565" userDrawn="1">
          <p15:clr>
            <a:srgbClr val="F26B43"/>
          </p15:clr>
        </p15:guide>
        <p15:guide id="21" pos="1474" userDrawn="1">
          <p15:clr>
            <a:srgbClr val="F26B43"/>
          </p15:clr>
        </p15:guide>
        <p15:guide id="22" pos="1111" userDrawn="1">
          <p15:clr>
            <a:srgbClr val="F26B43"/>
          </p15:clr>
        </p15:guide>
        <p15:guide id="23" pos="1020" userDrawn="1">
          <p15:clr>
            <a:srgbClr val="F26B43"/>
          </p15:clr>
        </p15:guide>
        <p15:guide id="24" pos="204" userDrawn="1">
          <p15:clr>
            <a:srgbClr val="F26B43"/>
          </p15:clr>
        </p15:guide>
        <p15:guide id="25" pos="567" userDrawn="1">
          <p15:clr>
            <a:srgbClr val="F26B43"/>
          </p15:clr>
        </p15:guide>
        <p15:guide id="26" pos="657" userDrawn="1">
          <p15:clr>
            <a:srgbClr val="F26B43"/>
          </p15:clr>
        </p15:guide>
        <p15:guide id="27" pos="113" userDrawn="1">
          <p15:clr>
            <a:srgbClr val="F26B43"/>
          </p15:clr>
        </p15:guide>
        <p15:guide id="28" orient="horz" pos="3185" userDrawn="1">
          <p15:clr>
            <a:srgbClr val="F26B43"/>
          </p15:clr>
        </p15:guide>
        <p15:guide id="29" orient="horz" pos="2981" userDrawn="1">
          <p15:clr>
            <a:srgbClr val="F26B43"/>
          </p15:clr>
        </p15:guide>
        <p15:guide id="30" orient="horz" pos="2913" userDrawn="1">
          <p15:clr>
            <a:srgbClr val="F26B43"/>
          </p15:clr>
        </p15:guide>
        <p15:guide id="31" orient="horz" pos="1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849" y="273844"/>
            <a:ext cx="8496299"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23850" y="1369219"/>
            <a:ext cx="84963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04025" y="4767263"/>
            <a:ext cx="1296988" cy="273844"/>
          </a:xfrm>
          <a:prstGeom prst="rect">
            <a:avLst/>
          </a:prstGeom>
        </p:spPr>
        <p:txBody>
          <a:bodyPr vert="horz" lIns="91440" tIns="45720" rIns="91440" bIns="45720" rtlCol="0" anchor="ctr"/>
          <a:lstStyle>
            <a:lvl1pPr algn="r">
              <a:defRPr sz="700">
                <a:solidFill>
                  <a:srgbClr val="575655"/>
                </a:solidFill>
                <a:latin typeface="+mn-lt"/>
                <a:cs typeface="Arial" panose="020B0604020202020204" pitchFamily="34" charset="0"/>
              </a:defRPr>
            </a:lvl1pPr>
          </a:lstStyle>
          <a:p>
            <a:fld id="{88F78355-16A5-6B43-814C-ACDADC71C5FE}" type="datetime3">
              <a:rPr lang="en-CA" smtClean="0"/>
              <a:pPr/>
              <a:t>15 December 2023</a:t>
            </a:fld>
            <a:endParaRPr lang="en-US" dirty="0"/>
          </a:p>
        </p:txBody>
      </p:sp>
      <p:sp>
        <p:nvSpPr>
          <p:cNvPr id="5" name="Footer Placeholder 4"/>
          <p:cNvSpPr>
            <a:spLocks noGrp="1"/>
          </p:cNvSpPr>
          <p:nvPr>
            <p:ph type="ftr" sz="quarter" idx="3"/>
          </p:nvPr>
        </p:nvSpPr>
        <p:spPr>
          <a:xfrm>
            <a:off x="323849" y="4767263"/>
            <a:ext cx="2735264" cy="273844"/>
          </a:xfrm>
          <a:prstGeom prst="rect">
            <a:avLst/>
          </a:prstGeom>
        </p:spPr>
        <p:txBody>
          <a:bodyPr vert="horz" lIns="91440" tIns="45720" rIns="91440" bIns="45720" rtlCol="0" anchor="ctr"/>
          <a:lstStyle>
            <a:lvl1pPr algn="l">
              <a:defRPr sz="700">
                <a:solidFill>
                  <a:srgbClr val="575655"/>
                </a:solidFill>
                <a:latin typeface="+mn-lt"/>
                <a:cs typeface="Arial" panose="020B0604020202020204" pitchFamily="34" charset="0"/>
              </a:defRPr>
            </a:lvl1pPr>
          </a:lstStyle>
          <a:p>
            <a:r>
              <a:rPr lang="en-US"/>
              <a:t>Dalhousie Powerpoint Template CHANGE IN MASTER</a:t>
            </a:r>
            <a:endParaRPr lang="en-US" dirty="0"/>
          </a:p>
        </p:txBody>
      </p:sp>
      <p:sp>
        <p:nvSpPr>
          <p:cNvPr id="6" name="Slide Number Placeholder 5"/>
          <p:cNvSpPr>
            <a:spLocks noGrp="1"/>
          </p:cNvSpPr>
          <p:nvPr>
            <p:ph type="sldNum" sz="quarter" idx="4"/>
          </p:nvPr>
        </p:nvSpPr>
        <p:spPr>
          <a:xfrm>
            <a:off x="8110471" y="4767263"/>
            <a:ext cx="709679" cy="273844"/>
          </a:xfrm>
          <a:prstGeom prst="rect">
            <a:avLst/>
          </a:prstGeom>
        </p:spPr>
        <p:txBody>
          <a:bodyPr vert="horz" lIns="91440" tIns="45720" rIns="91440" bIns="45720" rtlCol="0" anchor="ctr"/>
          <a:lstStyle>
            <a:lvl1pPr algn="ctr">
              <a:defRPr sz="900">
                <a:solidFill>
                  <a:schemeClr val="bg1"/>
                </a:solidFill>
                <a:latin typeface="Arial" panose="020B0604020202020204" pitchFamily="34" charset="0"/>
                <a:cs typeface="Arial" panose="020B0604020202020204" pitchFamily="34" charset="0"/>
              </a:defRPr>
            </a:lvl1pPr>
          </a:lstStyle>
          <a:p>
            <a:fld id="{EDF96001-7E4F-EB42-8596-9AF1BDDEE6AD}" type="slidenum">
              <a:rPr lang="en-US" smtClean="0"/>
              <a:pPr/>
              <a:t>‹#›</a:t>
            </a:fld>
            <a:endParaRPr lang="en-US" dirty="0"/>
          </a:p>
        </p:txBody>
      </p:sp>
    </p:spTree>
    <p:extLst>
      <p:ext uri="{BB962C8B-B14F-4D97-AF65-F5344CB8AC3E}">
        <p14:creationId xmlns:p14="http://schemas.microsoft.com/office/powerpoint/2010/main" val="141115209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575655"/>
          </a:solidFill>
          <a:latin typeface="+mn-lt"/>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575655"/>
          </a:solidFill>
          <a:latin typeface="+mn-lt"/>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575655"/>
          </a:solidFill>
          <a:latin typeface="+mn-lt"/>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575655"/>
          </a:solidFill>
          <a:latin typeface="+mn-lt"/>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575655"/>
          </a:solidFill>
          <a:latin typeface="+mn-lt"/>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925">
          <p15:clr>
            <a:srgbClr val="F26B43"/>
          </p15:clr>
        </p15:guide>
        <p15:guide id="3" pos="2835">
          <p15:clr>
            <a:srgbClr val="F26B43"/>
          </p15:clr>
        </p15:guide>
        <p15:guide id="4" pos="3288">
          <p15:clr>
            <a:srgbClr val="F26B43"/>
          </p15:clr>
        </p15:guide>
        <p15:guide id="5" pos="3379">
          <p15:clr>
            <a:srgbClr val="F26B43"/>
          </p15:clr>
        </p15:guide>
        <p15:guide id="6" pos="3742">
          <p15:clr>
            <a:srgbClr val="F26B43"/>
          </p15:clr>
        </p15:guide>
        <p15:guide id="7" pos="3833">
          <p15:clr>
            <a:srgbClr val="F26B43"/>
          </p15:clr>
        </p15:guide>
        <p15:guide id="8" pos="4195">
          <p15:clr>
            <a:srgbClr val="F26B43"/>
          </p15:clr>
        </p15:guide>
        <p15:guide id="9" pos="4286">
          <p15:clr>
            <a:srgbClr val="F26B43"/>
          </p15:clr>
        </p15:guide>
        <p15:guide id="10" pos="4649">
          <p15:clr>
            <a:srgbClr val="F26B43"/>
          </p15:clr>
        </p15:guide>
        <p15:guide id="11" pos="4740">
          <p15:clr>
            <a:srgbClr val="F26B43"/>
          </p15:clr>
        </p15:guide>
        <p15:guide id="12" pos="5103">
          <p15:clr>
            <a:srgbClr val="F26B43"/>
          </p15:clr>
        </p15:guide>
        <p15:guide id="13" pos="5193">
          <p15:clr>
            <a:srgbClr val="F26B43"/>
          </p15:clr>
        </p15:guide>
        <p15:guide id="14" pos="5556">
          <p15:clr>
            <a:srgbClr val="F26B43"/>
          </p15:clr>
        </p15:guide>
        <p15:guide id="15" pos="5647">
          <p15:clr>
            <a:srgbClr val="F26B43"/>
          </p15:clr>
        </p15:guide>
        <p15:guide id="16" pos="2472">
          <p15:clr>
            <a:srgbClr val="F26B43"/>
          </p15:clr>
        </p15:guide>
        <p15:guide id="17" pos="2381">
          <p15:clr>
            <a:srgbClr val="F26B43"/>
          </p15:clr>
        </p15:guide>
        <p15:guide id="18" pos="2018">
          <p15:clr>
            <a:srgbClr val="F26B43"/>
          </p15:clr>
        </p15:guide>
        <p15:guide id="19" pos="1927">
          <p15:clr>
            <a:srgbClr val="F26B43"/>
          </p15:clr>
        </p15:guide>
        <p15:guide id="20" pos="1565">
          <p15:clr>
            <a:srgbClr val="F26B43"/>
          </p15:clr>
        </p15:guide>
        <p15:guide id="21" pos="1474">
          <p15:clr>
            <a:srgbClr val="F26B43"/>
          </p15:clr>
        </p15:guide>
        <p15:guide id="22" pos="1111">
          <p15:clr>
            <a:srgbClr val="F26B43"/>
          </p15:clr>
        </p15:guide>
        <p15:guide id="23" pos="1020">
          <p15:clr>
            <a:srgbClr val="F26B43"/>
          </p15:clr>
        </p15:guide>
        <p15:guide id="24" pos="204">
          <p15:clr>
            <a:srgbClr val="F26B43"/>
          </p15:clr>
        </p15:guide>
        <p15:guide id="25" pos="567">
          <p15:clr>
            <a:srgbClr val="F26B43"/>
          </p15:clr>
        </p15:guide>
        <p15:guide id="26" pos="657">
          <p15:clr>
            <a:srgbClr val="F26B43"/>
          </p15:clr>
        </p15:guide>
        <p15:guide id="27" pos="113">
          <p15:clr>
            <a:srgbClr val="F26B43"/>
          </p15:clr>
        </p15:guide>
        <p15:guide id="28" orient="horz" pos="3185">
          <p15:clr>
            <a:srgbClr val="F26B43"/>
          </p15:clr>
        </p15:guide>
        <p15:guide id="29" orient="horz" pos="2981">
          <p15:clr>
            <a:srgbClr val="F26B43"/>
          </p15:clr>
        </p15:guide>
        <p15:guide id="30" orient="horz" pos="2913">
          <p15:clr>
            <a:srgbClr val="F26B43"/>
          </p15:clr>
        </p15:guide>
        <p15:guide id="31" orient="horz" pos="16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stackoverflow.com/questions/2125079/adding-linker-flags-in-xco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45.sv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46.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46.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46.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46.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66.sv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64.png"/><Relationship Id="rId7"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3.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93.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slide" Target="slide49.xml"/><Relationship Id="rId5" Type="http://schemas.openxmlformats.org/officeDocument/2006/relationships/image" Target="../media/image46.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slide" Target="slide49.xml"/><Relationship Id="rId5" Type="http://schemas.openxmlformats.org/officeDocument/2006/relationships/image" Target="../media/image46.pn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image" Target="../media/image101.png"/><Relationship Id="rId7"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107.png"/><Relationship Id="rId5" Type="http://schemas.openxmlformats.org/officeDocument/2006/relationships/hyperlink" Target="https://www.it-cisq.org/the-cost-of-poor-quality-software-in-the-us-a-2022-report" TargetMode="External"/><Relationship Id="rId4" Type="http://schemas.openxmlformats.org/officeDocument/2006/relationships/image" Target="../media/image106.svg"/></Relationships>
</file>

<file path=ppt/slides/_rels/slide54.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09.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1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E5AB-DE95-BA8B-740C-D32D7F8FBDF6}"/>
              </a:ext>
            </a:extLst>
          </p:cNvPr>
          <p:cNvSpPr>
            <a:spLocks noGrp="1"/>
          </p:cNvSpPr>
          <p:nvPr>
            <p:ph type="ctrTitle"/>
          </p:nvPr>
        </p:nvSpPr>
        <p:spPr>
          <a:xfrm>
            <a:off x="323850" y="1744388"/>
            <a:ext cx="5508716" cy="1800000"/>
          </a:xfrm>
        </p:spPr>
        <p:txBody>
          <a:bodyPr>
            <a:normAutofit/>
          </a:bodyPr>
          <a:lstStyle/>
          <a:p>
            <a:r>
              <a:rPr lang="en-US" b="1" dirty="0">
                <a:latin typeface="Arial" panose="020B0604020202020204" pitchFamily="34" charset="0"/>
              </a:rPr>
              <a:t>Master’s Thesis Defense</a:t>
            </a:r>
            <a:endParaRPr lang="en-US" sz="1600" b="1" dirty="0">
              <a:latin typeface="Arial" panose="020B0604020202020204" pitchFamily="34" charset="0"/>
            </a:endParaRPr>
          </a:p>
        </p:txBody>
      </p:sp>
    </p:spTree>
    <p:extLst>
      <p:ext uri="{BB962C8B-B14F-4D97-AF65-F5344CB8AC3E}">
        <p14:creationId xmlns:p14="http://schemas.microsoft.com/office/powerpoint/2010/main" val="126347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2000" dirty="0"/>
              <a:t>Motivating Example</a:t>
            </a:r>
            <a:endParaRPr lang="en-CA" sz="2000" dirty="0"/>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a:xfrm>
            <a:off x="411339" y="4767263"/>
            <a:ext cx="2735264" cy="273844"/>
          </a:xfrm>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10</a:t>
            </a:fld>
            <a:endParaRPr lang="en-US" dirty="0"/>
          </a:p>
        </p:txBody>
      </p:sp>
      <p:pic>
        <p:nvPicPr>
          <p:cNvPr id="9" name="Picture 8" descr="A screenshot of a computer&#10;&#10;Description automatically generated">
            <a:extLst>
              <a:ext uri="{FF2B5EF4-FFF2-40B4-BE49-F238E27FC236}">
                <a16:creationId xmlns:a16="http://schemas.microsoft.com/office/drawing/2014/main" id="{CFCA828B-30AB-EF6C-3AE8-9EA071D5786A}"/>
              </a:ext>
            </a:extLst>
          </p:cNvPr>
          <p:cNvPicPr>
            <a:picLocks/>
          </p:cNvPicPr>
          <p:nvPr/>
        </p:nvPicPr>
        <p:blipFill rotWithShape="1">
          <a:blip r:embed="rId3"/>
          <a:srcRect b="48481"/>
          <a:stretch/>
        </p:blipFill>
        <p:spPr>
          <a:xfrm>
            <a:off x="3527600" y="524141"/>
            <a:ext cx="5343445" cy="3754432"/>
          </a:xfrm>
          <a:prstGeom prst="rect">
            <a:avLst/>
          </a:prstGeom>
          <a:ln>
            <a:solidFill>
              <a:srgbClr val="575655"/>
            </a:solidFill>
          </a:ln>
        </p:spPr>
      </p:pic>
      <p:pic>
        <p:nvPicPr>
          <p:cNvPr id="10" name="Picture 9" descr="A screenshot of a computer&#10;&#10;Description automatically generated">
            <a:extLst>
              <a:ext uri="{FF2B5EF4-FFF2-40B4-BE49-F238E27FC236}">
                <a16:creationId xmlns:a16="http://schemas.microsoft.com/office/drawing/2014/main" id="{56515EB6-E8A2-0A08-48D5-BC6F11B928AC}"/>
              </a:ext>
            </a:extLst>
          </p:cNvPr>
          <p:cNvPicPr>
            <a:picLocks/>
          </p:cNvPicPr>
          <p:nvPr/>
        </p:nvPicPr>
        <p:blipFill rotWithShape="1">
          <a:blip r:embed="rId3"/>
          <a:srcRect t="51362" b="28376"/>
          <a:stretch/>
        </p:blipFill>
        <p:spPr>
          <a:xfrm>
            <a:off x="3723232" y="1692755"/>
            <a:ext cx="5096917" cy="1582707"/>
          </a:xfrm>
          <a:prstGeom prst="rect">
            <a:avLst/>
          </a:prstGeom>
          <a:ln>
            <a:solidFill>
              <a:schemeClr val="tx1"/>
            </a:solidFill>
          </a:ln>
        </p:spPr>
      </p:pic>
      <p:pic>
        <p:nvPicPr>
          <p:cNvPr id="12" name="Picture 11" descr="A screenshot of a computer&#10;&#10;Description automatically generated">
            <a:extLst>
              <a:ext uri="{FF2B5EF4-FFF2-40B4-BE49-F238E27FC236}">
                <a16:creationId xmlns:a16="http://schemas.microsoft.com/office/drawing/2014/main" id="{D63A1F9D-D9BD-F257-49CC-CB53CEA44FF8}"/>
              </a:ext>
            </a:extLst>
          </p:cNvPr>
          <p:cNvPicPr>
            <a:picLocks/>
          </p:cNvPicPr>
          <p:nvPr/>
        </p:nvPicPr>
        <p:blipFill rotWithShape="1">
          <a:blip r:embed="rId3"/>
          <a:srcRect t="71466" b="11570"/>
          <a:stretch/>
        </p:blipFill>
        <p:spPr>
          <a:xfrm>
            <a:off x="3886520" y="1794597"/>
            <a:ext cx="4813723" cy="1255678"/>
          </a:xfrm>
          <a:prstGeom prst="rect">
            <a:avLst/>
          </a:prstGeom>
          <a:ln>
            <a:solidFill>
              <a:schemeClr val="tx1"/>
            </a:solidFill>
          </a:ln>
        </p:spPr>
      </p:pic>
      <p:pic>
        <p:nvPicPr>
          <p:cNvPr id="13" name="Picture 12" descr="A screenshot of a computer&#10;&#10;Description automatically generated">
            <a:extLst>
              <a:ext uri="{FF2B5EF4-FFF2-40B4-BE49-F238E27FC236}">
                <a16:creationId xmlns:a16="http://schemas.microsoft.com/office/drawing/2014/main" id="{67AD61A1-6446-50D6-AAB4-86FAF89A2162}"/>
              </a:ext>
            </a:extLst>
          </p:cNvPr>
          <p:cNvPicPr>
            <a:picLocks/>
          </p:cNvPicPr>
          <p:nvPr/>
        </p:nvPicPr>
        <p:blipFill rotWithShape="1">
          <a:blip r:embed="rId3"/>
          <a:srcRect t="88356"/>
          <a:stretch/>
        </p:blipFill>
        <p:spPr>
          <a:xfrm>
            <a:off x="3835019" y="1949594"/>
            <a:ext cx="4813723" cy="895963"/>
          </a:xfrm>
          <a:prstGeom prst="rect">
            <a:avLst/>
          </a:prstGeom>
          <a:ln>
            <a:solidFill>
              <a:schemeClr val="tx1"/>
            </a:solidFill>
          </a:ln>
        </p:spPr>
      </p:pic>
      <p:sp>
        <p:nvSpPr>
          <p:cNvPr id="2" name="TextBox 1">
            <a:extLst>
              <a:ext uri="{FF2B5EF4-FFF2-40B4-BE49-F238E27FC236}">
                <a16:creationId xmlns:a16="http://schemas.microsoft.com/office/drawing/2014/main" id="{A2549190-882B-F194-C31B-F02A2062CF42}"/>
              </a:ext>
            </a:extLst>
          </p:cNvPr>
          <p:cNvSpPr txBox="1"/>
          <p:nvPr/>
        </p:nvSpPr>
        <p:spPr>
          <a:xfrm>
            <a:off x="3527599" y="1869112"/>
            <a:ext cx="5343445" cy="122341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050" b="1" dirty="0">
                <a:latin typeface="Arial" panose="020B0604020202020204" pitchFamily="34" charset="0"/>
                <a:cs typeface="Arial" panose="020B0604020202020204" pitchFamily="34" charset="0"/>
              </a:rPr>
              <a:t>Question: </a:t>
            </a:r>
          </a:p>
          <a:p>
            <a:r>
              <a:rPr lang="en-US" sz="1050" dirty="0">
                <a:latin typeface="Arial" panose="020B0604020202020204" pitchFamily="34" charset="0"/>
                <a:cs typeface="Arial" panose="020B0604020202020204" pitchFamily="34" charset="0"/>
              </a:rPr>
              <a:t>Have you checked in nightly version too? Could you let us know your</a:t>
            </a:r>
            <a:br>
              <a:rPr lang="en-US" sz="1050" dirty="0">
                <a:latin typeface="Arial" panose="020B0604020202020204" pitchFamily="34" charset="0"/>
                <a:cs typeface="Arial" panose="020B0604020202020204" pitchFamily="34" charset="0"/>
              </a:rPr>
            </a:br>
            <a:r>
              <a:rPr lang="en-US" sz="1050" dirty="0">
                <a:latin typeface="Arial" panose="020B0604020202020204" pitchFamily="34" charset="0"/>
                <a:cs typeface="Arial" panose="020B0604020202020204" pitchFamily="34" charset="0"/>
              </a:rPr>
              <a:t>system details for replicating this issue (Xcode Version, OS details, lite c wheel)?</a:t>
            </a:r>
            <a:br>
              <a:rPr lang="en-US" sz="1050" dirty="0">
                <a:latin typeface="Arial" panose="020B0604020202020204" pitchFamily="34" charset="0"/>
                <a:cs typeface="Arial" panose="020B0604020202020204" pitchFamily="34" charset="0"/>
              </a:rPr>
            </a:br>
            <a:r>
              <a:rPr lang="en-US" sz="1050" b="1" dirty="0">
                <a:latin typeface="Arial" panose="020B0604020202020204" pitchFamily="34" charset="0"/>
                <a:cs typeface="Arial" panose="020B0604020202020204" pitchFamily="34" charset="0"/>
              </a:rPr>
              <a:t>Generated Answer: </a:t>
            </a:r>
          </a:p>
          <a:p>
            <a:r>
              <a:rPr lang="en-US" sz="1050" dirty="0">
                <a:latin typeface="Arial" panose="020B0604020202020204" pitchFamily="34" charset="0"/>
                <a:cs typeface="Arial" panose="020B0604020202020204" pitchFamily="34" charset="0"/>
              </a:rPr>
              <a:t>Adding two flags to Xcode’s ‘Other Linker Flags’ settings and modify the Podfile to use the nightly TensorFlow build, specifically ‘TensorFlowLiteSwift’ and ‘TensorFlowLiteSelectTfOps</a:t>
            </a:r>
            <a:r>
              <a:rPr lang="en-US" sz="1050" b="0" i="0" dirty="0">
                <a:effectLst/>
                <a:latin typeface="Arial" panose="020B0604020202020204" pitchFamily="34" charset="0"/>
                <a:cs typeface="Arial" panose="020B0604020202020204" pitchFamily="34" charset="0"/>
              </a:rPr>
              <a:t>’</a:t>
            </a:r>
            <a:endParaRPr lang="en-CA" sz="105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ED2D4E6-494C-111F-3E7A-181EA4F49727}"/>
              </a:ext>
            </a:extLst>
          </p:cNvPr>
          <p:cNvSpPr txBox="1"/>
          <p:nvPr/>
        </p:nvSpPr>
        <p:spPr>
          <a:xfrm>
            <a:off x="3321007" y="4465791"/>
            <a:ext cx="5499142" cy="261610"/>
          </a:xfrm>
          <a:prstGeom prst="rect">
            <a:avLst/>
          </a:prstGeom>
          <a:noFill/>
        </p:spPr>
        <p:txBody>
          <a:bodyPr wrap="square">
            <a:spAutoFit/>
          </a:bodyPr>
          <a:lstStyle/>
          <a:p>
            <a:r>
              <a:rPr lang="en-CA" sz="1100" i="1" dirty="0">
                <a:latin typeface="Arial" panose="020B0604020202020204" pitchFamily="34" charset="0"/>
                <a:cs typeface="Arial" panose="020B0604020202020204" pitchFamily="34" charset="0"/>
                <a:hlinkClick r:id="rId4"/>
              </a:rPr>
              <a:t>https://stackoverflow.com/questions/2125079/adding-linker-flags-in-xcode</a:t>
            </a:r>
            <a:r>
              <a:rPr lang="en-CA" sz="1100" i="1" dirty="0">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479364D1-FA2C-A389-B276-6FEA61A15243}"/>
              </a:ext>
            </a:extLst>
          </p:cNvPr>
          <p:cNvSpPr/>
          <p:nvPr/>
        </p:nvSpPr>
        <p:spPr>
          <a:xfrm>
            <a:off x="5322277" y="2587380"/>
            <a:ext cx="1094154" cy="1086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2D80DE6A-E0E4-D6CD-929D-C4A984348AAC}"/>
              </a:ext>
            </a:extLst>
          </p:cNvPr>
          <p:cNvSpPr txBox="1"/>
          <p:nvPr/>
        </p:nvSpPr>
        <p:spPr>
          <a:xfrm>
            <a:off x="3596429" y="4454930"/>
            <a:ext cx="2820002" cy="25391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050" dirty="0">
                <a:latin typeface="Arial" panose="020B0604020202020204" pitchFamily="34" charset="0"/>
                <a:cs typeface="Arial" panose="020B0604020202020204" pitchFamily="34" charset="0"/>
              </a:rPr>
              <a:t>Closed without resolution in 17 days</a:t>
            </a:r>
            <a:endParaRPr lang="en-CA"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367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1" grpId="0" animBg="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79814" y="268210"/>
            <a:ext cx="7440038" cy="647747"/>
          </a:xfrm>
        </p:spPr>
        <p:txBody>
          <a:bodyPr>
            <a:noAutofit/>
          </a:bodyPr>
          <a:lstStyle/>
          <a:p>
            <a:pPr>
              <a:lnSpc>
                <a:spcPct val="100000"/>
              </a:lnSpc>
            </a:pPr>
            <a:r>
              <a:rPr lang="en-US" sz="2000" dirty="0"/>
              <a:t>Related Work</a:t>
            </a:r>
            <a:endParaRPr lang="en-CA" sz="2000" dirty="0"/>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a:xfrm>
            <a:off x="143905" y="4752575"/>
            <a:ext cx="2735264" cy="273844"/>
          </a:xfrm>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11</a:t>
            </a:fld>
            <a:endParaRPr lang="en-US" dirty="0"/>
          </a:p>
        </p:txBody>
      </p:sp>
      <p:grpSp>
        <p:nvGrpSpPr>
          <p:cNvPr id="29" name="Group 28">
            <a:extLst>
              <a:ext uri="{FF2B5EF4-FFF2-40B4-BE49-F238E27FC236}">
                <a16:creationId xmlns:a16="http://schemas.microsoft.com/office/drawing/2014/main" id="{8AE2F080-B5E8-A026-98CD-185AABD73B2B}"/>
              </a:ext>
            </a:extLst>
          </p:cNvPr>
          <p:cNvGrpSpPr/>
          <p:nvPr/>
        </p:nvGrpSpPr>
        <p:grpSpPr>
          <a:xfrm>
            <a:off x="901971" y="3317982"/>
            <a:ext cx="7563339" cy="369332"/>
            <a:chOff x="790330" y="1429066"/>
            <a:chExt cx="7563339" cy="369332"/>
          </a:xfrm>
        </p:grpSpPr>
        <p:sp>
          <p:nvSpPr>
            <p:cNvPr id="3" name="TextBox 2">
              <a:extLst>
                <a:ext uri="{FF2B5EF4-FFF2-40B4-BE49-F238E27FC236}">
                  <a16:creationId xmlns:a16="http://schemas.microsoft.com/office/drawing/2014/main" id="{6AA3645F-9C82-C86B-C53A-5F7C77284CFD}"/>
                </a:ext>
              </a:extLst>
            </p:cNvPr>
            <p:cNvSpPr txBox="1"/>
            <p:nvPr/>
          </p:nvSpPr>
          <p:spPr>
            <a:xfrm>
              <a:off x="790330" y="1429066"/>
              <a:ext cx="476421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Arial" panose="020B0604020202020204" pitchFamily="34" charset="0"/>
                  <a:cs typeface="Arial" panose="020B0604020202020204" pitchFamily="34" charset="0"/>
                </a:rPr>
                <a:t>Imran et al., MSR 2021 - BugAutoQ</a:t>
              </a:r>
              <a:endParaRPr lang="en-CA" dirty="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5FF0FD3F-0D7E-3375-9D99-07FA676B7082}"/>
                </a:ext>
              </a:extLst>
            </p:cNvPr>
            <p:cNvGrpSpPr/>
            <p:nvPr/>
          </p:nvGrpSpPr>
          <p:grpSpPr>
            <a:xfrm>
              <a:off x="5554540" y="1429066"/>
              <a:ext cx="2799129" cy="369332"/>
              <a:chOff x="5554540" y="1429066"/>
              <a:chExt cx="2486515" cy="369332"/>
            </a:xfrm>
          </p:grpSpPr>
          <p:sp>
            <p:nvSpPr>
              <p:cNvPr id="13" name="Rectangle 12">
                <a:extLst>
                  <a:ext uri="{FF2B5EF4-FFF2-40B4-BE49-F238E27FC236}">
                    <a16:creationId xmlns:a16="http://schemas.microsoft.com/office/drawing/2014/main" id="{00894509-6662-0DBD-FC37-EC8D519815EA}"/>
                  </a:ext>
                </a:extLst>
              </p:cNvPr>
              <p:cNvSpPr/>
              <p:nvPr/>
            </p:nvSpPr>
            <p:spPr>
              <a:xfrm>
                <a:off x="6238507" y="1429066"/>
                <a:ext cx="1802548" cy="36933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Recommends follow-up questions</a:t>
                </a:r>
                <a:endParaRPr lang="en-CA" sz="12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40920EEF-F7DD-633B-D039-65B67365E690}"/>
                  </a:ext>
                </a:extLst>
              </p:cNvPr>
              <p:cNvCxnSpPr>
                <a:cxnSpLocks/>
                <a:stCxn id="13" idx="1"/>
                <a:endCxn id="3" idx="3"/>
              </p:cNvCxnSpPr>
              <p:nvPr/>
            </p:nvCxnSpPr>
            <p:spPr>
              <a:xfrm flipH="1">
                <a:off x="5554540" y="1613732"/>
                <a:ext cx="683967"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grpSp>
      <p:grpSp>
        <p:nvGrpSpPr>
          <p:cNvPr id="30" name="Group 29">
            <a:extLst>
              <a:ext uri="{FF2B5EF4-FFF2-40B4-BE49-F238E27FC236}">
                <a16:creationId xmlns:a16="http://schemas.microsoft.com/office/drawing/2014/main" id="{A9975241-0555-EC88-45A4-1B182FC1A2F0}"/>
              </a:ext>
            </a:extLst>
          </p:cNvPr>
          <p:cNvGrpSpPr/>
          <p:nvPr/>
        </p:nvGrpSpPr>
        <p:grpSpPr>
          <a:xfrm>
            <a:off x="901974" y="1803566"/>
            <a:ext cx="7563336" cy="371867"/>
            <a:chOff x="790332" y="2049906"/>
            <a:chExt cx="7563336" cy="371867"/>
          </a:xfrm>
        </p:grpSpPr>
        <p:sp>
          <p:nvSpPr>
            <p:cNvPr id="8" name="TextBox 7">
              <a:extLst>
                <a:ext uri="{FF2B5EF4-FFF2-40B4-BE49-F238E27FC236}">
                  <a16:creationId xmlns:a16="http://schemas.microsoft.com/office/drawing/2014/main" id="{1D94DB61-12D2-0C83-07B7-12AFF255EF78}"/>
                </a:ext>
              </a:extLst>
            </p:cNvPr>
            <p:cNvSpPr txBox="1"/>
            <p:nvPr/>
          </p:nvSpPr>
          <p:spPr>
            <a:xfrm>
              <a:off x="790332" y="2052441"/>
              <a:ext cx="476420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sz="1800" b="0" i="0" dirty="0">
                  <a:solidFill>
                    <a:schemeClr val="tx1"/>
                  </a:solidFill>
                  <a:latin typeface="Arial" panose="020B0604020202020204" pitchFamily="34" charset="0"/>
                  <a:cs typeface="Arial" panose="020B0604020202020204" pitchFamily="34" charset="0"/>
                </a:rPr>
                <a:t>Tian et al</a:t>
              </a:r>
              <a:r>
                <a:rPr lang="en-CA" sz="1800" b="0" i="0" dirty="0">
                  <a:solidFill>
                    <a:schemeClr val="tx1"/>
                  </a:solidFill>
                </a:rPr>
                <a:t>.</a:t>
              </a:r>
              <a:r>
                <a:rPr lang="en-US" dirty="0">
                  <a:latin typeface="Arial" panose="020B0604020202020204" pitchFamily="34" charset="0"/>
                  <a:cs typeface="Arial" panose="020B0604020202020204" pitchFamily="34" charset="0"/>
                </a:rPr>
                <a:t>, ASE 2017 - APIBot</a:t>
              </a:r>
              <a:endParaRPr lang="en-CA"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AE2C71A4-4489-702E-8F0D-44B25D1CF953}"/>
                </a:ext>
              </a:extLst>
            </p:cNvPr>
            <p:cNvGrpSpPr/>
            <p:nvPr/>
          </p:nvGrpSpPr>
          <p:grpSpPr>
            <a:xfrm>
              <a:off x="5551364" y="2049906"/>
              <a:ext cx="2802304" cy="369332"/>
              <a:chOff x="5554540" y="1429066"/>
              <a:chExt cx="2486515" cy="369332"/>
            </a:xfrm>
          </p:grpSpPr>
          <p:sp>
            <p:nvSpPr>
              <p:cNvPr id="21" name="Rectangle 20">
                <a:extLst>
                  <a:ext uri="{FF2B5EF4-FFF2-40B4-BE49-F238E27FC236}">
                    <a16:creationId xmlns:a16="http://schemas.microsoft.com/office/drawing/2014/main" id="{8037ECD1-7B29-422F-912A-5D1B4407BFD5}"/>
                  </a:ext>
                </a:extLst>
              </p:cNvPr>
              <p:cNvSpPr/>
              <p:nvPr/>
            </p:nvSpPr>
            <p:spPr>
              <a:xfrm>
                <a:off x="6238507" y="1429066"/>
                <a:ext cx="1802548" cy="36933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Answers API related questions</a:t>
                </a:r>
                <a:endParaRPr lang="en-CA" sz="1200" dirty="0">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B1E293BE-076F-F1CB-FB33-9CEAB8298184}"/>
                  </a:ext>
                </a:extLst>
              </p:cNvPr>
              <p:cNvCxnSpPr>
                <a:cxnSpLocks/>
                <a:stCxn id="21" idx="1"/>
              </p:cNvCxnSpPr>
              <p:nvPr/>
            </p:nvCxnSpPr>
            <p:spPr>
              <a:xfrm flipH="1">
                <a:off x="5554540" y="1613732"/>
                <a:ext cx="683967"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grpSp>
      <p:grpSp>
        <p:nvGrpSpPr>
          <p:cNvPr id="31" name="Group 30">
            <a:extLst>
              <a:ext uri="{FF2B5EF4-FFF2-40B4-BE49-F238E27FC236}">
                <a16:creationId xmlns:a16="http://schemas.microsoft.com/office/drawing/2014/main" id="{5CF2894A-6B6A-FB29-7864-6F188989DF7C}"/>
              </a:ext>
            </a:extLst>
          </p:cNvPr>
          <p:cNvGrpSpPr/>
          <p:nvPr/>
        </p:nvGrpSpPr>
        <p:grpSpPr>
          <a:xfrm>
            <a:off x="901972" y="2275929"/>
            <a:ext cx="7563338" cy="378046"/>
            <a:chOff x="790331" y="2724263"/>
            <a:chExt cx="7563338" cy="378046"/>
          </a:xfrm>
        </p:grpSpPr>
        <p:sp>
          <p:nvSpPr>
            <p:cNvPr id="9" name="TextBox 8">
              <a:extLst>
                <a:ext uri="{FF2B5EF4-FFF2-40B4-BE49-F238E27FC236}">
                  <a16:creationId xmlns:a16="http://schemas.microsoft.com/office/drawing/2014/main" id="{FE34983E-1ED7-B056-3302-99A171C10D2F}"/>
                </a:ext>
              </a:extLst>
            </p:cNvPr>
            <p:cNvSpPr txBox="1"/>
            <p:nvPr/>
          </p:nvSpPr>
          <p:spPr>
            <a:xfrm>
              <a:off x="790331" y="2732977"/>
              <a:ext cx="476420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sz="1800" b="0" i="0" dirty="0">
                  <a:solidFill>
                    <a:schemeClr val="tx1"/>
                  </a:solidFill>
                  <a:latin typeface="Arial" panose="020B0604020202020204" pitchFamily="34" charset="0"/>
                  <a:cs typeface="Arial" panose="020B0604020202020204" pitchFamily="34" charset="0"/>
                </a:rPr>
                <a:t>Xu et al</a:t>
              </a:r>
              <a:r>
                <a:rPr lang="en-CA" sz="1800" b="0" i="0" dirty="0">
                  <a:solidFill>
                    <a:schemeClr val="tx1"/>
                  </a:solidFill>
                </a:rPr>
                <a:t>.</a:t>
              </a:r>
              <a:r>
                <a:rPr lang="en-US" dirty="0">
                  <a:latin typeface="Arial" panose="020B0604020202020204" pitchFamily="34" charset="0"/>
                  <a:cs typeface="Arial" panose="020B0604020202020204" pitchFamily="34" charset="0"/>
                </a:rPr>
                <a:t>, ASE 2017 - AnswerBot</a:t>
              </a:r>
              <a:endParaRPr lang="en-CA"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AC1F6414-B3B1-C87D-951F-51E483498F46}"/>
                </a:ext>
              </a:extLst>
            </p:cNvPr>
            <p:cNvGrpSpPr/>
            <p:nvPr/>
          </p:nvGrpSpPr>
          <p:grpSpPr>
            <a:xfrm>
              <a:off x="5560767" y="2724263"/>
              <a:ext cx="2792902" cy="369332"/>
              <a:chOff x="5554540" y="1429066"/>
              <a:chExt cx="2486515" cy="369332"/>
            </a:xfrm>
          </p:grpSpPr>
          <p:sp>
            <p:nvSpPr>
              <p:cNvPr id="24" name="Rectangle 23">
                <a:extLst>
                  <a:ext uri="{FF2B5EF4-FFF2-40B4-BE49-F238E27FC236}">
                    <a16:creationId xmlns:a16="http://schemas.microsoft.com/office/drawing/2014/main" id="{CCCE840C-EC0A-93BA-49E6-65EC4D38C3EB}"/>
                  </a:ext>
                </a:extLst>
              </p:cNvPr>
              <p:cNvSpPr/>
              <p:nvPr/>
            </p:nvSpPr>
            <p:spPr>
              <a:xfrm>
                <a:off x="6238507" y="1429066"/>
                <a:ext cx="1802548" cy="36933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Answers technical, non </a:t>
                </a:r>
                <a:r>
                  <a:rPr lang="en-US" sz="1200" dirty="0" err="1">
                    <a:latin typeface="Arial" panose="020B0604020202020204" pitchFamily="34" charset="0"/>
                    <a:cs typeface="Arial" panose="020B0604020202020204" pitchFamily="34" charset="0"/>
                  </a:rPr>
                  <a:t>factoidal</a:t>
                </a:r>
                <a:r>
                  <a:rPr lang="en-US" sz="1200" dirty="0">
                    <a:latin typeface="Arial" panose="020B0604020202020204" pitchFamily="34" charset="0"/>
                    <a:cs typeface="Arial" panose="020B0604020202020204" pitchFamily="34" charset="0"/>
                  </a:rPr>
                  <a:t> questions</a:t>
                </a:r>
                <a:endParaRPr lang="en-CA" sz="1200" dirty="0">
                  <a:latin typeface="Arial" panose="020B0604020202020204" pitchFamily="34" charset="0"/>
                  <a:cs typeface="Arial" panose="020B0604020202020204" pitchFamily="34" charset="0"/>
                </a:endParaRPr>
              </a:p>
            </p:txBody>
          </p:sp>
          <p:cxnSp>
            <p:nvCxnSpPr>
              <p:cNvPr id="25" name="Straight Arrow Connector 24">
                <a:extLst>
                  <a:ext uri="{FF2B5EF4-FFF2-40B4-BE49-F238E27FC236}">
                    <a16:creationId xmlns:a16="http://schemas.microsoft.com/office/drawing/2014/main" id="{C95148DD-8DA9-3A22-1060-01B383A66023}"/>
                  </a:ext>
                </a:extLst>
              </p:cNvPr>
              <p:cNvCxnSpPr>
                <a:cxnSpLocks/>
                <a:stCxn id="24" idx="1"/>
              </p:cNvCxnSpPr>
              <p:nvPr/>
            </p:nvCxnSpPr>
            <p:spPr>
              <a:xfrm flipH="1">
                <a:off x="5554540" y="1613732"/>
                <a:ext cx="683967"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grpSp>
      <p:grpSp>
        <p:nvGrpSpPr>
          <p:cNvPr id="32" name="Group 31">
            <a:extLst>
              <a:ext uri="{FF2B5EF4-FFF2-40B4-BE49-F238E27FC236}">
                <a16:creationId xmlns:a16="http://schemas.microsoft.com/office/drawing/2014/main" id="{F3AF4A44-A328-462C-B5DD-A2971D651EF2}"/>
              </a:ext>
            </a:extLst>
          </p:cNvPr>
          <p:cNvGrpSpPr/>
          <p:nvPr/>
        </p:nvGrpSpPr>
        <p:grpSpPr>
          <a:xfrm>
            <a:off x="901974" y="2781600"/>
            <a:ext cx="7584217" cy="380581"/>
            <a:chOff x="790332" y="3345103"/>
            <a:chExt cx="7584217" cy="380581"/>
          </a:xfrm>
        </p:grpSpPr>
        <p:sp>
          <p:nvSpPr>
            <p:cNvPr id="12" name="TextBox 11">
              <a:extLst>
                <a:ext uri="{FF2B5EF4-FFF2-40B4-BE49-F238E27FC236}">
                  <a16:creationId xmlns:a16="http://schemas.microsoft.com/office/drawing/2014/main" id="{7819C001-96A7-48C5-BB9D-DDA87608F534}"/>
                </a:ext>
              </a:extLst>
            </p:cNvPr>
            <p:cNvSpPr txBox="1"/>
            <p:nvPr/>
          </p:nvSpPr>
          <p:spPr>
            <a:xfrm>
              <a:off x="790332" y="3356352"/>
              <a:ext cx="476420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sz="1800" b="0" i="0" dirty="0">
                  <a:solidFill>
                    <a:schemeClr val="tx1"/>
                  </a:solidFill>
                  <a:latin typeface="Arial" panose="020B0604020202020204" pitchFamily="34" charset="0"/>
                  <a:cs typeface="Arial" panose="020B0604020202020204" pitchFamily="34" charset="0"/>
                </a:rPr>
                <a:t>Abdellatif et al</a:t>
              </a:r>
              <a:r>
                <a:rPr lang="en-CA" sz="1800" b="0" i="0" dirty="0">
                  <a:solidFill>
                    <a:schemeClr val="tx1"/>
                  </a:solidFill>
                </a:rPr>
                <a:t>.</a:t>
              </a:r>
              <a:r>
                <a:rPr lang="en-US" dirty="0">
                  <a:latin typeface="Arial" panose="020B0604020202020204" pitchFamily="34" charset="0"/>
                  <a:cs typeface="Arial" panose="020B0604020202020204" pitchFamily="34" charset="0"/>
                </a:rPr>
                <a:t>, ASE 2017 - MSRBot</a:t>
              </a:r>
              <a:endParaRPr lang="en-CA"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0D62CB42-2D28-8C73-0CFE-E321F71E214A}"/>
                </a:ext>
              </a:extLst>
            </p:cNvPr>
            <p:cNvGrpSpPr/>
            <p:nvPr/>
          </p:nvGrpSpPr>
          <p:grpSpPr>
            <a:xfrm>
              <a:off x="5581647" y="3345103"/>
              <a:ext cx="2792902" cy="369332"/>
              <a:chOff x="5554540" y="1429066"/>
              <a:chExt cx="2486515" cy="369332"/>
            </a:xfrm>
          </p:grpSpPr>
          <p:sp>
            <p:nvSpPr>
              <p:cNvPr id="27" name="Rectangle 26">
                <a:extLst>
                  <a:ext uri="{FF2B5EF4-FFF2-40B4-BE49-F238E27FC236}">
                    <a16:creationId xmlns:a16="http://schemas.microsoft.com/office/drawing/2014/main" id="{33B1AFE6-EC69-14C5-CD4D-650679898572}"/>
                  </a:ext>
                </a:extLst>
              </p:cNvPr>
              <p:cNvSpPr/>
              <p:nvPr/>
            </p:nvSpPr>
            <p:spPr>
              <a:xfrm>
                <a:off x="6238507" y="1429066"/>
                <a:ext cx="1802548" cy="36933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Answers software development questions</a:t>
                </a:r>
                <a:endParaRPr lang="en-CA" sz="1200" dirty="0">
                  <a:latin typeface="Arial" panose="020B0604020202020204" pitchFamily="34" charset="0"/>
                  <a:cs typeface="Arial" panose="020B0604020202020204" pitchFamily="34" charset="0"/>
                </a:endParaRPr>
              </a:p>
            </p:txBody>
          </p:sp>
          <p:cxnSp>
            <p:nvCxnSpPr>
              <p:cNvPr id="28" name="Straight Arrow Connector 27">
                <a:extLst>
                  <a:ext uri="{FF2B5EF4-FFF2-40B4-BE49-F238E27FC236}">
                    <a16:creationId xmlns:a16="http://schemas.microsoft.com/office/drawing/2014/main" id="{B11B5BA6-C303-8BAF-439A-C05C61BC81E9}"/>
                  </a:ext>
                </a:extLst>
              </p:cNvPr>
              <p:cNvCxnSpPr>
                <a:cxnSpLocks/>
                <a:stCxn id="27" idx="1"/>
              </p:cNvCxnSpPr>
              <p:nvPr/>
            </p:nvCxnSpPr>
            <p:spPr>
              <a:xfrm flipH="1">
                <a:off x="5554540" y="1613732"/>
                <a:ext cx="683967"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grpSp>
      <p:pic>
        <p:nvPicPr>
          <p:cNvPr id="11" name="Graphic 10" descr="Person with idea with solid fill">
            <a:extLst>
              <a:ext uri="{FF2B5EF4-FFF2-40B4-BE49-F238E27FC236}">
                <a16:creationId xmlns:a16="http://schemas.microsoft.com/office/drawing/2014/main" id="{BFA8B016-DA0A-0BD7-A5D0-DFAA9700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4974" y="3843115"/>
            <a:ext cx="784966" cy="784966"/>
          </a:xfrm>
          <a:prstGeom prst="rect">
            <a:avLst/>
          </a:prstGeom>
        </p:spPr>
      </p:pic>
    </p:spTree>
    <p:extLst>
      <p:ext uri="{BB962C8B-B14F-4D97-AF65-F5344CB8AC3E}">
        <p14:creationId xmlns:p14="http://schemas.microsoft.com/office/powerpoint/2010/main" val="35517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389D1CE-8384-5BC5-7FCA-984313E67234}"/>
              </a:ext>
            </a:extLst>
          </p:cNvPr>
          <p:cNvSpPr>
            <a:spLocks noGrp="1"/>
          </p:cNvSpPr>
          <p:nvPr>
            <p:ph type="body" sz="quarter" idx="15"/>
          </p:nvPr>
        </p:nvSpPr>
        <p:spPr/>
        <p:txBody>
          <a:bodyPr>
            <a:normAutofit fontScale="92500" lnSpcReduction="20000"/>
          </a:bodyPr>
          <a:lstStyle/>
          <a:p>
            <a:pPr>
              <a:lnSpc>
                <a:spcPct val="150000"/>
              </a:lnSpc>
            </a:pPr>
            <a:r>
              <a:rPr lang="en-US" sz="3600" dirty="0"/>
              <a:t>Proposed Technique - BugMentor</a:t>
            </a:r>
            <a:endParaRPr lang="en-CA" dirty="0"/>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4294967295"/>
          </p:nvPr>
        </p:nvSpPr>
        <p:spPr>
          <a:xfrm>
            <a:off x="8434388" y="4767263"/>
            <a:ext cx="709612" cy="274637"/>
          </a:xfrm>
        </p:spPr>
        <p:txBody>
          <a:bodyPr/>
          <a:lstStyle/>
          <a:p>
            <a:fld id="{EDF96001-7E4F-EB42-8596-9AF1BDDEE6AD}" type="slidenum">
              <a:rPr lang="en-US" smtClean="0"/>
              <a:t>12</a:t>
            </a:fld>
            <a:endParaRPr lang="en-US" dirty="0"/>
          </a:p>
        </p:txBody>
      </p:sp>
      <p:sp>
        <p:nvSpPr>
          <p:cNvPr id="59" name="Text Placeholder 7">
            <a:extLst>
              <a:ext uri="{FF2B5EF4-FFF2-40B4-BE49-F238E27FC236}">
                <a16:creationId xmlns:a16="http://schemas.microsoft.com/office/drawing/2014/main" id="{05EC2F5A-FA6E-031D-6C4D-5B2D584C3227}"/>
              </a:ext>
            </a:extLst>
          </p:cNvPr>
          <p:cNvSpPr>
            <a:spLocks noGrp="1"/>
          </p:cNvSpPr>
          <p:nvPr>
            <p:ph type="body" sz="quarter" idx="16"/>
          </p:nvPr>
        </p:nvSpPr>
        <p:spPr>
          <a:xfrm>
            <a:off x="956751" y="3347524"/>
            <a:ext cx="2757963" cy="715409"/>
          </a:xfrm>
        </p:spPr>
        <p:txBody>
          <a:bodyPr/>
          <a:lstStyle/>
          <a:p>
            <a:r>
              <a:rPr lang="en-US" sz="1800" dirty="0">
                <a:latin typeface="+mj-lt"/>
                <a:ea typeface="+mj-ea"/>
              </a:rPr>
              <a:t>Part 2</a:t>
            </a:r>
          </a:p>
          <a:p>
            <a:endParaRPr lang="en-US" dirty="0"/>
          </a:p>
        </p:txBody>
      </p:sp>
    </p:spTree>
    <p:extLst>
      <p:ext uri="{BB962C8B-B14F-4D97-AF65-F5344CB8AC3E}">
        <p14:creationId xmlns:p14="http://schemas.microsoft.com/office/powerpoint/2010/main" val="753138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software process&#10;&#10;Description automatically generated">
            <a:extLst>
              <a:ext uri="{FF2B5EF4-FFF2-40B4-BE49-F238E27FC236}">
                <a16:creationId xmlns:a16="http://schemas.microsoft.com/office/drawing/2014/main" id="{6A88EA3D-9566-E07C-1295-41CD561A466F}"/>
              </a:ext>
            </a:extLst>
          </p:cNvPr>
          <p:cNvPicPr>
            <a:picLocks noChangeAspect="1"/>
          </p:cNvPicPr>
          <p:nvPr/>
        </p:nvPicPr>
        <p:blipFill rotWithShape="1">
          <a:blip r:embed="rId3"/>
          <a:srcRect t="3316" r="62749" b="59006"/>
          <a:stretch/>
        </p:blipFill>
        <p:spPr>
          <a:xfrm>
            <a:off x="447515" y="1247280"/>
            <a:ext cx="3387506" cy="2714006"/>
          </a:xfrm>
          <a:prstGeom prst="rect">
            <a:avLst/>
          </a:prstGeom>
        </p:spPr>
      </p:pic>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13</a:t>
            </a:fld>
            <a:endParaRPr lang="en-US" dirty="0"/>
          </a:p>
        </p:txBody>
      </p:sp>
      <p:sp>
        <p:nvSpPr>
          <p:cNvPr id="25" name="Title 6">
            <a:extLst>
              <a:ext uri="{FF2B5EF4-FFF2-40B4-BE49-F238E27FC236}">
                <a16:creationId xmlns:a16="http://schemas.microsoft.com/office/drawing/2014/main" id="{21CEDEF5-B493-BECC-829C-4BC429C91DD2}"/>
              </a:ext>
            </a:extLst>
          </p:cNvPr>
          <p:cNvSpPr>
            <a:spLocks noGrp="1"/>
          </p:cNvSpPr>
          <p:nvPr>
            <p:ph type="title"/>
          </p:nvPr>
        </p:nvSpPr>
        <p:spPr>
          <a:xfrm>
            <a:off x="1184494" y="298605"/>
            <a:ext cx="7440038" cy="647747"/>
          </a:xfrm>
        </p:spPr>
        <p:txBody>
          <a:bodyPr>
            <a:noAutofit/>
          </a:bodyPr>
          <a:lstStyle/>
          <a:p>
            <a:pPr>
              <a:lnSpc>
                <a:spcPct val="100000"/>
              </a:lnSpc>
            </a:pPr>
            <a:r>
              <a:rPr lang="en-US" sz="2000" dirty="0"/>
              <a:t>Constructing the Corpus</a:t>
            </a:r>
            <a:endParaRPr lang="en-CA" sz="2000" dirty="0"/>
          </a:p>
        </p:txBody>
      </p:sp>
      <p:grpSp>
        <p:nvGrpSpPr>
          <p:cNvPr id="64" name="Group 63">
            <a:extLst>
              <a:ext uri="{FF2B5EF4-FFF2-40B4-BE49-F238E27FC236}">
                <a16:creationId xmlns:a16="http://schemas.microsoft.com/office/drawing/2014/main" id="{16AB21FD-6145-6ADE-C4FE-C3806A8CA32B}"/>
              </a:ext>
            </a:extLst>
          </p:cNvPr>
          <p:cNvGrpSpPr/>
          <p:nvPr/>
        </p:nvGrpSpPr>
        <p:grpSpPr>
          <a:xfrm>
            <a:off x="4373866" y="689437"/>
            <a:ext cx="4591854" cy="3271849"/>
            <a:chOff x="4531645" y="203348"/>
            <a:chExt cx="4591854" cy="3271849"/>
          </a:xfrm>
        </p:grpSpPr>
        <p:sp>
          <p:nvSpPr>
            <p:cNvPr id="31" name="Rectangle 30">
              <a:extLst>
                <a:ext uri="{FF2B5EF4-FFF2-40B4-BE49-F238E27FC236}">
                  <a16:creationId xmlns:a16="http://schemas.microsoft.com/office/drawing/2014/main" id="{FA0C328D-13FA-767D-4A15-A215D338A221}"/>
                </a:ext>
              </a:extLst>
            </p:cNvPr>
            <p:cNvSpPr/>
            <p:nvPr/>
          </p:nvSpPr>
          <p:spPr>
            <a:xfrm>
              <a:off x="5380079" y="1113302"/>
              <a:ext cx="2579427" cy="3285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Programming Language</a:t>
              </a:r>
              <a:endParaRPr lang="en-CA" sz="1400"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C0AB33C0-D083-971E-98BB-D7CEB4AA1D41}"/>
                </a:ext>
              </a:extLst>
            </p:cNvPr>
            <p:cNvSpPr/>
            <p:nvPr/>
          </p:nvSpPr>
          <p:spPr>
            <a:xfrm>
              <a:off x="4531645" y="1754434"/>
              <a:ext cx="1032680" cy="3285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Java</a:t>
              </a:r>
              <a:endParaRPr lang="en-CA" sz="14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C5F4CE16-7A29-BF1F-C1F2-EF2D0CDC239A}"/>
                </a:ext>
              </a:extLst>
            </p:cNvPr>
            <p:cNvSpPr/>
            <p:nvPr/>
          </p:nvSpPr>
          <p:spPr>
            <a:xfrm>
              <a:off x="5637113" y="1748654"/>
              <a:ext cx="1032680" cy="3285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Python</a:t>
              </a:r>
              <a:endParaRPr lang="en-CA" sz="14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C24884FF-A88F-A219-7274-D25612B8CA74}"/>
                </a:ext>
              </a:extLst>
            </p:cNvPr>
            <p:cNvSpPr/>
            <p:nvPr/>
          </p:nvSpPr>
          <p:spPr>
            <a:xfrm>
              <a:off x="6742581" y="1748654"/>
              <a:ext cx="1032680" cy="3285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C++</a:t>
              </a:r>
              <a:endParaRPr lang="en-CA" sz="14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66E60D9F-D2CD-855F-C002-387F9F1DC718}"/>
                </a:ext>
              </a:extLst>
            </p:cNvPr>
            <p:cNvSpPr/>
            <p:nvPr/>
          </p:nvSpPr>
          <p:spPr>
            <a:xfrm>
              <a:off x="7848049" y="1754434"/>
              <a:ext cx="1032680" cy="3285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JavaScript</a:t>
              </a:r>
              <a:endParaRPr lang="en-CA" sz="1400" dirty="0">
                <a:latin typeface="Arial" panose="020B0604020202020204" pitchFamily="34" charset="0"/>
                <a:cs typeface="Arial" panose="020B0604020202020204" pitchFamily="34" charset="0"/>
              </a:endParaRPr>
            </a:p>
          </p:txBody>
        </p:sp>
        <p:sp>
          <p:nvSpPr>
            <p:cNvPr id="37" name="Arrow: Down 36">
              <a:extLst>
                <a:ext uri="{FF2B5EF4-FFF2-40B4-BE49-F238E27FC236}">
                  <a16:creationId xmlns:a16="http://schemas.microsoft.com/office/drawing/2014/main" id="{84C599C9-E6E0-F18D-B283-09FCB533139E}"/>
                </a:ext>
              </a:extLst>
            </p:cNvPr>
            <p:cNvSpPr/>
            <p:nvPr/>
          </p:nvSpPr>
          <p:spPr>
            <a:xfrm>
              <a:off x="6529903" y="1506667"/>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38" name="Arrow: Down 37">
              <a:extLst>
                <a:ext uri="{FF2B5EF4-FFF2-40B4-BE49-F238E27FC236}">
                  <a16:creationId xmlns:a16="http://schemas.microsoft.com/office/drawing/2014/main" id="{2837725E-3B80-AA54-9419-53DD4CDF85B0}"/>
                </a:ext>
              </a:extLst>
            </p:cNvPr>
            <p:cNvSpPr/>
            <p:nvPr/>
          </p:nvSpPr>
          <p:spPr>
            <a:xfrm>
              <a:off x="6524245" y="2153929"/>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7A84A577-945E-098C-646F-691B4A0D84C4}"/>
                </a:ext>
              </a:extLst>
            </p:cNvPr>
            <p:cNvSpPr/>
            <p:nvPr/>
          </p:nvSpPr>
          <p:spPr>
            <a:xfrm>
              <a:off x="5380079" y="524458"/>
              <a:ext cx="2579427" cy="27384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GitHub </a:t>
              </a:r>
              <a:endParaRPr lang="en-CA" sz="1400" dirty="0">
                <a:latin typeface="Arial" panose="020B0604020202020204" pitchFamily="34" charset="0"/>
                <a:cs typeface="Arial" panose="020B0604020202020204" pitchFamily="34" charset="0"/>
              </a:endParaRPr>
            </a:p>
          </p:txBody>
        </p:sp>
        <p:sp>
          <p:nvSpPr>
            <p:cNvPr id="42" name="Arrow: Down 41">
              <a:extLst>
                <a:ext uri="{FF2B5EF4-FFF2-40B4-BE49-F238E27FC236}">
                  <a16:creationId xmlns:a16="http://schemas.microsoft.com/office/drawing/2014/main" id="{D52F5AA3-CDE6-C99A-127F-EB27D165F516}"/>
                </a:ext>
              </a:extLst>
            </p:cNvPr>
            <p:cNvSpPr/>
            <p:nvPr/>
          </p:nvSpPr>
          <p:spPr>
            <a:xfrm>
              <a:off x="6529902" y="871315"/>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cxnSp>
          <p:nvCxnSpPr>
            <p:cNvPr id="44" name="Straight Arrow Connector 43">
              <a:extLst>
                <a:ext uri="{FF2B5EF4-FFF2-40B4-BE49-F238E27FC236}">
                  <a16:creationId xmlns:a16="http://schemas.microsoft.com/office/drawing/2014/main" id="{50AACD06-13C0-1354-BEEA-8290FF13507D}"/>
                </a:ext>
              </a:extLst>
            </p:cNvPr>
            <p:cNvCxnSpPr>
              <a:cxnSpLocks/>
              <a:endCxn id="47" idx="1"/>
            </p:cNvCxnSpPr>
            <p:nvPr/>
          </p:nvCxnSpPr>
          <p:spPr>
            <a:xfrm flipV="1">
              <a:off x="7959506" y="432364"/>
              <a:ext cx="315334" cy="2197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4545E280-44EA-B1EE-5521-EC34FB134FC1}"/>
                </a:ext>
              </a:extLst>
            </p:cNvPr>
            <p:cNvCxnSpPr>
              <a:cxnSpLocks/>
              <a:stCxn id="41" idx="3"/>
            </p:cNvCxnSpPr>
            <p:nvPr/>
          </p:nvCxnSpPr>
          <p:spPr>
            <a:xfrm>
              <a:off x="7959506" y="661380"/>
              <a:ext cx="315334" cy="2738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7" name="Rectangle 46">
              <a:extLst>
                <a:ext uri="{FF2B5EF4-FFF2-40B4-BE49-F238E27FC236}">
                  <a16:creationId xmlns:a16="http://schemas.microsoft.com/office/drawing/2014/main" id="{45DA86D8-F219-7955-DF3B-9B51775D9B20}"/>
                </a:ext>
              </a:extLst>
            </p:cNvPr>
            <p:cNvSpPr/>
            <p:nvPr/>
          </p:nvSpPr>
          <p:spPr>
            <a:xfrm>
              <a:off x="8274840" y="203348"/>
              <a:ext cx="848659" cy="45803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Most Starred</a:t>
              </a:r>
              <a:endParaRPr lang="en-CA" sz="1400"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A826430C-E37D-B7F6-0C75-F5D15B601A4A}"/>
                </a:ext>
              </a:extLst>
            </p:cNvPr>
            <p:cNvSpPr/>
            <p:nvPr/>
          </p:nvSpPr>
          <p:spPr>
            <a:xfrm>
              <a:off x="8283038" y="770946"/>
              <a:ext cx="840461" cy="45803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&gt; = 500 issues</a:t>
              </a:r>
              <a:endParaRPr lang="en-CA" sz="1400"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AC06E7A1-ACD9-1715-3BFE-368005B74C0B}"/>
                </a:ext>
              </a:extLst>
            </p:cNvPr>
            <p:cNvSpPr/>
            <p:nvPr/>
          </p:nvSpPr>
          <p:spPr>
            <a:xfrm>
              <a:off x="5380079" y="2385300"/>
              <a:ext cx="2579427" cy="27384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Five Repositories Each </a:t>
              </a:r>
              <a:endParaRPr lang="en-CA" sz="1400"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C08CB908-59BC-10D4-7606-04267B1716C6}"/>
                </a:ext>
              </a:extLst>
            </p:cNvPr>
            <p:cNvSpPr/>
            <p:nvPr/>
          </p:nvSpPr>
          <p:spPr>
            <a:xfrm>
              <a:off x="4697427" y="2911470"/>
              <a:ext cx="3933415" cy="5637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Bug Report Labels : “crash”, “bug”, “ defect”, “needs more info” </a:t>
              </a:r>
              <a:endParaRPr lang="en-CA" sz="1400" dirty="0">
                <a:latin typeface="Arial" panose="020B0604020202020204" pitchFamily="34" charset="0"/>
                <a:cs typeface="Arial" panose="020B0604020202020204" pitchFamily="34" charset="0"/>
              </a:endParaRPr>
            </a:p>
          </p:txBody>
        </p:sp>
        <p:sp>
          <p:nvSpPr>
            <p:cNvPr id="56" name="Arrow: Down 55">
              <a:extLst>
                <a:ext uri="{FF2B5EF4-FFF2-40B4-BE49-F238E27FC236}">
                  <a16:creationId xmlns:a16="http://schemas.microsoft.com/office/drawing/2014/main" id="{E5841F5A-BF6A-BC0F-F19B-98EA1EA3BE57}"/>
                </a:ext>
              </a:extLst>
            </p:cNvPr>
            <p:cNvSpPr/>
            <p:nvPr/>
          </p:nvSpPr>
          <p:spPr>
            <a:xfrm>
              <a:off x="6536755" y="2693181"/>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grpSp>
      <p:sp>
        <p:nvSpPr>
          <p:cNvPr id="67" name="Rectangle 66">
            <a:extLst>
              <a:ext uri="{FF2B5EF4-FFF2-40B4-BE49-F238E27FC236}">
                <a16:creationId xmlns:a16="http://schemas.microsoft.com/office/drawing/2014/main" id="{9558BA5A-CEFD-0E18-2A0A-A8A46A6A5952}"/>
              </a:ext>
            </a:extLst>
          </p:cNvPr>
          <p:cNvSpPr/>
          <p:nvPr/>
        </p:nvSpPr>
        <p:spPr>
          <a:xfrm>
            <a:off x="1620352" y="1357746"/>
            <a:ext cx="2018898" cy="539496"/>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CA"/>
          </a:p>
        </p:txBody>
      </p:sp>
      <p:sp>
        <p:nvSpPr>
          <p:cNvPr id="68" name="Rectangle 67">
            <a:extLst>
              <a:ext uri="{FF2B5EF4-FFF2-40B4-BE49-F238E27FC236}">
                <a16:creationId xmlns:a16="http://schemas.microsoft.com/office/drawing/2014/main" id="{4B549F99-A91F-210F-614B-459D730EB518}"/>
              </a:ext>
            </a:extLst>
          </p:cNvPr>
          <p:cNvSpPr/>
          <p:nvPr/>
        </p:nvSpPr>
        <p:spPr>
          <a:xfrm>
            <a:off x="1620353" y="1897242"/>
            <a:ext cx="2018897" cy="429701"/>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CA"/>
          </a:p>
        </p:txBody>
      </p:sp>
      <p:sp>
        <p:nvSpPr>
          <p:cNvPr id="69" name="Rectangle 68">
            <a:extLst>
              <a:ext uri="{FF2B5EF4-FFF2-40B4-BE49-F238E27FC236}">
                <a16:creationId xmlns:a16="http://schemas.microsoft.com/office/drawing/2014/main" id="{6FC74A58-917E-220E-5690-825F644C23E3}"/>
              </a:ext>
            </a:extLst>
          </p:cNvPr>
          <p:cNvSpPr/>
          <p:nvPr/>
        </p:nvSpPr>
        <p:spPr>
          <a:xfrm>
            <a:off x="1612949" y="2322393"/>
            <a:ext cx="2053987" cy="522342"/>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CA"/>
          </a:p>
        </p:txBody>
      </p:sp>
      <p:sp>
        <p:nvSpPr>
          <p:cNvPr id="70" name="Rectangle 69">
            <a:extLst>
              <a:ext uri="{FF2B5EF4-FFF2-40B4-BE49-F238E27FC236}">
                <a16:creationId xmlns:a16="http://schemas.microsoft.com/office/drawing/2014/main" id="{00CEB6AA-1206-A613-223B-159E2EE780BF}"/>
              </a:ext>
            </a:extLst>
          </p:cNvPr>
          <p:cNvSpPr/>
          <p:nvPr/>
        </p:nvSpPr>
        <p:spPr>
          <a:xfrm>
            <a:off x="1620353" y="2832511"/>
            <a:ext cx="2046582" cy="522342"/>
          </a:xfrm>
          <a:prstGeom prst="rect">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CA"/>
          </a:p>
        </p:txBody>
      </p:sp>
      <p:grpSp>
        <p:nvGrpSpPr>
          <p:cNvPr id="72" name="Group 71">
            <a:extLst>
              <a:ext uri="{FF2B5EF4-FFF2-40B4-BE49-F238E27FC236}">
                <a16:creationId xmlns:a16="http://schemas.microsoft.com/office/drawing/2014/main" id="{36C79066-062F-4F88-3361-8491D2448A54}"/>
              </a:ext>
            </a:extLst>
          </p:cNvPr>
          <p:cNvGrpSpPr/>
          <p:nvPr/>
        </p:nvGrpSpPr>
        <p:grpSpPr>
          <a:xfrm>
            <a:off x="4956649" y="1362619"/>
            <a:ext cx="3029324" cy="1885548"/>
            <a:chOff x="323849" y="1348277"/>
            <a:chExt cx="2579427" cy="1455498"/>
          </a:xfrm>
        </p:grpSpPr>
        <p:sp>
          <p:nvSpPr>
            <p:cNvPr id="73" name="Rectangle 72">
              <a:extLst>
                <a:ext uri="{FF2B5EF4-FFF2-40B4-BE49-F238E27FC236}">
                  <a16:creationId xmlns:a16="http://schemas.microsoft.com/office/drawing/2014/main" id="{3AA1F1B2-ABAB-E1FA-04A9-6953C47EDF82}"/>
                </a:ext>
              </a:extLst>
            </p:cNvPr>
            <p:cNvSpPr/>
            <p:nvPr/>
          </p:nvSpPr>
          <p:spPr>
            <a:xfrm>
              <a:off x="323849" y="1348277"/>
              <a:ext cx="2579427" cy="27384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Bug Reports</a:t>
              </a:r>
              <a:endParaRPr lang="en-CA" sz="14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621E4D0F-45B0-F24B-E367-659C0E82BA2B}"/>
                </a:ext>
              </a:extLst>
            </p:cNvPr>
            <p:cNvSpPr/>
            <p:nvPr/>
          </p:nvSpPr>
          <p:spPr>
            <a:xfrm>
              <a:off x="323849" y="1939104"/>
              <a:ext cx="2579427" cy="27384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Comments</a:t>
              </a:r>
              <a:endParaRPr lang="en-CA" sz="1400" dirty="0">
                <a:latin typeface="Arial" panose="020B0604020202020204" pitchFamily="34" charset="0"/>
                <a:cs typeface="Arial" panose="020B0604020202020204" pitchFamily="34" charset="0"/>
              </a:endParaRPr>
            </a:p>
          </p:txBody>
        </p:sp>
        <p:sp>
          <p:nvSpPr>
            <p:cNvPr id="75" name="Arrow: Down 74">
              <a:extLst>
                <a:ext uri="{FF2B5EF4-FFF2-40B4-BE49-F238E27FC236}">
                  <a16:creationId xmlns:a16="http://schemas.microsoft.com/office/drawing/2014/main" id="{C3300A0A-EE7D-8968-9CFD-BB3E5F032C0C}"/>
                </a:ext>
              </a:extLst>
            </p:cNvPr>
            <p:cNvSpPr/>
            <p:nvPr/>
          </p:nvSpPr>
          <p:spPr>
            <a:xfrm>
              <a:off x="1473672" y="1694908"/>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76" name="Arrow: Down 75">
              <a:extLst>
                <a:ext uri="{FF2B5EF4-FFF2-40B4-BE49-F238E27FC236}">
                  <a16:creationId xmlns:a16="http://schemas.microsoft.com/office/drawing/2014/main" id="{7F728111-88D9-C425-9061-3709410D13C6}"/>
                </a:ext>
              </a:extLst>
            </p:cNvPr>
            <p:cNvSpPr/>
            <p:nvPr/>
          </p:nvSpPr>
          <p:spPr>
            <a:xfrm>
              <a:off x="1473672" y="2266480"/>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77" name="Rectangle 76">
              <a:extLst>
                <a:ext uri="{FF2B5EF4-FFF2-40B4-BE49-F238E27FC236}">
                  <a16:creationId xmlns:a16="http://schemas.microsoft.com/office/drawing/2014/main" id="{63AAC07C-A37C-B3DE-B5C7-27AF3FFD1952}"/>
                </a:ext>
              </a:extLst>
            </p:cNvPr>
            <p:cNvSpPr/>
            <p:nvPr/>
          </p:nvSpPr>
          <p:spPr>
            <a:xfrm>
              <a:off x="323849" y="2529931"/>
              <a:ext cx="2579427" cy="27384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Follow-up Questions</a:t>
              </a:r>
              <a:endParaRPr lang="en-CA" sz="1400"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A4772FB8-BA7A-92DB-14B8-D08519FB1DDD}"/>
              </a:ext>
            </a:extLst>
          </p:cNvPr>
          <p:cNvGrpSpPr/>
          <p:nvPr/>
        </p:nvGrpSpPr>
        <p:grpSpPr>
          <a:xfrm>
            <a:off x="3799167" y="1028320"/>
            <a:ext cx="5344286" cy="2638991"/>
            <a:chOff x="2504280" y="1193186"/>
            <a:chExt cx="6124043" cy="2901565"/>
          </a:xfrm>
        </p:grpSpPr>
        <p:sp>
          <p:nvSpPr>
            <p:cNvPr id="95" name="Rectangle 94">
              <a:extLst>
                <a:ext uri="{FF2B5EF4-FFF2-40B4-BE49-F238E27FC236}">
                  <a16:creationId xmlns:a16="http://schemas.microsoft.com/office/drawing/2014/main" id="{F9EF7865-6A70-A044-1DA3-5DFB3D440075}"/>
                </a:ext>
              </a:extLst>
            </p:cNvPr>
            <p:cNvSpPr/>
            <p:nvPr/>
          </p:nvSpPr>
          <p:spPr>
            <a:xfrm>
              <a:off x="4173418" y="1193186"/>
              <a:ext cx="2579427" cy="27384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Bug Reports</a:t>
              </a:r>
              <a:endParaRPr lang="en-CA" sz="1200" dirty="0">
                <a:latin typeface="Arial" panose="020B0604020202020204" pitchFamily="34" charset="0"/>
                <a:cs typeface="Arial" panose="020B0604020202020204" pitchFamily="34" charset="0"/>
              </a:endParaRPr>
            </a:p>
          </p:txBody>
        </p:sp>
        <p:sp>
          <p:nvSpPr>
            <p:cNvPr id="96" name="Arrow: Down 95">
              <a:extLst>
                <a:ext uri="{FF2B5EF4-FFF2-40B4-BE49-F238E27FC236}">
                  <a16:creationId xmlns:a16="http://schemas.microsoft.com/office/drawing/2014/main" id="{1EABC3F4-B776-C441-79AB-86BE536E3CAF}"/>
                </a:ext>
              </a:extLst>
            </p:cNvPr>
            <p:cNvSpPr/>
            <p:nvPr/>
          </p:nvSpPr>
          <p:spPr>
            <a:xfrm>
              <a:off x="5320442" y="1526223"/>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97" name="Rectangle 96">
              <a:extLst>
                <a:ext uri="{FF2B5EF4-FFF2-40B4-BE49-F238E27FC236}">
                  <a16:creationId xmlns:a16="http://schemas.microsoft.com/office/drawing/2014/main" id="{FD736AA3-6ECF-C61A-6531-0FD43D7A21BC}"/>
                </a:ext>
              </a:extLst>
            </p:cNvPr>
            <p:cNvSpPr/>
            <p:nvPr/>
          </p:nvSpPr>
          <p:spPr>
            <a:xfrm>
              <a:off x="4173418" y="1776295"/>
              <a:ext cx="2579427" cy="27384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Comments</a:t>
              </a:r>
              <a:endParaRPr lang="en-CA" sz="12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CA16D24A-F13B-E7EF-50C4-F80C04F0AABE}"/>
                </a:ext>
              </a:extLst>
            </p:cNvPr>
            <p:cNvSpPr/>
            <p:nvPr/>
          </p:nvSpPr>
          <p:spPr>
            <a:xfrm>
              <a:off x="3284037" y="2383093"/>
              <a:ext cx="1178257" cy="48329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Candidate Answer 1</a:t>
              </a:r>
              <a:endParaRPr lang="en-CA" sz="12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35EBFB75-02F7-1679-467C-512D8504E70E}"/>
                </a:ext>
              </a:extLst>
            </p:cNvPr>
            <p:cNvSpPr/>
            <p:nvPr/>
          </p:nvSpPr>
          <p:spPr>
            <a:xfrm>
              <a:off x="4925181" y="2374394"/>
              <a:ext cx="1178258" cy="4832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Candidate Answer 2</a:t>
              </a:r>
              <a:endParaRPr lang="en-CA" sz="1200" dirty="0">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312E0B5-CAC7-A34D-F2AE-AA63362D43AB}"/>
                </a:ext>
              </a:extLst>
            </p:cNvPr>
            <p:cNvSpPr/>
            <p:nvPr/>
          </p:nvSpPr>
          <p:spPr>
            <a:xfrm>
              <a:off x="6455765" y="2374394"/>
              <a:ext cx="1178258" cy="4832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Candidate Answer 3</a:t>
              </a:r>
              <a:endParaRPr lang="en-CA" sz="1200" dirty="0">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F9F63862-3BF2-1B34-43EE-E43A559FDDE1}"/>
                </a:ext>
              </a:extLst>
            </p:cNvPr>
            <p:cNvSpPr/>
            <p:nvPr/>
          </p:nvSpPr>
          <p:spPr>
            <a:xfrm>
              <a:off x="2504280" y="3476221"/>
              <a:ext cx="1819264" cy="61128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50" b="0" i="0" dirty="0">
                  <a:effectLst/>
                  <a:latin typeface="Arial" panose="020B0604020202020204" pitchFamily="34" charset="0"/>
                </a:rPr>
                <a:t>First Comment after the Question (not authored by bug reporter)</a:t>
              </a:r>
              <a:endParaRPr lang="en-CA" sz="1050" dirty="0"/>
            </a:p>
          </p:txBody>
        </p:sp>
        <p:sp>
          <p:nvSpPr>
            <p:cNvPr id="102" name="Arrow: Down 101">
              <a:extLst>
                <a:ext uri="{FF2B5EF4-FFF2-40B4-BE49-F238E27FC236}">
                  <a16:creationId xmlns:a16="http://schemas.microsoft.com/office/drawing/2014/main" id="{D3294BDD-2AB6-7994-DB36-1FF34B65BC61}"/>
                </a:ext>
              </a:extLst>
            </p:cNvPr>
            <p:cNvSpPr/>
            <p:nvPr/>
          </p:nvSpPr>
          <p:spPr>
            <a:xfrm>
              <a:off x="5323240" y="2101592"/>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103" name="Rectangle 102">
              <a:extLst>
                <a:ext uri="{FF2B5EF4-FFF2-40B4-BE49-F238E27FC236}">
                  <a16:creationId xmlns:a16="http://schemas.microsoft.com/office/drawing/2014/main" id="{E251BB9E-6126-27AC-966F-450A58D4ADBC}"/>
                </a:ext>
              </a:extLst>
            </p:cNvPr>
            <p:cNvSpPr/>
            <p:nvPr/>
          </p:nvSpPr>
          <p:spPr>
            <a:xfrm>
              <a:off x="4490728" y="3476221"/>
              <a:ext cx="2047164" cy="61853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50" b="0" i="0" dirty="0">
                  <a:effectLst/>
                  <a:latin typeface="Arial" panose="020B0604020202020204" pitchFamily="34" charset="0"/>
                </a:rPr>
                <a:t>First Comment Authored by the bug reporter</a:t>
              </a:r>
              <a:endParaRPr lang="en-CA" sz="1050" dirty="0"/>
            </a:p>
          </p:txBody>
        </p:sp>
        <p:sp>
          <p:nvSpPr>
            <p:cNvPr id="104" name="Rectangle 103">
              <a:extLst>
                <a:ext uri="{FF2B5EF4-FFF2-40B4-BE49-F238E27FC236}">
                  <a16:creationId xmlns:a16="http://schemas.microsoft.com/office/drawing/2014/main" id="{AB20E11C-0329-4CD7-5DCC-025614A72A36}"/>
                </a:ext>
              </a:extLst>
            </p:cNvPr>
            <p:cNvSpPr/>
            <p:nvPr/>
          </p:nvSpPr>
          <p:spPr>
            <a:xfrm>
              <a:off x="6639722" y="3476221"/>
              <a:ext cx="1988601" cy="61853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50" b="0" i="0" dirty="0">
                  <a:effectLst/>
                  <a:latin typeface="Arial" panose="020B0604020202020204" pitchFamily="34" charset="0"/>
                </a:rPr>
                <a:t>Most </a:t>
              </a:r>
              <a:r>
                <a:rPr lang="en-US" sz="1050" dirty="0">
                  <a:latin typeface="Arial" panose="020B0604020202020204" pitchFamily="34" charset="0"/>
                </a:rPr>
                <a:t>S</a:t>
              </a:r>
              <a:r>
                <a:rPr lang="en-US" sz="1050" b="0" i="0" dirty="0">
                  <a:effectLst/>
                  <a:latin typeface="Arial" panose="020B0604020202020204" pitchFamily="34" charset="0"/>
                </a:rPr>
                <a:t>imilar to Question</a:t>
              </a:r>
              <a:br>
                <a:rPr lang="en-US" sz="1050" dirty="0"/>
              </a:br>
              <a:r>
                <a:rPr lang="en-US" sz="1050" b="0" i="0" dirty="0">
                  <a:effectLst/>
                  <a:latin typeface="Arial" panose="020B0604020202020204" pitchFamily="34" charset="0"/>
                </a:rPr>
                <a:t>using BM25</a:t>
              </a:r>
              <a:endParaRPr lang="en-CA" sz="1050" dirty="0"/>
            </a:p>
          </p:txBody>
        </p:sp>
        <p:cxnSp>
          <p:nvCxnSpPr>
            <p:cNvPr id="105" name="Straight Arrow Connector 104">
              <a:extLst>
                <a:ext uri="{FF2B5EF4-FFF2-40B4-BE49-F238E27FC236}">
                  <a16:creationId xmlns:a16="http://schemas.microsoft.com/office/drawing/2014/main" id="{933B3A8B-69FC-7E24-BF2E-A5D01B0D17EA}"/>
                </a:ext>
              </a:extLst>
            </p:cNvPr>
            <p:cNvCxnSpPr>
              <a:cxnSpLocks/>
              <a:stCxn id="98" idx="2"/>
              <a:endCxn id="101" idx="0"/>
            </p:cNvCxnSpPr>
            <p:nvPr/>
          </p:nvCxnSpPr>
          <p:spPr>
            <a:xfrm flipH="1">
              <a:off x="3413912" y="2866388"/>
              <a:ext cx="459254" cy="60983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6" name="Straight Arrow Connector 105">
              <a:extLst>
                <a:ext uri="{FF2B5EF4-FFF2-40B4-BE49-F238E27FC236}">
                  <a16:creationId xmlns:a16="http://schemas.microsoft.com/office/drawing/2014/main" id="{429FB4BE-BA90-0F40-921D-900EC795C69E}"/>
                </a:ext>
              </a:extLst>
            </p:cNvPr>
            <p:cNvCxnSpPr>
              <a:cxnSpLocks/>
              <a:stCxn id="99" idx="2"/>
              <a:endCxn id="103" idx="0"/>
            </p:cNvCxnSpPr>
            <p:nvPr/>
          </p:nvCxnSpPr>
          <p:spPr>
            <a:xfrm>
              <a:off x="5514310" y="2857690"/>
              <a:ext cx="0" cy="6185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7" name="Straight Arrow Connector 106">
              <a:extLst>
                <a:ext uri="{FF2B5EF4-FFF2-40B4-BE49-F238E27FC236}">
                  <a16:creationId xmlns:a16="http://schemas.microsoft.com/office/drawing/2014/main" id="{99924F22-F999-0E3B-B3CE-3C13517D6BC1}"/>
                </a:ext>
              </a:extLst>
            </p:cNvPr>
            <p:cNvCxnSpPr>
              <a:cxnSpLocks/>
              <a:stCxn id="100" idx="2"/>
              <a:endCxn id="104" idx="0"/>
            </p:cNvCxnSpPr>
            <p:nvPr/>
          </p:nvCxnSpPr>
          <p:spPr>
            <a:xfrm>
              <a:off x="7044894" y="2857690"/>
              <a:ext cx="589129" cy="6185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8" name="Arrow: Down 107">
              <a:extLst>
                <a:ext uri="{FF2B5EF4-FFF2-40B4-BE49-F238E27FC236}">
                  <a16:creationId xmlns:a16="http://schemas.microsoft.com/office/drawing/2014/main" id="{37E1E749-90B6-72A7-13CE-49FE9D53A658}"/>
                </a:ext>
              </a:extLst>
            </p:cNvPr>
            <p:cNvSpPr/>
            <p:nvPr/>
          </p:nvSpPr>
          <p:spPr>
            <a:xfrm rot="1839661">
              <a:off x="4147983" y="2123359"/>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109" name="Arrow: Down 108">
              <a:extLst>
                <a:ext uri="{FF2B5EF4-FFF2-40B4-BE49-F238E27FC236}">
                  <a16:creationId xmlns:a16="http://schemas.microsoft.com/office/drawing/2014/main" id="{0D5CD9D8-3171-9F32-0352-7BB0642235B1}"/>
                </a:ext>
              </a:extLst>
            </p:cNvPr>
            <p:cNvSpPr/>
            <p:nvPr/>
          </p:nvSpPr>
          <p:spPr>
            <a:xfrm rot="19760339" flipH="1">
              <a:off x="6457554" y="2112693"/>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grpSp>
      <p:grpSp>
        <p:nvGrpSpPr>
          <p:cNvPr id="110" name="Group 109">
            <a:extLst>
              <a:ext uri="{FF2B5EF4-FFF2-40B4-BE49-F238E27FC236}">
                <a16:creationId xmlns:a16="http://schemas.microsoft.com/office/drawing/2014/main" id="{2D68D31B-5F53-0BF9-4982-DBE6B4A2134D}"/>
              </a:ext>
            </a:extLst>
          </p:cNvPr>
          <p:cNvGrpSpPr/>
          <p:nvPr/>
        </p:nvGrpSpPr>
        <p:grpSpPr>
          <a:xfrm>
            <a:off x="4219740" y="1567049"/>
            <a:ext cx="4730123" cy="1121931"/>
            <a:chOff x="2671476" y="1316237"/>
            <a:chExt cx="4730123" cy="1121931"/>
          </a:xfrm>
        </p:grpSpPr>
        <p:sp>
          <p:nvSpPr>
            <p:cNvPr id="111" name="Rectangle 110">
              <a:extLst>
                <a:ext uri="{FF2B5EF4-FFF2-40B4-BE49-F238E27FC236}">
                  <a16:creationId xmlns:a16="http://schemas.microsoft.com/office/drawing/2014/main" id="{F1AF8F6B-DA3A-AADF-1A72-C15D60CF09B1}"/>
                </a:ext>
              </a:extLst>
            </p:cNvPr>
            <p:cNvSpPr/>
            <p:nvPr/>
          </p:nvSpPr>
          <p:spPr>
            <a:xfrm>
              <a:off x="3574231" y="1316237"/>
              <a:ext cx="2709081" cy="37808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Data Pre-processing</a:t>
              </a:r>
              <a:endParaRPr lang="en-CA" sz="1200" dirty="0">
                <a:latin typeface="Arial" panose="020B0604020202020204" pitchFamily="34" charset="0"/>
                <a:cs typeface="Arial" panose="020B0604020202020204" pitchFamily="34" charset="0"/>
              </a:endParaRPr>
            </a:p>
          </p:txBody>
        </p:sp>
        <p:sp>
          <p:nvSpPr>
            <p:cNvPr id="112" name="Rectangle 111">
              <a:extLst>
                <a:ext uri="{FF2B5EF4-FFF2-40B4-BE49-F238E27FC236}">
                  <a16:creationId xmlns:a16="http://schemas.microsoft.com/office/drawing/2014/main" id="{FD20C99D-47B3-A6AB-3EF8-2CD62AA67F7A}"/>
                </a:ext>
              </a:extLst>
            </p:cNvPr>
            <p:cNvSpPr/>
            <p:nvPr/>
          </p:nvSpPr>
          <p:spPr>
            <a:xfrm>
              <a:off x="2671476" y="2000675"/>
              <a:ext cx="1578289" cy="43749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Noisy </a:t>
              </a:r>
            </a:p>
            <a:p>
              <a:pPr algn="ctr"/>
              <a:r>
                <a:rPr lang="en-US" sz="1200" dirty="0">
                  <a:latin typeface="Arial" panose="020B0604020202020204" pitchFamily="34" charset="0"/>
                  <a:cs typeface="Arial" panose="020B0604020202020204" pitchFamily="34" charset="0"/>
                </a:rPr>
                <a:t>Elements</a:t>
              </a:r>
              <a:endParaRPr lang="en-CA" sz="1200"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EFC598F9-29E8-BCC0-F2F5-63509FD4CBE3}"/>
                </a:ext>
              </a:extLst>
            </p:cNvPr>
            <p:cNvSpPr/>
            <p:nvPr/>
          </p:nvSpPr>
          <p:spPr>
            <a:xfrm>
              <a:off x="4384448" y="1997807"/>
              <a:ext cx="1441234" cy="43749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Retain Text and</a:t>
              </a:r>
            </a:p>
            <a:p>
              <a:pPr algn="ctr"/>
              <a:r>
                <a:rPr lang="en-US" sz="1200" dirty="0">
                  <a:latin typeface="Arial" panose="020B0604020202020204" pitchFamily="34" charset="0"/>
                  <a:cs typeface="Arial" panose="020B0604020202020204" pitchFamily="34" charset="0"/>
                </a:rPr>
                <a:t>Code</a:t>
              </a:r>
              <a:endParaRPr lang="en-CA" sz="1200" dirty="0">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0CA22D58-9F2C-1DC3-8F2B-FFE977A8A36D}"/>
                </a:ext>
              </a:extLst>
            </p:cNvPr>
            <p:cNvSpPr/>
            <p:nvPr/>
          </p:nvSpPr>
          <p:spPr>
            <a:xfrm>
              <a:off x="5960365" y="2000675"/>
              <a:ext cx="1441234" cy="43749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Lemmatization</a:t>
              </a:r>
              <a:endParaRPr lang="en-CA" sz="1200" dirty="0">
                <a:latin typeface="Arial" panose="020B0604020202020204" pitchFamily="34" charset="0"/>
                <a:cs typeface="Arial" panose="020B0604020202020204" pitchFamily="34" charset="0"/>
              </a:endParaRPr>
            </a:p>
          </p:txBody>
        </p:sp>
        <p:sp>
          <p:nvSpPr>
            <p:cNvPr id="115" name="Arrow: Down 114">
              <a:extLst>
                <a:ext uri="{FF2B5EF4-FFF2-40B4-BE49-F238E27FC236}">
                  <a16:creationId xmlns:a16="http://schemas.microsoft.com/office/drawing/2014/main" id="{E27A67D9-58D4-B463-3B2B-4E0DCF1B159F}"/>
                </a:ext>
              </a:extLst>
            </p:cNvPr>
            <p:cNvSpPr/>
            <p:nvPr/>
          </p:nvSpPr>
          <p:spPr>
            <a:xfrm rot="1839661">
              <a:off x="3697227" y="1738931"/>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pic>
          <p:nvPicPr>
            <p:cNvPr id="116" name="Picture 115">
              <a:extLst>
                <a:ext uri="{FF2B5EF4-FFF2-40B4-BE49-F238E27FC236}">
                  <a16:creationId xmlns:a16="http://schemas.microsoft.com/office/drawing/2014/main" id="{EC7AC7FC-C268-2E98-64CA-6FEF75594970}"/>
                </a:ext>
              </a:extLst>
            </p:cNvPr>
            <p:cNvPicPr>
              <a:picLocks noChangeAspect="1"/>
            </p:cNvPicPr>
            <p:nvPr/>
          </p:nvPicPr>
          <p:blipFill>
            <a:blip r:embed="rId4"/>
            <a:stretch>
              <a:fillRect/>
            </a:stretch>
          </p:blipFill>
          <p:spPr>
            <a:xfrm>
              <a:off x="4886463" y="1732327"/>
              <a:ext cx="347502" cy="225572"/>
            </a:xfrm>
            <a:prstGeom prst="rect">
              <a:avLst/>
            </a:prstGeom>
          </p:spPr>
        </p:pic>
        <p:sp>
          <p:nvSpPr>
            <p:cNvPr id="117" name="Arrow: Down 116">
              <a:extLst>
                <a:ext uri="{FF2B5EF4-FFF2-40B4-BE49-F238E27FC236}">
                  <a16:creationId xmlns:a16="http://schemas.microsoft.com/office/drawing/2014/main" id="{A89CD642-7DD6-E7A8-39A5-55A3F1AB4808}"/>
                </a:ext>
              </a:extLst>
            </p:cNvPr>
            <p:cNvSpPr/>
            <p:nvPr/>
          </p:nvSpPr>
          <p:spPr>
            <a:xfrm rot="19760339" flipH="1">
              <a:off x="6143421" y="1734155"/>
              <a:ext cx="279780" cy="2047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316168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7"/>
                                        </p:tgtEl>
                                      </p:cBhvr>
                                    </p:animEffect>
                                    <p:set>
                                      <p:cBhvr>
                                        <p:cTn id="20" dur="1" fill="hold">
                                          <p:stCondLst>
                                            <p:cond delay="499"/>
                                          </p:stCondLst>
                                        </p:cTn>
                                        <p:tgtEl>
                                          <p:spTgt spid="6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64"/>
                                        </p:tgtEl>
                                      </p:cBhvr>
                                    </p:animEffect>
                                    <p:set>
                                      <p:cBhvr>
                                        <p:cTn id="23" dur="1" fill="hold">
                                          <p:stCondLst>
                                            <p:cond delay="499"/>
                                          </p:stCondLst>
                                        </p:cTn>
                                        <p:tgtEl>
                                          <p:spTgt spid="6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68"/>
                                        </p:tgtEl>
                                      </p:cBhvr>
                                    </p:animEffect>
                                    <p:set>
                                      <p:cBhvr>
                                        <p:cTn id="36" dur="1" fill="hold">
                                          <p:stCondLst>
                                            <p:cond delay="499"/>
                                          </p:stCondLst>
                                        </p:cTn>
                                        <p:tgtEl>
                                          <p:spTgt spid="68"/>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2"/>
                                        </p:tgtEl>
                                      </p:cBhvr>
                                    </p:animEffect>
                                    <p:set>
                                      <p:cBhvr>
                                        <p:cTn id="39" dur="1" fill="hold">
                                          <p:stCondLst>
                                            <p:cond delay="499"/>
                                          </p:stCondLst>
                                        </p:cTn>
                                        <p:tgtEl>
                                          <p:spTgt spid="72"/>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69"/>
                                        </p:tgtEl>
                                      </p:cBhvr>
                                    </p:animEffect>
                                    <p:set>
                                      <p:cBhvr>
                                        <p:cTn id="51" dur="1" fill="hold">
                                          <p:stCondLst>
                                            <p:cond delay="499"/>
                                          </p:stCondLst>
                                        </p:cTn>
                                        <p:tgtEl>
                                          <p:spTgt spid="69"/>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94"/>
                                        </p:tgtEl>
                                      </p:cBhvr>
                                    </p:animEffect>
                                    <p:set>
                                      <p:cBhvr>
                                        <p:cTn id="54" dur="1" fill="hold">
                                          <p:stCondLst>
                                            <p:cond delay="499"/>
                                          </p:stCondLst>
                                        </p:cTn>
                                        <p:tgtEl>
                                          <p:spTgt spid="94"/>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par>
                                <p:cTn id="59" presetID="10" presetClass="entr" presetSubtype="0" fill="hold" nodeType="withEffect">
                                  <p:stCondLst>
                                    <p:cond delay="0"/>
                                  </p:stCondLst>
                                  <p:childTnLst>
                                    <p:set>
                                      <p:cBhvr>
                                        <p:cTn id="60" dur="1" fill="hold">
                                          <p:stCondLst>
                                            <p:cond delay="0"/>
                                          </p:stCondLst>
                                        </p:cTn>
                                        <p:tgtEl>
                                          <p:spTgt spid="110"/>
                                        </p:tgtEl>
                                        <p:attrNameLst>
                                          <p:attrName>style.visibility</p:attrName>
                                        </p:attrNameLst>
                                      </p:cBhvr>
                                      <p:to>
                                        <p:strVal val="visible"/>
                                      </p:to>
                                    </p:set>
                                    <p:animEffect transition="in" filter="fade">
                                      <p:cBhvr>
                                        <p:cTn id="6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8" grpId="0" animBg="1"/>
      <p:bldP spid="68" grpId="1" animBg="1"/>
      <p:bldP spid="69" grpId="0" animBg="1"/>
      <p:bldP spid="69" grpId="1" animBg="1"/>
      <p:bldP spid="7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14</a:t>
            </a:fld>
            <a:endParaRPr lang="en-US" dirty="0"/>
          </a:p>
        </p:txBody>
      </p:sp>
      <p:sp>
        <p:nvSpPr>
          <p:cNvPr id="25" name="Title 6">
            <a:extLst>
              <a:ext uri="{FF2B5EF4-FFF2-40B4-BE49-F238E27FC236}">
                <a16:creationId xmlns:a16="http://schemas.microsoft.com/office/drawing/2014/main" id="{21CEDEF5-B493-BECC-829C-4BC429C91DD2}"/>
              </a:ext>
            </a:extLst>
          </p:cNvPr>
          <p:cNvSpPr>
            <a:spLocks noGrp="1"/>
          </p:cNvSpPr>
          <p:nvPr>
            <p:ph type="title"/>
          </p:nvPr>
        </p:nvSpPr>
        <p:spPr>
          <a:xfrm>
            <a:off x="1161746" y="0"/>
            <a:ext cx="7440038" cy="647747"/>
          </a:xfrm>
        </p:spPr>
        <p:txBody>
          <a:bodyPr>
            <a:noAutofit/>
          </a:bodyPr>
          <a:lstStyle/>
          <a:p>
            <a:pPr>
              <a:lnSpc>
                <a:spcPct val="100000"/>
              </a:lnSpc>
            </a:pPr>
            <a:r>
              <a:rPr lang="en-US" sz="2000" dirty="0"/>
              <a:t>Capturing the Relevant Q&amp;A</a:t>
            </a:r>
            <a:endParaRPr lang="en-CA" sz="2000" dirty="0"/>
          </a:p>
        </p:txBody>
      </p:sp>
      <p:pic>
        <p:nvPicPr>
          <p:cNvPr id="27" name="Picture 26">
            <a:extLst>
              <a:ext uri="{FF2B5EF4-FFF2-40B4-BE49-F238E27FC236}">
                <a16:creationId xmlns:a16="http://schemas.microsoft.com/office/drawing/2014/main" id="{FE557825-F20F-9819-026C-1CFB7390E263}"/>
              </a:ext>
            </a:extLst>
          </p:cNvPr>
          <p:cNvPicPr>
            <a:picLocks noChangeAspect="1"/>
          </p:cNvPicPr>
          <p:nvPr/>
        </p:nvPicPr>
        <p:blipFill>
          <a:blip r:embed="rId3"/>
          <a:stretch>
            <a:fillRect/>
          </a:stretch>
        </p:blipFill>
        <p:spPr>
          <a:xfrm rot="10800000">
            <a:off x="6133934" y="3104146"/>
            <a:ext cx="304826" cy="249958"/>
          </a:xfrm>
          <a:prstGeom prst="rect">
            <a:avLst/>
          </a:prstGeom>
        </p:spPr>
      </p:pic>
      <p:pic>
        <p:nvPicPr>
          <p:cNvPr id="29" name="Picture 28">
            <a:extLst>
              <a:ext uri="{FF2B5EF4-FFF2-40B4-BE49-F238E27FC236}">
                <a16:creationId xmlns:a16="http://schemas.microsoft.com/office/drawing/2014/main" id="{8726E733-ECDC-E756-0C27-7385BB3D9914}"/>
              </a:ext>
            </a:extLst>
          </p:cNvPr>
          <p:cNvPicPr>
            <a:picLocks noChangeAspect="1"/>
          </p:cNvPicPr>
          <p:nvPr/>
        </p:nvPicPr>
        <p:blipFill rotWithShape="1">
          <a:blip r:embed="rId4"/>
          <a:srcRect l="20182" t="-5326" r="17373" b="79578"/>
          <a:stretch/>
        </p:blipFill>
        <p:spPr>
          <a:xfrm>
            <a:off x="6533900" y="2909345"/>
            <a:ext cx="1567113" cy="523100"/>
          </a:xfrm>
          <a:prstGeom prst="rect">
            <a:avLst/>
          </a:prstGeom>
        </p:spPr>
      </p:pic>
      <p:pic>
        <p:nvPicPr>
          <p:cNvPr id="30" name="Picture 29">
            <a:extLst>
              <a:ext uri="{FF2B5EF4-FFF2-40B4-BE49-F238E27FC236}">
                <a16:creationId xmlns:a16="http://schemas.microsoft.com/office/drawing/2014/main" id="{185E6EDC-2049-BC40-1CE9-2716E5492425}"/>
              </a:ext>
            </a:extLst>
          </p:cNvPr>
          <p:cNvPicPr>
            <a:picLocks noChangeAspect="1"/>
          </p:cNvPicPr>
          <p:nvPr/>
        </p:nvPicPr>
        <p:blipFill rotWithShape="1">
          <a:blip r:embed="rId5"/>
          <a:srcRect l="53820" b="37608"/>
          <a:stretch/>
        </p:blipFill>
        <p:spPr>
          <a:xfrm>
            <a:off x="3655601" y="1010747"/>
            <a:ext cx="2383193" cy="2343357"/>
          </a:xfrm>
          <a:prstGeom prst="rect">
            <a:avLst/>
          </a:prstGeom>
        </p:spPr>
      </p:pic>
      <p:pic>
        <p:nvPicPr>
          <p:cNvPr id="2" name="Picture 1">
            <a:extLst>
              <a:ext uri="{FF2B5EF4-FFF2-40B4-BE49-F238E27FC236}">
                <a16:creationId xmlns:a16="http://schemas.microsoft.com/office/drawing/2014/main" id="{993FA667-EB17-B502-11A2-48496ACC6727}"/>
              </a:ext>
            </a:extLst>
          </p:cNvPr>
          <p:cNvPicPr>
            <a:picLocks noChangeAspect="1"/>
          </p:cNvPicPr>
          <p:nvPr/>
        </p:nvPicPr>
        <p:blipFill rotWithShape="1">
          <a:blip r:embed="rId5"/>
          <a:srcRect t="62211"/>
          <a:stretch/>
        </p:blipFill>
        <p:spPr>
          <a:xfrm>
            <a:off x="1079176" y="3432445"/>
            <a:ext cx="5160728" cy="1419291"/>
          </a:xfrm>
          <a:prstGeom prst="rect">
            <a:avLst/>
          </a:prstGeom>
        </p:spPr>
      </p:pic>
      <p:pic>
        <p:nvPicPr>
          <p:cNvPr id="12" name="Picture 11">
            <a:extLst>
              <a:ext uri="{FF2B5EF4-FFF2-40B4-BE49-F238E27FC236}">
                <a16:creationId xmlns:a16="http://schemas.microsoft.com/office/drawing/2014/main" id="{705D9E48-C9AE-0A8F-4622-A558D9DAA6AE}"/>
              </a:ext>
            </a:extLst>
          </p:cNvPr>
          <p:cNvPicPr>
            <a:picLocks noChangeAspect="1"/>
          </p:cNvPicPr>
          <p:nvPr/>
        </p:nvPicPr>
        <p:blipFill>
          <a:blip r:embed="rId3"/>
          <a:stretch>
            <a:fillRect/>
          </a:stretch>
        </p:blipFill>
        <p:spPr>
          <a:xfrm rot="10800000">
            <a:off x="3408048" y="1932500"/>
            <a:ext cx="304826" cy="249958"/>
          </a:xfrm>
          <a:prstGeom prst="rect">
            <a:avLst/>
          </a:prstGeom>
        </p:spPr>
      </p:pic>
      <p:grpSp>
        <p:nvGrpSpPr>
          <p:cNvPr id="11" name="Group 10">
            <a:extLst>
              <a:ext uri="{FF2B5EF4-FFF2-40B4-BE49-F238E27FC236}">
                <a16:creationId xmlns:a16="http://schemas.microsoft.com/office/drawing/2014/main" id="{EE67B534-6450-A670-A8CD-6C2C337F6ABF}"/>
              </a:ext>
            </a:extLst>
          </p:cNvPr>
          <p:cNvGrpSpPr/>
          <p:nvPr/>
        </p:nvGrpSpPr>
        <p:grpSpPr>
          <a:xfrm>
            <a:off x="619932" y="790360"/>
            <a:ext cx="4651564" cy="2563743"/>
            <a:chOff x="619932" y="790360"/>
            <a:chExt cx="4651564" cy="2563743"/>
          </a:xfrm>
        </p:grpSpPr>
        <p:pic>
          <p:nvPicPr>
            <p:cNvPr id="26" name="Picture 25">
              <a:extLst>
                <a:ext uri="{FF2B5EF4-FFF2-40B4-BE49-F238E27FC236}">
                  <a16:creationId xmlns:a16="http://schemas.microsoft.com/office/drawing/2014/main" id="{F030E53D-14B0-628F-B8E9-4B48B4BEC077}"/>
                </a:ext>
              </a:extLst>
            </p:cNvPr>
            <p:cNvPicPr>
              <a:picLocks noChangeAspect="1"/>
            </p:cNvPicPr>
            <p:nvPr/>
          </p:nvPicPr>
          <p:blipFill rotWithShape="1">
            <a:blip r:embed="rId5"/>
            <a:srcRect r="53129" b="37608"/>
            <a:stretch/>
          </p:blipFill>
          <p:spPr>
            <a:xfrm>
              <a:off x="1042987" y="1010747"/>
              <a:ext cx="2418906" cy="2343356"/>
            </a:xfrm>
            <a:prstGeom prst="rect">
              <a:avLst/>
            </a:prstGeom>
          </p:spPr>
        </p:pic>
        <p:sp>
          <p:nvSpPr>
            <p:cNvPr id="3" name="TextBox 2">
              <a:extLst>
                <a:ext uri="{FF2B5EF4-FFF2-40B4-BE49-F238E27FC236}">
                  <a16:creationId xmlns:a16="http://schemas.microsoft.com/office/drawing/2014/main" id="{A40634C8-28CB-19C4-D89F-ECE88D9F7574}"/>
                </a:ext>
              </a:extLst>
            </p:cNvPr>
            <p:cNvSpPr txBox="1"/>
            <p:nvPr/>
          </p:nvSpPr>
          <p:spPr>
            <a:xfrm>
              <a:off x="619932" y="1336272"/>
              <a:ext cx="1567113"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Bug Report</a:t>
              </a:r>
              <a:endParaRPr lang="en-CA" sz="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6E384C1-B3C1-3000-73F8-209FD5A21F8C}"/>
                </a:ext>
              </a:extLst>
            </p:cNvPr>
            <p:cNvSpPr txBox="1"/>
            <p:nvPr/>
          </p:nvSpPr>
          <p:spPr>
            <a:xfrm>
              <a:off x="699496" y="790360"/>
              <a:ext cx="4572000" cy="215444"/>
            </a:xfrm>
            <a:prstGeom prst="rect">
              <a:avLst/>
            </a:prstGeom>
            <a:noFill/>
          </p:spPr>
          <p:txBody>
            <a:bodyPr wrap="square">
              <a:spAutoFit/>
            </a:bodyPr>
            <a:lstStyle/>
            <a:p>
              <a:pPr algn="ctr"/>
              <a:r>
                <a:rPr lang="en-US" sz="800" b="1" dirty="0">
                  <a:latin typeface="Arial" panose="020B0604020202020204" pitchFamily="34" charset="0"/>
                  <a:cs typeface="Arial" panose="020B0604020202020204" pitchFamily="34" charset="0"/>
                </a:rPr>
                <a:t>Corpus</a:t>
              </a:r>
              <a:endParaRPr lang="en-CA" sz="800"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F6C70616-F781-7D3B-6707-8723D5CB61EE}"/>
              </a:ext>
            </a:extLst>
          </p:cNvPr>
          <p:cNvSpPr txBox="1"/>
          <p:nvPr/>
        </p:nvSpPr>
        <p:spPr>
          <a:xfrm>
            <a:off x="4633349" y="3831070"/>
            <a:ext cx="3001169"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DOI = position of answer(</a:t>
            </a:r>
            <a:r>
              <a:rPr lang="en-US" sz="800" dirty="0" err="1">
                <a:latin typeface="Arial" panose="020B0604020202020204" pitchFamily="34" charset="0"/>
                <a:cs typeface="Arial" panose="020B0604020202020204" pitchFamily="34" charset="0"/>
              </a:rPr>
              <a:t>i</a:t>
            </a:r>
            <a:r>
              <a:rPr lang="en-US" sz="800" dirty="0">
                <a:latin typeface="Arial" panose="020B0604020202020204" pitchFamily="34" charset="0"/>
                <a:cs typeface="Arial" panose="020B0604020202020204" pitchFamily="34" charset="0"/>
              </a:rPr>
              <a:t>) / total number of answers(n)</a:t>
            </a:r>
            <a:endParaRPr lang="en-CA" sz="800"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CD3ACBEB-72C2-8120-CC4B-672DF92F1886}"/>
              </a:ext>
            </a:extLst>
          </p:cNvPr>
          <p:cNvGrpSpPr/>
          <p:nvPr/>
        </p:nvGrpSpPr>
        <p:grpSpPr>
          <a:xfrm>
            <a:off x="3515902" y="509589"/>
            <a:ext cx="5304248" cy="3719940"/>
            <a:chOff x="3556000" y="647747"/>
            <a:chExt cx="5045784" cy="3574297"/>
          </a:xfrm>
        </p:grpSpPr>
        <p:pic>
          <p:nvPicPr>
            <p:cNvPr id="9" name="Picture 8" descr="A diagram of a flowchart&#10;&#10;Description automatically generated">
              <a:extLst>
                <a:ext uri="{FF2B5EF4-FFF2-40B4-BE49-F238E27FC236}">
                  <a16:creationId xmlns:a16="http://schemas.microsoft.com/office/drawing/2014/main" id="{C75F6DD2-474B-9C3E-1320-0DB016822755}"/>
                </a:ext>
              </a:extLst>
            </p:cNvPr>
            <p:cNvPicPr>
              <a:picLocks noChangeAspect="1"/>
            </p:cNvPicPr>
            <p:nvPr/>
          </p:nvPicPr>
          <p:blipFill>
            <a:blip r:embed="rId6"/>
            <a:stretch>
              <a:fillRect/>
            </a:stretch>
          </p:blipFill>
          <p:spPr>
            <a:xfrm>
              <a:off x="4317015" y="647747"/>
              <a:ext cx="4284769" cy="3424767"/>
            </a:xfrm>
            <a:prstGeom prst="rect">
              <a:avLst/>
            </a:prstGeom>
            <a:ln w="19050">
              <a:noFill/>
            </a:ln>
          </p:spPr>
        </p:pic>
        <p:sp>
          <p:nvSpPr>
            <p:cNvPr id="13" name="Right Brace 12">
              <a:extLst>
                <a:ext uri="{FF2B5EF4-FFF2-40B4-BE49-F238E27FC236}">
                  <a16:creationId xmlns:a16="http://schemas.microsoft.com/office/drawing/2014/main" id="{610B70FA-6B2B-B52F-D86D-1C3D20540A6C}"/>
                </a:ext>
              </a:extLst>
            </p:cNvPr>
            <p:cNvSpPr/>
            <p:nvPr/>
          </p:nvSpPr>
          <p:spPr>
            <a:xfrm>
              <a:off x="3556000" y="647747"/>
              <a:ext cx="576578" cy="3574297"/>
            </a:xfrm>
            <a:prstGeom prst="rightBrace">
              <a:avLst>
                <a:gd name="adj1" fmla="val 27912"/>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CA"/>
            </a:p>
          </p:txBody>
        </p:sp>
      </p:grpSp>
      <p:sp>
        <p:nvSpPr>
          <p:cNvPr id="15" name="Rectangle 14">
            <a:extLst>
              <a:ext uri="{FF2B5EF4-FFF2-40B4-BE49-F238E27FC236}">
                <a16:creationId xmlns:a16="http://schemas.microsoft.com/office/drawing/2014/main" id="{CB8191A6-8B23-B9A2-4172-9E9CF6A3F64A}"/>
              </a:ext>
            </a:extLst>
          </p:cNvPr>
          <p:cNvSpPr/>
          <p:nvPr/>
        </p:nvSpPr>
        <p:spPr>
          <a:xfrm>
            <a:off x="6261866" y="558561"/>
            <a:ext cx="2533803" cy="1463619"/>
          </a:xfrm>
          <a:prstGeom prst="rect">
            <a:avLst/>
          </a:prstGeom>
          <a:noFill/>
          <a:ln w="190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ectangle 15">
            <a:extLst>
              <a:ext uri="{FF2B5EF4-FFF2-40B4-BE49-F238E27FC236}">
                <a16:creationId xmlns:a16="http://schemas.microsoft.com/office/drawing/2014/main" id="{E837CBB7-F839-14AE-8B9C-425ED313176F}"/>
              </a:ext>
            </a:extLst>
          </p:cNvPr>
          <p:cNvSpPr/>
          <p:nvPr/>
        </p:nvSpPr>
        <p:spPr>
          <a:xfrm>
            <a:off x="4366697" y="525616"/>
            <a:ext cx="1428936" cy="1496564"/>
          </a:xfrm>
          <a:prstGeom prst="rect">
            <a:avLst/>
          </a:prstGeom>
          <a:noFill/>
          <a:ln w="190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7" name="Rectangle 6">
            <a:extLst>
              <a:ext uri="{FF2B5EF4-FFF2-40B4-BE49-F238E27FC236}">
                <a16:creationId xmlns:a16="http://schemas.microsoft.com/office/drawing/2014/main" id="{57FB48F2-5736-7EFD-07E9-020ACBBF2795}"/>
              </a:ext>
            </a:extLst>
          </p:cNvPr>
          <p:cNvSpPr/>
          <p:nvPr/>
        </p:nvSpPr>
        <p:spPr>
          <a:xfrm>
            <a:off x="4344374" y="535209"/>
            <a:ext cx="4461980" cy="1498918"/>
          </a:xfrm>
          <a:prstGeom prst="rect">
            <a:avLst/>
          </a:prstGeom>
          <a:noFill/>
          <a:ln w="190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7" name="Rectangle 16">
            <a:extLst>
              <a:ext uri="{FF2B5EF4-FFF2-40B4-BE49-F238E27FC236}">
                <a16:creationId xmlns:a16="http://schemas.microsoft.com/office/drawing/2014/main" id="{4C313AF7-410B-22B8-54C4-5ABA93A690B6}"/>
              </a:ext>
            </a:extLst>
          </p:cNvPr>
          <p:cNvSpPr/>
          <p:nvPr/>
        </p:nvSpPr>
        <p:spPr>
          <a:xfrm>
            <a:off x="4366697" y="2567067"/>
            <a:ext cx="4373352" cy="1479447"/>
          </a:xfrm>
          <a:prstGeom prst="rect">
            <a:avLst/>
          </a:prstGeom>
          <a:noFill/>
          <a:ln w="190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78290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5" grpId="1" animBg="1"/>
      <p:bldP spid="16" grpId="0" animBg="1"/>
      <p:bldP spid="16" grpId="1" animBg="1"/>
      <p:bldP spid="7" grpId="0" animBg="1"/>
      <p:bldP spid="7" grpId="1" animBg="1"/>
      <p:bldP spid="17" grpId="0" animBg="1"/>
      <p:bldP spid="1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15</a:t>
            </a:fld>
            <a:endParaRPr lang="en-US" dirty="0"/>
          </a:p>
        </p:txBody>
      </p:sp>
      <p:pic>
        <p:nvPicPr>
          <p:cNvPr id="17" name="Picture 16">
            <a:extLst>
              <a:ext uri="{FF2B5EF4-FFF2-40B4-BE49-F238E27FC236}">
                <a16:creationId xmlns:a16="http://schemas.microsoft.com/office/drawing/2014/main" id="{AE5B3294-2C9C-7469-90C2-36EC347B79FF}"/>
              </a:ext>
            </a:extLst>
          </p:cNvPr>
          <p:cNvPicPr>
            <a:picLocks noChangeAspect="1"/>
          </p:cNvPicPr>
          <p:nvPr/>
        </p:nvPicPr>
        <p:blipFill>
          <a:blip r:embed="rId3"/>
          <a:stretch>
            <a:fillRect/>
          </a:stretch>
        </p:blipFill>
        <p:spPr>
          <a:xfrm>
            <a:off x="389460" y="2048534"/>
            <a:ext cx="2036964" cy="1789368"/>
          </a:xfrm>
          <a:prstGeom prst="rect">
            <a:avLst/>
          </a:prstGeom>
        </p:spPr>
      </p:pic>
      <p:pic>
        <p:nvPicPr>
          <p:cNvPr id="18" name="Picture 17">
            <a:extLst>
              <a:ext uri="{FF2B5EF4-FFF2-40B4-BE49-F238E27FC236}">
                <a16:creationId xmlns:a16="http://schemas.microsoft.com/office/drawing/2014/main" id="{F3434CFE-6AAE-06BB-E5FA-31DD6B0F3B66}"/>
              </a:ext>
            </a:extLst>
          </p:cNvPr>
          <p:cNvPicPr>
            <a:picLocks noChangeAspect="1"/>
          </p:cNvPicPr>
          <p:nvPr/>
        </p:nvPicPr>
        <p:blipFill rotWithShape="1">
          <a:blip r:embed="rId4"/>
          <a:srcRect b="71814"/>
          <a:stretch/>
        </p:blipFill>
        <p:spPr>
          <a:xfrm>
            <a:off x="1691481" y="975639"/>
            <a:ext cx="1855406" cy="1199822"/>
          </a:xfrm>
          <a:prstGeom prst="rect">
            <a:avLst/>
          </a:prstGeom>
        </p:spPr>
      </p:pic>
      <p:pic>
        <p:nvPicPr>
          <p:cNvPr id="19" name="Picture 18">
            <a:extLst>
              <a:ext uri="{FF2B5EF4-FFF2-40B4-BE49-F238E27FC236}">
                <a16:creationId xmlns:a16="http://schemas.microsoft.com/office/drawing/2014/main" id="{4D1AA7A1-0B3D-27F1-7D00-23097288E89D}"/>
              </a:ext>
            </a:extLst>
          </p:cNvPr>
          <p:cNvPicPr>
            <a:picLocks noChangeAspect="1"/>
          </p:cNvPicPr>
          <p:nvPr/>
        </p:nvPicPr>
        <p:blipFill>
          <a:blip r:embed="rId5"/>
          <a:stretch>
            <a:fillRect/>
          </a:stretch>
        </p:blipFill>
        <p:spPr>
          <a:xfrm>
            <a:off x="6486819" y="2378563"/>
            <a:ext cx="1931399" cy="631833"/>
          </a:xfrm>
          <a:prstGeom prst="rect">
            <a:avLst/>
          </a:prstGeom>
        </p:spPr>
      </p:pic>
      <p:sp>
        <p:nvSpPr>
          <p:cNvPr id="2" name="Title 6">
            <a:extLst>
              <a:ext uri="{FF2B5EF4-FFF2-40B4-BE49-F238E27FC236}">
                <a16:creationId xmlns:a16="http://schemas.microsoft.com/office/drawing/2014/main" id="{2067C46D-13E8-A456-D2A1-441930557AE5}"/>
              </a:ext>
            </a:extLst>
          </p:cNvPr>
          <p:cNvSpPr>
            <a:spLocks noGrp="1"/>
          </p:cNvSpPr>
          <p:nvPr>
            <p:ph type="title"/>
          </p:nvPr>
        </p:nvSpPr>
        <p:spPr>
          <a:xfrm>
            <a:off x="1380111" y="273844"/>
            <a:ext cx="7440038" cy="647747"/>
          </a:xfrm>
        </p:spPr>
        <p:txBody>
          <a:bodyPr>
            <a:noAutofit/>
          </a:bodyPr>
          <a:lstStyle/>
          <a:p>
            <a:pPr>
              <a:lnSpc>
                <a:spcPct val="100000"/>
              </a:lnSpc>
            </a:pPr>
            <a:r>
              <a:rPr lang="en-US" sz="2000" dirty="0"/>
              <a:t>Generating Relevant Answers</a:t>
            </a:r>
            <a:endParaRPr lang="en-CA" sz="2000" dirty="0"/>
          </a:p>
        </p:txBody>
      </p:sp>
      <p:pic>
        <p:nvPicPr>
          <p:cNvPr id="7" name="Picture 6">
            <a:extLst>
              <a:ext uri="{FF2B5EF4-FFF2-40B4-BE49-F238E27FC236}">
                <a16:creationId xmlns:a16="http://schemas.microsoft.com/office/drawing/2014/main" id="{054E0CC4-5613-3C29-40E4-4F8048EF96D9}"/>
              </a:ext>
            </a:extLst>
          </p:cNvPr>
          <p:cNvPicPr>
            <a:picLocks noChangeAspect="1"/>
          </p:cNvPicPr>
          <p:nvPr/>
        </p:nvPicPr>
        <p:blipFill rotWithShape="1">
          <a:blip r:embed="rId6"/>
          <a:srcRect t="37101"/>
          <a:stretch/>
        </p:blipFill>
        <p:spPr>
          <a:xfrm>
            <a:off x="3438348" y="2229511"/>
            <a:ext cx="1429646" cy="2062360"/>
          </a:xfrm>
          <a:prstGeom prst="rect">
            <a:avLst/>
          </a:prstGeom>
        </p:spPr>
      </p:pic>
      <p:sp>
        <p:nvSpPr>
          <p:cNvPr id="9" name="Rectangle 8">
            <a:extLst>
              <a:ext uri="{FF2B5EF4-FFF2-40B4-BE49-F238E27FC236}">
                <a16:creationId xmlns:a16="http://schemas.microsoft.com/office/drawing/2014/main" id="{3544D256-F04D-F0B9-F14C-4635449A3F68}"/>
              </a:ext>
            </a:extLst>
          </p:cNvPr>
          <p:cNvSpPr/>
          <p:nvPr/>
        </p:nvSpPr>
        <p:spPr>
          <a:xfrm>
            <a:off x="5562247" y="1002740"/>
            <a:ext cx="3257902" cy="70423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b="1" dirty="0">
                <a:latin typeface="Arial" panose="020B0604020202020204" pitchFamily="34" charset="0"/>
                <a:cs typeface="Arial" panose="020B0604020202020204" pitchFamily="34" charset="0"/>
              </a:rPr>
              <a:t>Question</a:t>
            </a:r>
          </a:p>
          <a:p>
            <a:pPr algn="ctr"/>
            <a:r>
              <a:rPr lang="en-US" sz="1000" dirty="0">
                <a:latin typeface="Arial" panose="020B0604020202020204" pitchFamily="34" charset="0"/>
                <a:cs typeface="Arial" panose="020B0604020202020204" pitchFamily="34" charset="0"/>
              </a:rPr>
              <a:t>Have you checked in nightly version too? Could you let us know your system details for replicating this issue (Xcode Version, OS details, lite c wheel)?</a:t>
            </a:r>
            <a:endParaRPr lang="en-CA" sz="1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77C43B7-9B9A-E9D0-94E9-1C623B325CFF}"/>
              </a:ext>
            </a:extLst>
          </p:cNvPr>
          <p:cNvSpPr/>
          <p:nvPr/>
        </p:nvSpPr>
        <p:spPr>
          <a:xfrm>
            <a:off x="5562248" y="3479864"/>
            <a:ext cx="3257902" cy="89382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b="1" dirty="0">
                <a:latin typeface="Arial" panose="020B0604020202020204" pitchFamily="34" charset="0"/>
                <a:cs typeface="Arial" panose="020B0604020202020204" pitchFamily="34" charset="0"/>
              </a:rPr>
              <a:t>Generated Answer</a:t>
            </a:r>
          </a:p>
          <a:p>
            <a:pPr algn="ctr"/>
            <a:r>
              <a:rPr lang="en-US" sz="1000" dirty="0">
                <a:latin typeface="Arial" panose="020B0604020202020204" pitchFamily="34" charset="0"/>
                <a:cs typeface="Arial" panose="020B0604020202020204" pitchFamily="34" charset="0"/>
              </a:rPr>
              <a:t>Adding two flags to Xcode's `Other Linker Flags' settings and modify the Podfile to use the nightly TensorFlow build, specifically `TensorFlowLiteSwift' and `TensorFlowLiteSelectTfOps'.</a:t>
            </a:r>
            <a:endParaRPr lang="en-CA" sz="1000" dirty="0">
              <a:latin typeface="Arial" panose="020B0604020202020204" pitchFamily="34" charset="0"/>
              <a:cs typeface="Arial" panose="020B0604020202020204" pitchFamily="34" charset="0"/>
            </a:endParaRPr>
          </a:p>
        </p:txBody>
      </p:sp>
      <p:sp>
        <p:nvSpPr>
          <p:cNvPr id="21" name="Arrow: Bent-Up 20">
            <a:extLst>
              <a:ext uri="{FF2B5EF4-FFF2-40B4-BE49-F238E27FC236}">
                <a16:creationId xmlns:a16="http://schemas.microsoft.com/office/drawing/2014/main" id="{4BE50EE2-F883-AD7D-700F-7A0E10DD2391}"/>
              </a:ext>
            </a:extLst>
          </p:cNvPr>
          <p:cNvSpPr/>
          <p:nvPr/>
        </p:nvSpPr>
        <p:spPr>
          <a:xfrm flipV="1">
            <a:off x="3317763" y="1474886"/>
            <a:ext cx="1063737" cy="647748"/>
          </a:xfrm>
          <a:prstGeom prst="bentUpArrow">
            <a:avLst>
              <a:gd name="adj1" fmla="val 25000"/>
              <a:gd name="adj2" fmla="val 23529"/>
              <a:gd name="adj3" fmla="val 25000"/>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n>
                <a:solidFill>
                  <a:schemeClr val="tx1">
                    <a:lumMod val="50000"/>
                    <a:lumOff val="50000"/>
                  </a:schemeClr>
                </a:solidFill>
              </a:ln>
            </a:endParaRPr>
          </a:p>
        </p:txBody>
      </p:sp>
      <p:sp>
        <p:nvSpPr>
          <p:cNvPr id="22" name="Arrow: Up 21">
            <a:extLst>
              <a:ext uri="{FF2B5EF4-FFF2-40B4-BE49-F238E27FC236}">
                <a16:creationId xmlns:a16="http://schemas.microsoft.com/office/drawing/2014/main" id="{157E7D76-58D9-5069-6398-91DE7AA7B308}"/>
              </a:ext>
            </a:extLst>
          </p:cNvPr>
          <p:cNvSpPr/>
          <p:nvPr/>
        </p:nvSpPr>
        <p:spPr>
          <a:xfrm rot="5400000">
            <a:off x="2708059" y="2155106"/>
            <a:ext cx="328069" cy="1002576"/>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23" name="Arrow: Up 22">
            <a:extLst>
              <a:ext uri="{FF2B5EF4-FFF2-40B4-BE49-F238E27FC236}">
                <a16:creationId xmlns:a16="http://schemas.microsoft.com/office/drawing/2014/main" id="{D38C718C-4724-1FF2-B11D-5560962E055E}"/>
              </a:ext>
            </a:extLst>
          </p:cNvPr>
          <p:cNvSpPr/>
          <p:nvPr/>
        </p:nvSpPr>
        <p:spPr>
          <a:xfrm rot="5400000">
            <a:off x="5436139" y="2139410"/>
            <a:ext cx="361950" cy="1033970"/>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1F29B9B5-DADE-FE90-B346-C00AA2275E2D}"/>
              </a:ext>
            </a:extLst>
          </p:cNvPr>
          <p:cNvSpPr/>
          <p:nvPr/>
        </p:nvSpPr>
        <p:spPr>
          <a:xfrm>
            <a:off x="7452517" y="3716344"/>
            <a:ext cx="1094154" cy="1086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25" name="Rectangle 24">
            <a:extLst>
              <a:ext uri="{FF2B5EF4-FFF2-40B4-BE49-F238E27FC236}">
                <a16:creationId xmlns:a16="http://schemas.microsoft.com/office/drawing/2014/main" id="{83CD746A-FE05-B4CC-15A9-3C3F9E356639}"/>
              </a:ext>
            </a:extLst>
          </p:cNvPr>
          <p:cNvSpPr/>
          <p:nvPr/>
        </p:nvSpPr>
        <p:spPr>
          <a:xfrm>
            <a:off x="6972300" y="3716344"/>
            <a:ext cx="342900" cy="10861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3" name="Rectangle 2">
            <a:extLst>
              <a:ext uri="{FF2B5EF4-FFF2-40B4-BE49-F238E27FC236}">
                <a16:creationId xmlns:a16="http://schemas.microsoft.com/office/drawing/2014/main" id="{0E90BA13-06A1-A98A-99FD-F4CF97CC957B}"/>
              </a:ext>
            </a:extLst>
          </p:cNvPr>
          <p:cNvSpPr/>
          <p:nvPr/>
        </p:nvSpPr>
        <p:spPr>
          <a:xfrm>
            <a:off x="6053959" y="1543367"/>
            <a:ext cx="432859" cy="10861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CACFA095-12F3-5C8A-0F83-1E23056A4DC3}"/>
              </a:ext>
            </a:extLst>
          </p:cNvPr>
          <p:cNvSpPr/>
          <p:nvPr/>
        </p:nvSpPr>
        <p:spPr>
          <a:xfrm>
            <a:off x="8188758" y="3898487"/>
            <a:ext cx="342900" cy="10861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10" name="Rectangle 9">
            <a:extLst>
              <a:ext uri="{FF2B5EF4-FFF2-40B4-BE49-F238E27FC236}">
                <a16:creationId xmlns:a16="http://schemas.microsoft.com/office/drawing/2014/main" id="{7D179168-C108-A02E-7A27-86F14A8C7C96}"/>
              </a:ext>
            </a:extLst>
          </p:cNvPr>
          <p:cNvSpPr/>
          <p:nvPr/>
        </p:nvSpPr>
        <p:spPr>
          <a:xfrm>
            <a:off x="6885168" y="1209375"/>
            <a:ext cx="342900" cy="10861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69551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1" grpId="0" animBg="1"/>
      <p:bldP spid="22" grpId="0" animBg="1"/>
      <p:bldP spid="23" grpId="0" animBg="1"/>
      <p:bldP spid="24" grpId="0" animBg="1"/>
      <p:bldP spid="25" grpId="0" animBg="1"/>
      <p:bldP spid="3"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389D1CE-8384-5BC5-7FCA-984313E67234}"/>
              </a:ext>
            </a:extLst>
          </p:cNvPr>
          <p:cNvSpPr>
            <a:spLocks noGrp="1"/>
          </p:cNvSpPr>
          <p:nvPr>
            <p:ph type="body" sz="quarter" idx="15"/>
          </p:nvPr>
        </p:nvSpPr>
        <p:spPr/>
        <p:txBody>
          <a:bodyPr/>
          <a:lstStyle/>
          <a:p>
            <a:r>
              <a:rPr lang="en-US" sz="3600" dirty="0"/>
              <a:t>Experiment</a:t>
            </a:r>
            <a:endParaRPr lang="en-CA" dirty="0"/>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4294967295"/>
          </p:nvPr>
        </p:nvSpPr>
        <p:spPr>
          <a:xfrm>
            <a:off x="8434388" y="4767263"/>
            <a:ext cx="709612" cy="274637"/>
          </a:xfrm>
        </p:spPr>
        <p:txBody>
          <a:bodyPr/>
          <a:lstStyle/>
          <a:p>
            <a:fld id="{EDF96001-7E4F-EB42-8596-9AF1BDDEE6AD}" type="slidenum">
              <a:rPr lang="en-US" smtClean="0"/>
              <a:t>16</a:t>
            </a:fld>
            <a:endParaRPr lang="en-US" dirty="0"/>
          </a:p>
        </p:txBody>
      </p:sp>
    </p:spTree>
    <p:extLst>
      <p:ext uri="{BB962C8B-B14F-4D97-AF65-F5344CB8AC3E}">
        <p14:creationId xmlns:p14="http://schemas.microsoft.com/office/powerpoint/2010/main" val="1392866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2000" b="1" dirty="0">
                <a:latin typeface="Arial" panose="020B0604020202020204" pitchFamily="34" charset="0"/>
              </a:rPr>
              <a:t>Ground Truth Construction</a:t>
            </a:r>
            <a:endParaRPr lang="en-CA" sz="20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dirty="0"/>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17</a:t>
            </a:fld>
            <a:endParaRPr lang="en-US" dirty="0"/>
          </a:p>
        </p:txBody>
      </p:sp>
      <p:grpSp>
        <p:nvGrpSpPr>
          <p:cNvPr id="25" name="Group 24">
            <a:extLst>
              <a:ext uri="{FF2B5EF4-FFF2-40B4-BE49-F238E27FC236}">
                <a16:creationId xmlns:a16="http://schemas.microsoft.com/office/drawing/2014/main" id="{523AF013-ADDB-3B38-37D2-A79425A6953A}"/>
              </a:ext>
            </a:extLst>
          </p:cNvPr>
          <p:cNvGrpSpPr/>
          <p:nvPr/>
        </p:nvGrpSpPr>
        <p:grpSpPr>
          <a:xfrm>
            <a:off x="1901771" y="1054823"/>
            <a:ext cx="5845312" cy="3229252"/>
            <a:chOff x="1901771" y="1054823"/>
            <a:chExt cx="5845312" cy="3229252"/>
          </a:xfrm>
        </p:grpSpPr>
        <p:sp>
          <p:nvSpPr>
            <p:cNvPr id="2" name="Rectangle 1">
              <a:extLst>
                <a:ext uri="{FF2B5EF4-FFF2-40B4-BE49-F238E27FC236}">
                  <a16:creationId xmlns:a16="http://schemas.microsoft.com/office/drawing/2014/main" id="{A2C18BFF-8033-0F61-CAFE-C7C109888B72}"/>
                </a:ext>
              </a:extLst>
            </p:cNvPr>
            <p:cNvSpPr/>
            <p:nvPr/>
          </p:nvSpPr>
          <p:spPr>
            <a:xfrm>
              <a:off x="5944535" y="1054823"/>
              <a:ext cx="1802548" cy="56315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550 Bug Reports</a:t>
              </a:r>
              <a:endParaRPr lang="en-CA" sz="1400" dirty="0">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7E8B8A28-168A-D56E-976C-AAE73BF05E92}"/>
                </a:ext>
              </a:extLst>
            </p:cNvPr>
            <p:cNvCxnSpPr>
              <a:cxnSpLocks/>
            </p:cNvCxnSpPr>
            <p:nvPr/>
          </p:nvCxnSpPr>
          <p:spPr>
            <a:xfrm flipH="1">
              <a:off x="5175920" y="1309936"/>
              <a:ext cx="768615" cy="8387"/>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p:grpSp>
          <p:nvGrpSpPr>
            <p:cNvPr id="24" name="Group 23">
              <a:extLst>
                <a:ext uri="{FF2B5EF4-FFF2-40B4-BE49-F238E27FC236}">
                  <a16:creationId xmlns:a16="http://schemas.microsoft.com/office/drawing/2014/main" id="{C6975617-B2BE-0964-67DE-9E2DC2522BD6}"/>
                </a:ext>
              </a:extLst>
            </p:cNvPr>
            <p:cNvGrpSpPr/>
            <p:nvPr/>
          </p:nvGrpSpPr>
          <p:grpSpPr>
            <a:xfrm>
              <a:off x="1901771" y="1054823"/>
              <a:ext cx="5829065" cy="3229252"/>
              <a:chOff x="1901771" y="1054823"/>
              <a:chExt cx="5829065" cy="3229252"/>
            </a:xfrm>
          </p:grpSpPr>
          <p:grpSp>
            <p:nvGrpSpPr>
              <p:cNvPr id="21" name="Group 20">
                <a:extLst>
                  <a:ext uri="{FF2B5EF4-FFF2-40B4-BE49-F238E27FC236}">
                    <a16:creationId xmlns:a16="http://schemas.microsoft.com/office/drawing/2014/main" id="{621B2EA4-9449-8522-4CEE-17E57E8451B7}"/>
                  </a:ext>
                </a:extLst>
              </p:cNvPr>
              <p:cNvGrpSpPr/>
              <p:nvPr/>
            </p:nvGrpSpPr>
            <p:grpSpPr>
              <a:xfrm>
                <a:off x="1901771" y="1054823"/>
                <a:ext cx="5829065" cy="3229252"/>
                <a:chOff x="1901771" y="1054823"/>
                <a:chExt cx="5829065" cy="3229252"/>
              </a:xfrm>
            </p:grpSpPr>
            <p:grpSp>
              <p:nvGrpSpPr>
                <p:cNvPr id="51" name="Group 50">
                  <a:extLst>
                    <a:ext uri="{FF2B5EF4-FFF2-40B4-BE49-F238E27FC236}">
                      <a16:creationId xmlns:a16="http://schemas.microsoft.com/office/drawing/2014/main" id="{A1F6DB40-DF5A-2146-6AC2-2D94E2C5D4BB}"/>
                    </a:ext>
                  </a:extLst>
                </p:cNvPr>
                <p:cNvGrpSpPr/>
                <p:nvPr/>
              </p:nvGrpSpPr>
              <p:grpSpPr>
                <a:xfrm>
                  <a:off x="1901771" y="1054823"/>
                  <a:ext cx="5829065" cy="3229252"/>
                  <a:chOff x="2943049" y="972363"/>
                  <a:chExt cx="5829065" cy="3229252"/>
                </a:xfrm>
              </p:grpSpPr>
              <p:sp>
                <p:nvSpPr>
                  <p:cNvPr id="26" name="Rectangle 25">
                    <a:extLst>
                      <a:ext uri="{FF2B5EF4-FFF2-40B4-BE49-F238E27FC236}">
                        <a16:creationId xmlns:a16="http://schemas.microsoft.com/office/drawing/2014/main" id="{FCC073DF-9EA1-B170-196E-348CB8444A8A}"/>
                      </a:ext>
                    </a:extLst>
                  </p:cNvPr>
                  <p:cNvSpPr/>
                  <p:nvPr/>
                </p:nvSpPr>
                <p:spPr>
                  <a:xfrm>
                    <a:off x="6969566" y="1837832"/>
                    <a:ext cx="1802548" cy="56315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90 Bug Reports per Bucket</a:t>
                    </a:r>
                    <a:endParaRPr lang="en-CA" sz="14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8F7120BC-5C0A-8B3E-00A1-3A3365EF0464}"/>
                      </a:ext>
                    </a:extLst>
                  </p:cNvPr>
                  <p:cNvSpPr/>
                  <p:nvPr/>
                </p:nvSpPr>
                <p:spPr>
                  <a:xfrm>
                    <a:off x="2943049" y="1857574"/>
                    <a:ext cx="3257902" cy="48751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Divide Data into 6 Buckets</a:t>
                    </a:r>
                    <a:endParaRPr lang="en-CA" sz="14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FAAE76C6-B938-7917-231B-3D945383247F}"/>
                      </a:ext>
                    </a:extLst>
                  </p:cNvPr>
                  <p:cNvSpPr/>
                  <p:nvPr/>
                </p:nvSpPr>
                <p:spPr>
                  <a:xfrm>
                    <a:off x="2943049" y="2761457"/>
                    <a:ext cx="3257902" cy="521063"/>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Each Bucket is Annotated by 3 Annotators</a:t>
                    </a:r>
                    <a:endParaRPr lang="en-CA" sz="14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499CD3A3-E32E-F702-E4ED-8B23CD7E9F38}"/>
                      </a:ext>
                    </a:extLst>
                  </p:cNvPr>
                  <p:cNvSpPr/>
                  <p:nvPr/>
                </p:nvSpPr>
                <p:spPr>
                  <a:xfrm>
                    <a:off x="2943049" y="3638459"/>
                    <a:ext cx="3257902" cy="56315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Majority Voting and Conflict Resolution</a:t>
                    </a:r>
                    <a:endParaRPr lang="en-CA" sz="1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12F61845-D33B-A95C-8E4B-3D90EE0388C1}"/>
                      </a:ext>
                    </a:extLst>
                  </p:cNvPr>
                  <p:cNvPicPr>
                    <a:picLocks noChangeAspect="1"/>
                  </p:cNvPicPr>
                  <p:nvPr/>
                </p:nvPicPr>
                <p:blipFill>
                  <a:blip r:embed="rId3"/>
                  <a:stretch>
                    <a:fillRect/>
                  </a:stretch>
                </p:blipFill>
                <p:spPr>
                  <a:xfrm>
                    <a:off x="4398249" y="1612260"/>
                    <a:ext cx="347502" cy="225572"/>
                  </a:xfrm>
                  <a:prstGeom prst="rect">
                    <a:avLst/>
                  </a:prstGeom>
                  <a:ln w="28575">
                    <a:noFill/>
                  </a:ln>
                </p:spPr>
              </p:pic>
              <p:pic>
                <p:nvPicPr>
                  <p:cNvPr id="33" name="Picture 32">
                    <a:extLst>
                      <a:ext uri="{FF2B5EF4-FFF2-40B4-BE49-F238E27FC236}">
                        <a16:creationId xmlns:a16="http://schemas.microsoft.com/office/drawing/2014/main" id="{A6082B15-3CAB-C1E0-DA86-CDAD5D4E98A6}"/>
                      </a:ext>
                    </a:extLst>
                  </p:cNvPr>
                  <p:cNvPicPr>
                    <a:picLocks noChangeAspect="1"/>
                  </p:cNvPicPr>
                  <p:nvPr/>
                </p:nvPicPr>
                <p:blipFill>
                  <a:blip r:embed="rId3"/>
                  <a:stretch>
                    <a:fillRect/>
                  </a:stretch>
                </p:blipFill>
                <p:spPr>
                  <a:xfrm>
                    <a:off x="4414496" y="2443877"/>
                    <a:ext cx="347502" cy="225572"/>
                  </a:xfrm>
                  <a:prstGeom prst="rect">
                    <a:avLst/>
                  </a:prstGeom>
                  <a:ln w="28575">
                    <a:noFill/>
                  </a:ln>
                </p:spPr>
              </p:pic>
              <p:pic>
                <p:nvPicPr>
                  <p:cNvPr id="34" name="Picture 33">
                    <a:extLst>
                      <a:ext uri="{FF2B5EF4-FFF2-40B4-BE49-F238E27FC236}">
                        <a16:creationId xmlns:a16="http://schemas.microsoft.com/office/drawing/2014/main" id="{DAC98475-5B93-64F8-BB09-E8E1461B6B3F}"/>
                      </a:ext>
                    </a:extLst>
                  </p:cNvPr>
                  <p:cNvPicPr>
                    <a:picLocks noChangeAspect="1"/>
                  </p:cNvPicPr>
                  <p:nvPr/>
                </p:nvPicPr>
                <p:blipFill>
                  <a:blip r:embed="rId3"/>
                  <a:stretch>
                    <a:fillRect/>
                  </a:stretch>
                </p:blipFill>
                <p:spPr>
                  <a:xfrm>
                    <a:off x="4414496" y="3374528"/>
                    <a:ext cx="347502" cy="225572"/>
                  </a:xfrm>
                  <a:prstGeom prst="rect">
                    <a:avLst/>
                  </a:prstGeom>
                  <a:ln w="28575">
                    <a:noFill/>
                  </a:ln>
                </p:spPr>
              </p:pic>
              <p:cxnSp>
                <p:nvCxnSpPr>
                  <p:cNvPr id="40" name="Straight Arrow Connector 39">
                    <a:extLst>
                      <a:ext uri="{FF2B5EF4-FFF2-40B4-BE49-F238E27FC236}">
                        <a16:creationId xmlns:a16="http://schemas.microsoft.com/office/drawing/2014/main" id="{EC5E8073-79AC-3D05-5C0C-9405C1C088A3}"/>
                      </a:ext>
                    </a:extLst>
                  </p:cNvPr>
                  <p:cNvCxnSpPr>
                    <a:cxnSpLocks/>
                    <a:endCxn id="28" idx="3"/>
                  </p:cNvCxnSpPr>
                  <p:nvPr/>
                </p:nvCxnSpPr>
                <p:spPr>
                  <a:xfrm flipH="1">
                    <a:off x="6200951" y="2092945"/>
                    <a:ext cx="768615" cy="8387"/>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p:sp>
                <p:nvSpPr>
                  <p:cNvPr id="47" name="Rectangle 46">
                    <a:extLst>
                      <a:ext uri="{FF2B5EF4-FFF2-40B4-BE49-F238E27FC236}">
                        <a16:creationId xmlns:a16="http://schemas.microsoft.com/office/drawing/2014/main" id="{11E955A4-CC30-8C18-2775-245146D9A001}"/>
                      </a:ext>
                    </a:extLst>
                  </p:cNvPr>
                  <p:cNvSpPr/>
                  <p:nvPr/>
                </p:nvSpPr>
                <p:spPr>
                  <a:xfrm>
                    <a:off x="2943049" y="972363"/>
                    <a:ext cx="3257902" cy="56315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Randomly Sampled Held Out Dataset</a:t>
                    </a:r>
                    <a:endParaRPr lang="en-CA" sz="1400" dirty="0">
                      <a:latin typeface="Arial" panose="020B0604020202020204" pitchFamily="34" charset="0"/>
                      <a:cs typeface="Arial" panose="020B0604020202020204" pitchFamily="34" charset="0"/>
                    </a:endParaRPr>
                  </a:p>
                </p:txBody>
              </p:sp>
            </p:grpSp>
            <p:pic>
              <p:nvPicPr>
                <p:cNvPr id="20" name="Graphic 19" descr="Users with solid fill">
                  <a:extLst>
                    <a:ext uri="{FF2B5EF4-FFF2-40B4-BE49-F238E27FC236}">
                      <a16:creationId xmlns:a16="http://schemas.microsoft.com/office/drawing/2014/main" id="{DF883B66-6615-6B9D-9028-7DDB61F27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8609" y="2647248"/>
                  <a:ext cx="914400" cy="914400"/>
                </a:xfrm>
                <a:prstGeom prst="rect">
                  <a:avLst/>
                </a:prstGeom>
              </p:spPr>
            </p:pic>
          </p:grpSp>
          <p:cxnSp>
            <p:nvCxnSpPr>
              <p:cNvPr id="22" name="Straight Arrow Connector 21">
                <a:extLst>
                  <a:ext uri="{FF2B5EF4-FFF2-40B4-BE49-F238E27FC236}">
                    <a16:creationId xmlns:a16="http://schemas.microsoft.com/office/drawing/2014/main" id="{3DFB1936-2197-4481-6992-15912B11F373}"/>
                  </a:ext>
                </a:extLst>
              </p:cNvPr>
              <p:cNvCxnSpPr>
                <a:cxnSpLocks/>
                <a:stCxn id="20" idx="1"/>
              </p:cNvCxnSpPr>
              <p:nvPr/>
            </p:nvCxnSpPr>
            <p:spPr>
              <a:xfrm flipH="1">
                <a:off x="5159672" y="3104448"/>
                <a:ext cx="1228937" cy="2486"/>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p:grpSp>
      </p:grpSp>
    </p:spTree>
    <p:extLst>
      <p:ext uri="{BB962C8B-B14F-4D97-AF65-F5344CB8AC3E}">
        <p14:creationId xmlns:p14="http://schemas.microsoft.com/office/powerpoint/2010/main" val="1380761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2000" b="1" dirty="0">
                <a:latin typeface="Arial" panose="020B0604020202020204" pitchFamily="34" charset="0"/>
              </a:rPr>
              <a:t>Evaluation Metrics</a:t>
            </a:r>
            <a:endParaRPr lang="en-CA" sz="20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18</a:t>
            </a:fld>
            <a:endParaRPr lang="en-US" dirty="0"/>
          </a:p>
        </p:txBody>
      </p:sp>
      <p:graphicFrame>
        <p:nvGraphicFramePr>
          <p:cNvPr id="2" name="Diagram 1">
            <a:extLst>
              <a:ext uri="{FF2B5EF4-FFF2-40B4-BE49-F238E27FC236}">
                <a16:creationId xmlns:a16="http://schemas.microsoft.com/office/drawing/2014/main" id="{45868E5D-30D3-9C6E-D82F-D80B20659BE6}"/>
              </a:ext>
            </a:extLst>
          </p:cNvPr>
          <p:cNvGraphicFramePr/>
          <p:nvPr>
            <p:extLst>
              <p:ext uri="{D42A27DB-BD31-4B8C-83A1-F6EECF244321}">
                <p14:modId xmlns:p14="http://schemas.microsoft.com/office/powerpoint/2010/main" val="2527671780"/>
              </p:ext>
            </p:extLst>
          </p:nvPr>
        </p:nvGraphicFramePr>
        <p:xfrm>
          <a:off x="1356518" y="921591"/>
          <a:ext cx="6943083" cy="3409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38758ECD-25E6-AF98-AD50-AD8F49813A41}"/>
              </a:ext>
            </a:extLst>
          </p:cNvPr>
          <p:cNvPicPr>
            <a:picLocks noChangeAspect="1"/>
          </p:cNvPicPr>
          <p:nvPr/>
        </p:nvPicPr>
        <p:blipFill>
          <a:blip r:embed="rId8"/>
          <a:stretch>
            <a:fillRect/>
          </a:stretch>
        </p:blipFill>
        <p:spPr>
          <a:xfrm>
            <a:off x="2681375" y="4549877"/>
            <a:ext cx="4293368" cy="217386"/>
          </a:xfrm>
          <a:prstGeom prst="rect">
            <a:avLst/>
          </a:prstGeom>
        </p:spPr>
      </p:pic>
    </p:spTree>
    <p:extLst>
      <p:ext uri="{BB962C8B-B14F-4D97-AF65-F5344CB8AC3E}">
        <p14:creationId xmlns:p14="http://schemas.microsoft.com/office/powerpoint/2010/main" val="141982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2000" b="1" dirty="0">
                <a:latin typeface="Arial" panose="020B0604020202020204" pitchFamily="34" charset="0"/>
              </a:rPr>
              <a:t>Research Questions</a:t>
            </a:r>
            <a:endParaRPr lang="en-CA" sz="20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19</a:t>
            </a:fld>
            <a:endParaRPr lang="en-US" dirty="0"/>
          </a:p>
        </p:txBody>
      </p:sp>
      <p:graphicFrame>
        <p:nvGraphicFramePr>
          <p:cNvPr id="2" name="Diagram 1">
            <a:extLst>
              <a:ext uri="{FF2B5EF4-FFF2-40B4-BE49-F238E27FC236}">
                <a16:creationId xmlns:a16="http://schemas.microsoft.com/office/drawing/2014/main" id="{4B4979C3-735A-665C-6EF9-DFD82095DD6A}"/>
              </a:ext>
            </a:extLst>
          </p:cNvPr>
          <p:cNvGraphicFramePr/>
          <p:nvPr>
            <p:extLst>
              <p:ext uri="{D42A27DB-BD31-4B8C-83A1-F6EECF244321}">
                <p14:modId xmlns:p14="http://schemas.microsoft.com/office/powerpoint/2010/main" val="3581838543"/>
              </p:ext>
            </p:extLst>
          </p:nvPr>
        </p:nvGraphicFramePr>
        <p:xfrm>
          <a:off x="787179" y="1102250"/>
          <a:ext cx="7943353" cy="3172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3060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r>
              <a:rPr lang="en-US" sz="2000" dirty="0"/>
              <a:t>Complementing Deficient Bug Reports with Missing Information Leveraging Neural Text Generation</a:t>
            </a:r>
            <a:endParaRPr lang="en-CA" sz="2000" dirty="0"/>
          </a:p>
        </p:txBody>
      </p:sp>
      <p:sp>
        <p:nvSpPr>
          <p:cNvPr id="8" name="Content Placeholder 7">
            <a:extLst>
              <a:ext uri="{FF2B5EF4-FFF2-40B4-BE49-F238E27FC236}">
                <a16:creationId xmlns:a16="http://schemas.microsoft.com/office/drawing/2014/main" id="{F9B99D77-F3F8-0A4D-44F0-A3144C11F41C}"/>
              </a:ext>
            </a:extLst>
          </p:cNvPr>
          <p:cNvSpPr>
            <a:spLocks noGrp="1"/>
          </p:cNvSpPr>
          <p:nvPr>
            <p:ph sz="half" idx="1"/>
          </p:nvPr>
        </p:nvSpPr>
        <p:spPr>
          <a:xfrm>
            <a:off x="2549529" y="1276351"/>
            <a:ext cx="2897682" cy="2015490"/>
          </a:xfrm>
        </p:spPr>
        <p:txBody>
          <a:bodyPr>
            <a:normAutofit fontScale="55000" lnSpcReduction="20000"/>
          </a:bodyPr>
          <a:lstStyle/>
          <a:p>
            <a:pPr marL="12700" marR="0" lvl="0" indent="0" rtl="0">
              <a:lnSpc>
                <a:spcPct val="150000"/>
              </a:lnSpc>
              <a:spcBef>
                <a:spcPts val="0"/>
              </a:spcBef>
              <a:spcAft>
                <a:spcPts val="0"/>
              </a:spcAft>
              <a:buNone/>
            </a:pPr>
            <a:r>
              <a:rPr lang="en-US" sz="3600" b="1" dirty="0">
                <a:solidFill>
                  <a:srgbClr val="0070C0"/>
                </a:solidFill>
                <a:latin typeface="Arial"/>
                <a:ea typeface="Arial"/>
                <a:cs typeface="Arial"/>
                <a:sym typeface="Arial"/>
              </a:rPr>
              <a:t>Usmi Mukherjee</a:t>
            </a:r>
          </a:p>
          <a:p>
            <a:pPr marL="12700">
              <a:lnSpc>
                <a:spcPct val="150000"/>
              </a:lnSpc>
            </a:pPr>
            <a:r>
              <a:rPr lang="en-US" sz="2800" dirty="0">
                <a:solidFill>
                  <a:schemeClr val="tx1"/>
                </a:solidFill>
                <a:latin typeface="Arial" panose="020B0604020202020204" pitchFamily="34" charset="0"/>
                <a:ea typeface="Arial"/>
                <a:cs typeface="Arial" panose="020B0604020202020204" pitchFamily="34" charset="0"/>
                <a:sym typeface="Arial"/>
              </a:rPr>
              <a:t>MCS student</a:t>
            </a:r>
            <a:endParaRPr lang="en-US" sz="2800" b="1" dirty="0">
              <a:solidFill>
                <a:schemeClr val="tx1"/>
              </a:solidFill>
              <a:latin typeface="Arial" panose="020B0604020202020204" pitchFamily="34" charset="0"/>
              <a:ea typeface="Arial"/>
              <a:cs typeface="Arial" panose="020B0604020202020204" pitchFamily="34" charset="0"/>
              <a:sym typeface="Arial"/>
            </a:endParaRPr>
          </a:p>
          <a:p>
            <a:pPr marL="12700" marR="0" lvl="0" indent="0" rtl="0">
              <a:lnSpc>
                <a:spcPct val="150000"/>
              </a:lnSpc>
              <a:spcBef>
                <a:spcPts val="0"/>
              </a:spcBef>
              <a:spcAft>
                <a:spcPts val="0"/>
              </a:spcAft>
              <a:buNone/>
            </a:pPr>
            <a:r>
              <a:rPr lang="en-US" sz="2400" dirty="0">
                <a:solidFill>
                  <a:schemeClr val="tx1"/>
                </a:solidFill>
                <a:latin typeface="Arial"/>
                <a:ea typeface="Arial"/>
                <a:cs typeface="Arial"/>
                <a:sym typeface="Arial"/>
              </a:rPr>
              <a:t>Faculty of Computer Science,</a:t>
            </a:r>
          </a:p>
          <a:p>
            <a:pPr marL="12700" marR="0" lvl="0" indent="0" rtl="0">
              <a:lnSpc>
                <a:spcPct val="150000"/>
              </a:lnSpc>
              <a:spcBef>
                <a:spcPts val="0"/>
              </a:spcBef>
              <a:spcAft>
                <a:spcPts val="0"/>
              </a:spcAft>
              <a:buNone/>
            </a:pPr>
            <a:r>
              <a:rPr lang="en-US" sz="2400" dirty="0">
                <a:solidFill>
                  <a:schemeClr val="tx1"/>
                </a:solidFill>
                <a:latin typeface="Arial"/>
                <a:ea typeface="Arial"/>
                <a:cs typeface="Arial"/>
                <a:sym typeface="Arial"/>
              </a:rPr>
              <a:t>Dalhousie University, Canada</a:t>
            </a:r>
          </a:p>
          <a:p>
            <a:pPr marL="12700" marR="0" lvl="0" indent="0" rtl="0">
              <a:lnSpc>
                <a:spcPct val="150000"/>
              </a:lnSpc>
              <a:spcBef>
                <a:spcPts val="0"/>
              </a:spcBef>
              <a:spcAft>
                <a:spcPts val="0"/>
              </a:spcAft>
              <a:buNone/>
            </a:pPr>
            <a:r>
              <a:rPr lang="en-US" sz="2400" dirty="0">
                <a:solidFill>
                  <a:schemeClr val="tx1"/>
                </a:solidFill>
                <a:latin typeface="Arial"/>
                <a:ea typeface="Arial"/>
                <a:cs typeface="Arial"/>
                <a:sym typeface="Arial"/>
              </a:rPr>
              <a:t>Supervisor: </a:t>
            </a:r>
            <a:r>
              <a:rPr lang="en-US" sz="2400" b="1" dirty="0">
                <a:solidFill>
                  <a:schemeClr val="tx1"/>
                </a:solidFill>
                <a:latin typeface="Arial"/>
                <a:ea typeface="Arial"/>
                <a:cs typeface="Arial"/>
                <a:sym typeface="Arial"/>
              </a:rPr>
              <a:t>Dr. Masud Rahman</a:t>
            </a:r>
          </a:p>
          <a:p>
            <a:endParaRPr lang="en-CA" dirty="0"/>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dirty="0"/>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2</a:t>
            </a:fld>
            <a:endParaRPr lang="en-US" dirty="0"/>
          </a:p>
        </p:txBody>
      </p:sp>
      <p:pic>
        <p:nvPicPr>
          <p:cNvPr id="11" name="Google Shape;83;p1" descr="Logo">
            <a:extLst>
              <a:ext uri="{FF2B5EF4-FFF2-40B4-BE49-F238E27FC236}">
                <a16:creationId xmlns:a16="http://schemas.microsoft.com/office/drawing/2014/main" id="{A5E149A5-DA5E-BA12-8AAC-7AA8F89C4752}"/>
              </a:ext>
            </a:extLst>
          </p:cNvPr>
          <p:cNvPicPr preferRelativeResize="0"/>
          <p:nvPr/>
        </p:nvPicPr>
        <p:blipFill rotWithShape="1">
          <a:blip r:embed="rId3">
            <a:alphaModFix/>
          </a:blip>
          <a:srcRect/>
          <a:stretch/>
        </p:blipFill>
        <p:spPr>
          <a:xfrm>
            <a:off x="6076616" y="3403387"/>
            <a:ext cx="2415348" cy="755373"/>
          </a:xfrm>
          <a:prstGeom prst="rect">
            <a:avLst/>
          </a:prstGeom>
          <a:noFill/>
          <a:ln>
            <a:noFill/>
          </a:ln>
        </p:spPr>
      </p:pic>
      <p:sp>
        <p:nvSpPr>
          <p:cNvPr id="12" name="Google Shape;86;p1">
            <a:extLst>
              <a:ext uri="{FF2B5EF4-FFF2-40B4-BE49-F238E27FC236}">
                <a16:creationId xmlns:a16="http://schemas.microsoft.com/office/drawing/2014/main" id="{296068BA-7CEB-37DB-A7C8-6FDD07A79577}"/>
              </a:ext>
            </a:extLst>
          </p:cNvPr>
          <p:cNvSpPr txBox="1"/>
          <p:nvPr/>
        </p:nvSpPr>
        <p:spPr>
          <a:xfrm>
            <a:off x="2147098" y="3291841"/>
            <a:ext cx="3702543"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j-lt"/>
                <a:ea typeface="+mj-ea"/>
                <a:cs typeface="Arial" panose="020B0604020202020204" pitchFamily="34" charset="0"/>
                <a:sym typeface="Calibri"/>
              </a:rPr>
              <a:t>RAISE Lab</a:t>
            </a:r>
            <a:endParaRPr sz="2000" dirty="0">
              <a:latin typeface="+mj-lt"/>
              <a:ea typeface="+mj-ea"/>
              <a:cs typeface="Arial" panose="020B0604020202020204" pitchFamily="34" charset="0"/>
              <a:sym typeface="Calibri"/>
            </a:endParaRPr>
          </a:p>
          <a:p>
            <a:pPr marL="12700" defTabSz="685800">
              <a:lnSpc>
                <a:spcPct val="130000"/>
              </a:lnSpc>
            </a:pPr>
            <a:r>
              <a:rPr lang="en-US" sz="1300" dirty="0">
                <a:latin typeface="Arial"/>
                <a:cs typeface="Arial"/>
                <a:sym typeface="Calibri"/>
              </a:rPr>
              <a:t>Intelligent Automation in Software EngineeRing</a:t>
            </a:r>
            <a:endParaRPr sz="1300" dirty="0">
              <a:latin typeface="Arial"/>
              <a:cs typeface="Arial"/>
              <a:sym typeface="Calibri"/>
            </a:endParaRPr>
          </a:p>
          <a:p>
            <a:pPr marL="0" lvl="0" indent="0" algn="l" rtl="0">
              <a:spcBef>
                <a:spcPts val="0"/>
              </a:spcBef>
              <a:spcAft>
                <a:spcPts val="0"/>
              </a:spcAft>
              <a:buClr>
                <a:schemeClr val="dk1"/>
              </a:buClr>
              <a:buSzPts val="1100"/>
              <a:buFont typeface="Arial"/>
              <a:buNone/>
            </a:pPr>
            <a:endParaRPr sz="2200" dirty="0">
              <a:solidFill>
                <a:schemeClr val="tx1"/>
              </a:solidFill>
              <a:latin typeface="Arial" panose="020B0604020202020204" pitchFamily="34" charset="0"/>
              <a:ea typeface="Calibri"/>
              <a:cs typeface="Arial" panose="020B0604020202020204" pitchFamily="34" charset="0"/>
              <a:sym typeface="Calibri"/>
            </a:endParaRPr>
          </a:p>
          <a:p>
            <a:pPr marL="0" lvl="0" indent="0" algn="l" rtl="0">
              <a:spcBef>
                <a:spcPts val="0"/>
              </a:spcBef>
              <a:spcAft>
                <a:spcPts val="0"/>
              </a:spcAft>
              <a:buNone/>
            </a:pPr>
            <a:endParaRPr sz="2200" dirty="0">
              <a:solidFill>
                <a:schemeClr val="tx1"/>
              </a:solidFill>
              <a:latin typeface="Arial" panose="020B0604020202020204" pitchFamily="34" charset="0"/>
              <a:ea typeface="Calibri"/>
              <a:cs typeface="Arial" panose="020B0604020202020204" pitchFamily="34" charset="0"/>
              <a:sym typeface="Calibri"/>
            </a:endParaRPr>
          </a:p>
        </p:txBody>
      </p:sp>
      <p:pic>
        <p:nvPicPr>
          <p:cNvPr id="13" name="Google Shape;85;p1">
            <a:extLst>
              <a:ext uri="{FF2B5EF4-FFF2-40B4-BE49-F238E27FC236}">
                <a16:creationId xmlns:a16="http://schemas.microsoft.com/office/drawing/2014/main" id="{9ED72B0C-FEBF-FE9F-B095-584AD0F00DF0}"/>
              </a:ext>
            </a:extLst>
          </p:cNvPr>
          <p:cNvPicPr preferRelativeResize="0"/>
          <p:nvPr/>
        </p:nvPicPr>
        <p:blipFill>
          <a:blip r:embed="rId4">
            <a:alphaModFix/>
          </a:blip>
          <a:stretch>
            <a:fillRect/>
          </a:stretch>
        </p:blipFill>
        <p:spPr>
          <a:xfrm>
            <a:off x="1389811" y="3322142"/>
            <a:ext cx="643800" cy="643800"/>
          </a:xfrm>
          <a:prstGeom prst="rect">
            <a:avLst/>
          </a:prstGeom>
          <a:noFill/>
          <a:ln>
            <a:noFill/>
          </a:ln>
        </p:spPr>
      </p:pic>
      <p:pic>
        <p:nvPicPr>
          <p:cNvPr id="15" name="Picture 14">
            <a:extLst>
              <a:ext uri="{FF2B5EF4-FFF2-40B4-BE49-F238E27FC236}">
                <a16:creationId xmlns:a16="http://schemas.microsoft.com/office/drawing/2014/main" id="{4A633C96-0966-BB70-B61B-66D70A0009BF}"/>
              </a:ext>
            </a:extLst>
          </p:cNvPr>
          <p:cNvPicPr>
            <a:picLocks noChangeAspect="1"/>
          </p:cNvPicPr>
          <p:nvPr/>
        </p:nvPicPr>
        <p:blipFill rotWithShape="1">
          <a:blip r:embed="rId5"/>
          <a:srcRect l="3822" r="5309"/>
          <a:stretch/>
        </p:blipFill>
        <p:spPr>
          <a:xfrm>
            <a:off x="1389811" y="1349625"/>
            <a:ext cx="1062643" cy="1483882"/>
          </a:xfrm>
          <a:prstGeom prst="rect">
            <a:avLst/>
          </a:prstGeom>
        </p:spPr>
      </p:pic>
      <p:pic>
        <p:nvPicPr>
          <p:cNvPr id="3" name="Picture 2">
            <a:extLst>
              <a:ext uri="{FF2B5EF4-FFF2-40B4-BE49-F238E27FC236}">
                <a16:creationId xmlns:a16="http://schemas.microsoft.com/office/drawing/2014/main" id="{E4BED304-3238-1CEC-C640-C3DEE69ED58D}"/>
              </a:ext>
            </a:extLst>
          </p:cNvPr>
          <p:cNvPicPr>
            <a:picLocks noChangeAspect="1"/>
          </p:cNvPicPr>
          <p:nvPr/>
        </p:nvPicPr>
        <p:blipFill>
          <a:blip r:embed="rId6"/>
          <a:stretch>
            <a:fillRect/>
          </a:stretch>
        </p:blipFill>
        <p:spPr>
          <a:xfrm>
            <a:off x="6280808" y="1289490"/>
            <a:ext cx="1820205" cy="1820205"/>
          </a:xfrm>
          <a:prstGeom prst="rect">
            <a:avLst/>
          </a:prstGeom>
        </p:spPr>
      </p:pic>
    </p:spTree>
    <p:extLst>
      <p:ext uri="{BB962C8B-B14F-4D97-AF65-F5344CB8AC3E}">
        <p14:creationId xmlns:p14="http://schemas.microsoft.com/office/powerpoint/2010/main" val="1800801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76511" y="170571"/>
            <a:ext cx="7440038" cy="647747"/>
          </a:xfrm>
        </p:spPr>
        <p:txBody>
          <a:bodyPr>
            <a:noAutofit/>
          </a:bodyPr>
          <a:lstStyle/>
          <a:p>
            <a:pPr lvl="0"/>
            <a:r>
              <a:rPr lang="en-US" sz="2000" b="1" dirty="0">
                <a:solidFill>
                  <a:schemeClr val="tx1"/>
                </a:solidFill>
                <a:latin typeface="Arial" panose="020B0604020202020204" pitchFamily="34" charset="0"/>
                <a:cs typeface="Arial" panose="020B0604020202020204" pitchFamily="34" charset="0"/>
              </a:rPr>
              <a:t>RQ1: Performance of BugMentor </a:t>
            </a:r>
            <a:endParaRPr lang="en-CA" sz="2000" b="1" dirty="0">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20</a:t>
            </a:fld>
            <a:endParaRPr lang="en-US" dirty="0"/>
          </a:p>
        </p:txBody>
      </p:sp>
      <p:pic>
        <p:nvPicPr>
          <p:cNvPr id="2074" name="Picture 26">
            <a:extLst>
              <a:ext uri="{FF2B5EF4-FFF2-40B4-BE49-F238E27FC236}">
                <a16:creationId xmlns:a16="http://schemas.microsoft.com/office/drawing/2014/main" id="{52467580-E988-BFF8-1A2D-B42903F321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9" t="3864" r="4304" b="3337"/>
          <a:stretch/>
        </p:blipFill>
        <p:spPr bwMode="auto">
          <a:xfrm>
            <a:off x="1803545" y="911275"/>
            <a:ext cx="5300367" cy="18742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BB714841-E868-9CCC-1933-3EE383C007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0" t="3099" r="3541" b="3501"/>
          <a:stretch/>
        </p:blipFill>
        <p:spPr bwMode="auto">
          <a:xfrm>
            <a:off x="1803545" y="2839269"/>
            <a:ext cx="5310051" cy="18742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455F148-AE0B-379D-DBD0-9F9133CD494D}"/>
              </a:ext>
            </a:extLst>
          </p:cNvPr>
          <p:cNvPicPr>
            <a:picLocks noChangeAspect="1"/>
          </p:cNvPicPr>
          <p:nvPr/>
        </p:nvPicPr>
        <p:blipFill>
          <a:blip r:embed="rId5"/>
          <a:stretch>
            <a:fillRect/>
          </a:stretch>
        </p:blipFill>
        <p:spPr>
          <a:xfrm>
            <a:off x="6198343" y="494444"/>
            <a:ext cx="2257442" cy="114301"/>
          </a:xfrm>
          <a:prstGeom prst="rect">
            <a:avLst/>
          </a:prstGeom>
        </p:spPr>
      </p:pic>
      <p:cxnSp>
        <p:nvCxnSpPr>
          <p:cNvPr id="15" name="Straight Arrow Connector 14">
            <a:extLst>
              <a:ext uri="{FF2B5EF4-FFF2-40B4-BE49-F238E27FC236}">
                <a16:creationId xmlns:a16="http://schemas.microsoft.com/office/drawing/2014/main" id="{FE80D2A0-6A0D-07FD-B4E7-E54B4912B6E2}"/>
              </a:ext>
            </a:extLst>
          </p:cNvPr>
          <p:cNvCxnSpPr>
            <a:cxnSpLocks/>
          </p:cNvCxnSpPr>
          <p:nvPr/>
        </p:nvCxnSpPr>
        <p:spPr>
          <a:xfrm>
            <a:off x="3100254" y="1254037"/>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4BD40542-8062-2594-7F3D-6B310AF1357A}"/>
              </a:ext>
            </a:extLst>
          </p:cNvPr>
          <p:cNvCxnSpPr>
            <a:cxnSpLocks/>
          </p:cNvCxnSpPr>
          <p:nvPr/>
        </p:nvCxnSpPr>
        <p:spPr>
          <a:xfrm>
            <a:off x="6804025" y="1319351"/>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31CBB424-B065-D779-9AAB-95C455B27051}"/>
              </a:ext>
            </a:extLst>
          </p:cNvPr>
          <p:cNvCxnSpPr>
            <a:cxnSpLocks/>
          </p:cNvCxnSpPr>
          <p:nvPr/>
        </p:nvCxnSpPr>
        <p:spPr>
          <a:xfrm>
            <a:off x="4027717" y="3113317"/>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a:extLst>
              <a:ext uri="{FF2B5EF4-FFF2-40B4-BE49-F238E27FC236}">
                <a16:creationId xmlns:a16="http://schemas.microsoft.com/office/drawing/2014/main" id="{5E90A6B2-3AAE-E812-9F80-BF49594E3E2F}"/>
              </a:ext>
            </a:extLst>
          </p:cNvPr>
          <p:cNvCxnSpPr>
            <a:cxnSpLocks/>
          </p:cNvCxnSpPr>
          <p:nvPr/>
        </p:nvCxnSpPr>
        <p:spPr>
          <a:xfrm>
            <a:off x="6782256" y="3391992"/>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1108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5434-AD8D-C671-0A92-8D8E0B8671AC}"/>
              </a:ext>
            </a:extLst>
          </p:cNvPr>
          <p:cNvSpPr>
            <a:spLocks noGrp="1"/>
          </p:cNvSpPr>
          <p:nvPr>
            <p:ph type="title"/>
          </p:nvPr>
        </p:nvSpPr>
        <p:spPr/>
        <p:txBody>
          <a:bodyPr>
            <a:normAutofit/>
          </a:bodyPr>
          <a:lstStyle/>
          <a:p>
            <a:r>
              <a:rPr lang="en-US" sz="2000" b="1" dirty="0">
                <a:solidFill>
                  <a:schemeClr val="tx1"/>
                </a:solidFill>
                <a:latin typeface="Arial" panose="020B0604020202020204" pitchFamily="34" charset="0"/>
                <a:cs typeface="Arial" panose="020B0604020202020204" pitchFamily="34" charset="0"/>
              </a:rPr>
              <a:t>RQ1: Performance of BugMentor </a:t>
            </a:r>
            <a:endParaRPr lang="en-CA" sz="2000" dirty="0"/>
          </a:p>
        </p:txBody>
      </p:sp>
      <p:sp>
        <p:nvSpPr>
          <p:cNvPr id="5" name="Date Placeholder 4">
            <a:extLst>
              <a:ext uri="{FF2B5EF4-FFF2-40B4-BE49-F238E27FC236}">
                <a16:creationId xmlns:a16="http://schemas.microsoft.com/office/drawing/2014/main" id="{DD080951-FFA8-ACDB-8DD0-C3348F0EB742}"/>
              </a:ext>
            </a:extLst>
          </p:cNvPr>
          <p:cNvSpPr>
            <a:spLocks noGrp="1"/>
          </p:cNvSpPr>
          <p:nvPr>
            <p:ph type="dt" sz="half" idx="10"/>
          </p:nvPr>
        </p:nvSpPr>
        <p:spPr/>
        <p:txBody>
          <a:bodyPr/>
          <a:lstStyle/>
          <a:p>
            <a:fld id="{AC75CE65-649B-3A42-903B-457B0659D5C8}" type="datetime3">
              <a:rPr lang="en-CA" smtClean="0"/>
              <a:t>15 December 2023</a:t>
            </a:fld>
            <a:endParaRPr lang="en-US"/>
          </a:p>
        </p:txBody>
      </p:sp>
      <p:sp>
        <p:nvSpPr>
          <p:cNvPr id="6" name="Footer Placeholder 5">
            <a:extLst>
              <a:ext uri="{FF2B5EF4-FFF2-40B4-BE49-F238E27FC236}">
                <a16:creationId xmlns:a16="http://schemas.microsoft.com/office/drawing/2014/main" id="{54A05DD6-75F6-81D3-52EC-D52E0DDA29D7}"/>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50C3EF91-BE8F-3B8A-D109-08E20E94B145}"/>
              </a:ext>
            </a:extLst>
          </p:cNvPr>
          <p:cNvSpPr>
            <a:spLocks noGrp="1"/>
          </p:cNvSpPr>
          <p:nvPr>
            <p:ph type="sldNum" sz="quarter" idx="12"/>
          </p:nvPr>
        </p:nvSpPr>
        <p:spPr/>
        <p:txBody>
          <a:bodyPr/>
          <a:lstStyle/>
          <a:p>
            <a:fld id="{EDF96001-7E4F-EB42-8596-9AF1BDDEE6AD}" type="slidenum">
              <a:rPr lang="en-US" smtClean="0"/>
              <a:t>21</a:t>
            </a:fld>
            <a:endParaRPr lang="en-US"/>
          </a:p>
        </p:txBody>
      </p:sp>
      <p:pic>
        <p:nvPicPr>
          <p:cNvPr id="8" name="Picture 32">
            <a:extLst>
              <a:ext uri="{FF2B5EF4-FFF2-40B4-BE49-F238E27FC236}">
                <a16:creationId xmlns:a16="http://schemas.microsoft.com/office/drawing/2014/main" id="{CC8802C0-86BF-B8CF-6174-643F2F73B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9" t="3848" r="4304" b="2596"/>
          <a:stretch/>
        </p:blipFill>
        <p:spPr bwMode="auto">
          <a:xfrm>
            <a:off x="1905000" y="799847"/>
            <a:ext cx="5334000" cy="20807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30">
            <a:extLst>
              <a:ext uri="{FF2B5EF4-FFF2-40B4-BE49-F238E27FC236}">
                <a16:creationId xmlns:a16="http://schemas.microsoft.com/office/drawing/2014/main" id="{837E31ED-5603-8FA4-AF37-94A3CA93C4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6" r="4476" b="3811"/>
          <a:stretch/>
        </p:blipFill>
        <p:spPr bwMode="auto">
          <a:xfrm>
            <a:off x="1905000" y="2880589"/>
            <a:ext cx="5333999" cy="19155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23B1751-C33B-4D53-D53C-F6960CCC242B}"/>
              </a:ext>
            </a:extLst>
          </p:cNvPr>
          <p:cNvPicPr>
            <a:picLocks noChangeAspect="1"/>
          </p:cNvPicPr>
          <p:nvPr/>
        </p:nvPicPr>
        <p:blipFill>
          <a:blip r:embed="rId5"/>
          <a:stretch>
            <a:fillRect/>
          </a:stretch>
        </p:blipFill>
        <p:spPr>
          <a:xfrm>
            <a:off x="6198343" y="494444"/>
            <a:ext cx="2257442" cy="114301"/>
          </a:xfrm>
          <a:prstGeom prst="rect">
            <a:avLst/>
          </a:prstGeom>
        </p:spPr>
      </p:pic>
      <p:cxnSp>
        <p:nvCxnSpPr>
          <p:cNvPr id="11" name="Straight Arrow Connector 10">
            <a:extLst>
              <a:ext uri="{FF2B5EF4-FFF2-40B4-BE49-F238E27FC236}">
                <a16:creationId xmlns:a16="http://schemas.microsoft.com/office/drawing/2014/main" id="{800B71A7-5135-4BE0-836A-1B3F275CA3EB}"/>
              </a:ext>
            </a:extLst>
          </p:cNvPr>
          <p:cNvCxnSpPr>
            <a:cxnSpLocks/>
          </p:cNvCxnSpPr>
          <p:nvPr/>
        </p:nvCxnSpPr>
        <p:spPr>
          <a:xfrm>
            <a:off x="4132477" y="1593672"/>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1F65D23F-2C69-9639-0DF7-3BB6A72F6330}"/>
              </a:ext>
            </a:extLst>
          </p:cNvPr>
          <p:cNvCxnSpPr>
            <a:cxnSpLocks/>
          </p:cNvCxnSpPr>
          <p:nvPr/>
        </p:nvCxnSpPr>
        <p:spPr>
          <a:xfrm>
            <a:off x="6939539" y="1492587"/>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C3C0AFCC-B4FD-CA7F-3DD8-C85AAE0859FC}"/>
              </a:ext>
            </a:extLst>
          </p:cNvPr>
          <p:cNvCxnSpPr>
            <a:cxnSpLocks/>
          </p:cNvCxnSpPr>
          <p:nvPr/>
        </p:nvCxnSpPr>
        <p:spPr>
          <a:xfrm>
            <a:off x="6963443" y="3452697"/>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2397B05C-BA10-E8A7-C32A-529B295ECE75}"/>
              </a:ext>
            </a:extLst>
          </p:cNvPr>
          <p:cNvCxnSpPr>
            <a:cxnSpLocks/>
          </p:cNvCxnSpPr>
          <p:nvPr/>
        </p:nvCxnSpPr>
        <p:spPr>
          <a:xfrm>
            <a:off x="3210048" y="3352802"/>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5199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008A-1B43-A7B4-6F25-6295FF67EE9F}"/>
              </a:ext>
            </a:extLst>
          </p:cNvPr>
          <p:cNvSpPr>
            <a:spLocks noGrp="1"/>
          </p:cNvSpPr>
          <p:nvPr>
            <p:ph type="title"/>
          </p:nvPr>
        </p:nvSpPr>
        <p:spPr/>
        <p:txBody>
          <a:bodyPr>
            <a:normAutofit/>
          </a:bodyPr>
          <a:lstStyle/>
          <a:p>
            <a:r>
              <a:rPr lang="en-US" sz="2000" b="1" dirty="0">
                <a:solidFill>
                  <a:schemeClr val="tx1"/>
                </a:solidFill>
                <a:latin typeface="Arial" panose="020B0604020202020204" pitchFamily="34" charset="0"/>
                <a:cs typeface="Arial" panose="020B0604020202020204" pitchFamily="34" charset="0"/>
              </a:rPr>
              <a:t>RQ2: Comparison with Existing Baselines</a:t>
            </a:r>
            <a:endParaRPr lang="en-CA" sz="2000" dirty="0"/>
          </a:p>
        </p:txBody>
      </p:sp>
      <p:sp>
        <p:nvSpPr>
          <p:cNvPr id="5" name="Date Placeholder 4">
            <a:extLst>
              <a:ext uri="{FF2B5EF4-FFF2-40B4-BE49-F238E27FC236}">
                <a16:creationId xmlns:a16="http://schemas.microsoft.com/office/drawing/2014/main" id="{C6D3C9DD-3972-6CFA-D74A-B3D0220EB8D6}"/>
              </a:ext>
            </a:extLst>
          </p:cNvPr>
          <p:cNvSpPr>
            <a:spLocks noGrp="1"/>
          </p:cNvSpPr>
          <p:nvPr>
            <p:ph type="dt" sz="half" idx="10"/>
          </p:nvPr>
        </p:nvSpPr>
        <p:spPr/>
        <p:txBody>
          <a:bodyPr/>
          <a:lstStyle/>
          <a:p>
            <a:fld id="{AC75CE65-649B-3A42-903B-457B0659D5C8}" type="datetime3">
              <a:rPr lang="en-CA" smtClean="0"/>
              <a:t>15 December 2023</a:t>
            </a:fld>
            <a:endParaRPr lang="en-US"/>
          </a:p>
        </p:txBody>
      </p:sp>
      <p:sp>
        <p:nvSpPr>
          <p:cNvPr id="6" name="Footer Placeholder 5">
            <a:extLst>
              <a:ext uri="{FF2B5EF4-FFF2-40B4-BE49-F238E27FC236}">
                <a16:creationId xmlns:a16="http://schemas.microsoft.com/office/drawing/2014/main" id="{A97F69C0-23ED-BF51-C1A0-27D9482E20EA}"/>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6F8B434B-BA93-DB85-B84A-6FB82915711D}"/>
              </a:ext>
            </a:extLst>
          </p:cNvPr>
          <p:cNvSpPr>
            <a:spLocks noGrp="1"/>
          </p:cNvSpPr>
          <p:nvPr>
            <p:ph type="sldNum" sz="quarter" idx="12"/>
          </p:nvPr>
        </p:nvSpPr>
        <p:spPr/>
        <p:txBody>
          <a:bodyPr/>
          <a:lstStyle/>
          <a:p>
            <a:fld id="{EDF96001-7E4F-EB42-8596-9AF1BDDEE6AD}" type="slidenum">
              <a:rPr lang="en-US" smtClean="0"/>
              <a:t>22</a:t>
            </a:fld>
            <a:endParaRPr lang="en-US"/>
          </a:p>
        </p:txBody>
      </p:sp>
      <p:grpSp>
        <p:nvGrpSpPr>
          <p:cNvPr id="23" name="Group 22">
            <a:extLst>
              <a:ext uri="{FF2B5EF4-FFF2-40B4-BE49-F238E27FC236}">
                <a16:creationId xmlns:a16="http://schemas.microsoft.com/office/drawing/2014/main" id="{949A44CB-0864-C808-E5E0-191013F20639}"/>
              </a:ext>
            </a:extLst>
          </p:cNvPr>
          <p:cNvGrpSpPr/>
          <p:nvPr/>
        </p:nvGrpSpPr>
        <p:grpSpPr>
          <a:xfrm>
            <a:off x="1382894" y="1617978"/>
            <a:ext cx="5844126" cy="590846"/>
            <a:chOff x="1382894" y="1617978"/>
            <a:chExt cx="5852353" cy="590846"/>
          </a:xfrm>
        </p:grpSpPr>
        <p:sp>
          <p:nvSpPr>
            <p:cNvPr id="8" name="Rectangle 7">
              <a:extLst>
                <a:ext uri="{FF2B5EF4-FFF2-40B4-BE49-F238E27FC236}">
                  <a16:creationId xmlns:a16="http://schemas.microsoft.com/office/drawing/2014/main" id="{F3D21505-05B6-CC27-A1F6-FE0C3682DAC6}"/>
                </a:ext>
              </a:extLst>
            </p:cNvPr>
            <p:cNvSpPr/>
            <p:nvPr/>
          </p:nvSpPr>
          <p:spPr>
            <a:xfrm>
              <a:off x="1382894" y="1617978"/>
              <a:ext cx="1815935" cy="59084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Baseline Lucene</a:t>
              </a:r>
              <a:endParaRPr lang="en-CA" sz="14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9B77753-200E-3700-9BB6-667CC9A8FAF8}"/>
                </a:ext>
              </a:extLst>
            </p:cNvPr>
            <p:cNvSpPr/>
            <p:nvPr/>
          </p:nvSpPr>
          <p:spPr>
            <a:xfrm>
              <a:off x="4027663" y="1617978"/>
              <a:ext cx="3207584" cy="585681"/>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r>
                <a:rPr lang="en-US" sz="1200" b="1" dirty="0">
                  <a:latin typeface="Arial" panose="020B0604020202020204" pitchFamily="34" charset="0"/>
                  <a:cs typeface="Arial" panose="020B0604020202020204" pitchFamily="34" charset="0"/>
                </a:rPr>
                <a:t>Query:</a:t>
              </a:r>
              <a:r>
                <a:rPr lang="en-US" sz="1200" dirty="0">
                  <a:latin typeface="Arial" panose="020B0604020202020204" pitchFamily="34" charset="0"/>
                  <a:cs typeface="Arial" panose="020B0604020202020204" pitchFamily="34" charset="0"/>
                </a:rPr>
                <a:t> follow-up question</a:t>
              </a:r>
            </a:p>
            <a:p>
              <a:r>
                <a:rPr lang="en-US" sz="1200" b="1" dirty="0">
                  <a:latin typeface="Arial" panose="020B0604020202020204" pitchFamily="34" charset="0"/>
                  <a:cs typeface="Arial" panose="020B0604020202020204" pitchFamily="34" charset="0"/>
                </a:rPr>
                <a:t>Corpus:</a:t>
              </a:r>
              <a:r>
                <a:rPr lang="en-US" sz="1200" dirty="0">
                  <a:latin typeface="Arial" panose="020B0604020202020204" pitchFamily="34" charset="0"/>
                  <a:cs typeface="Arial" panose="020B0604020202020204" pitchFamily="34" charset="0"/>
                </a:rPr>
                <a:t> all candidate answers</a:t>
              </a:r>
              <a:endParaRPr lang="en-CA" sz="1200" dirty="0">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F3FF7F48-F47E-50B8-65C8-4622EA5F5CD0}"/>
                </a:ext>
              </a:extLst>
            </p:cNvPr>
            <p:cNvCxnSpPr>
              <a:cxnSpLocks/>
              <a:stCxn id="14" idx="1"/>
              <a:endCxn id="8" idx="3"/>
            </p:cNvCxnSpPr>
            <p:nvPr/>
          </p:nvCxnSpPr>
          <p:spPr>
            <a:xfrm flipH="1">
              <a:off x="3198829" y="1910819"/>
              <a:ext cx="828834" cy="2582"/>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p:grpSp>
      <p:grpSp>
        <p:nvGrpSpPr>
          <p:cNvPr id="10" name="Group 9">
            <a:extLst>
              <a:ext uri="{FF2B5EF4-FFF2-40B4-BE49-F238E27FC236}">
                <a16:creationId xmlns:a16="http://schemas.microsoft.com/office/drawing/2014/main" id="{DCD37F27-C5C9-E326-0D7D-CF6D4F695EBA}"/>
              </a:ext>
            </a:extLst>
          </p:cNvPr>
          <p:cNvGrpSpPr/>
          <p:nvPr/>
        </p:nvGrpSpPr>
        <p:grpSpPr>
          <a:xfrm>
            <a:off x="1371893" y="2584439"/>
            <a:ext cx="5858844" cy="585681"/>
            <a:chOff x="1380109" y="2230675"/>
            <a:chExt cx="5788701" cy="585681"/>
          </a:xfrm>
        </p:grpSpPr>
        <p:sp>
          <p:nvSpPr>
            <p:cNvPr id="11" name="Rectangle 10">
              <a:extLst>
                <a:ext uri="{FF2B5EF4-FFF2-40B4-BE49-F238E27FC236}">
                  <a16:creationId xmlns:a16="http://schemas.microsoft.com/office/drawing/2014/main" id="{D902E2F5-0F7F-7C1A-2307-9D0B504CA5BF}"/>
                </a:ext>
              </a:extLst>
            </p:cNvPr>
            <p:cNvSpPr/>
            <p:nvPr/>
          </p:nvSpPr>
          <p:spPr>
            <a:xfrm>
              <a:off x="1380109" y="2255839"/>
              <a:ext cx="1815935" cy="535353"/>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Baseline CodeT5</a:t>
              </a:r>
              <a:endParaRPr lang="en-CA" sz="14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EFA0F695-1D43-E0BA-64CD-300ADBA72CB4}"/>
                </a:ext>
              </a:extLst>
            </p:cNvPr>
            <p:cNvSpPr/>
            <p:nvPr/>
          </p:nvSpPr>
          <p:spPr>
            <a:xfrm>
              <a:off x="4004083" y="2230675"/>
              <a:ext cx="3164727" cy="585681"/>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r>
                <a:rPr lang="en-US" sz="1200" b="1" dirty="0">
                  <a:latin typeface="Arial" panose="020B0604020202020204" pitchFamily="34" charset="0"/>
                  <a:cs typeface="Arial" panose="020B0604020202020204" pitchFamily="34" charset="0"/>
                </a:rPr>
                <a:t>Question:</a:t>
              </a:r>
              <a:r>
                <a:rPr lang="en-US" sz="1200" dirty="0">
                  <a:latin typeface="Arial" panose="020B0604020202020204" pitchFamily="34" charset="0"/>
                  <a:cs typeface="Arial" panose="020B0604020202020204" pitchFamily="34" charset="0"/>
                </a:rPr>
                <a:t> follow-up question</a:t>
              </a:r>
            </a:p>
            <a:p>
              <a:r>
                <a:rPr lang="en-US" sz="1200" b="1" dirty="0">
                  <a:latin typeface="Arial" panose="020B0604020202020204" pitchFamily="34" charset="0"/>
                  <a:cs typeface="Arial" panose="020B0604020202020204" pitchFamily="34" charset="0"/>
                </a:rPr>
                <a:t>Context:</a:t>
              </a:r>
              <a:r>
                <a:rPr lang="en-US" sz="1200" dirty="0">
                  <a:latin typeface="Arial" panose="020B0604020202020204" pitchFamily="34" charset="0"/>
                  <a:cs typeface="Arial" panose="020B0604020202020204" pitchFamily="34" charset="0"/>
                </a:rPr>
                <a:t> given bug reports</a:t>
              </a:r>
              <a:endParaRPr lang="en-CA" sz="1200" dirty="0">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B59EC0B3-B567-7AF4-1083-19341E3B4DF6}"/>
                </a:ext>
              </a:extLst>
            </p:cNvPr>
            <p:cNvCxnSpPr>
              <a:cxnSpLocks/>
              <a:stCxn id="18" idx="1"/>
              <a:endCxn id="11" idx="3"/>
            </p:cNvCxnSpPr>
            <p:nvPr/>
          </p:nvCxnSpPr>
          <p:spPr>
            <a:xfrm flipH="1">
              <a:off x="3196044" y="2523516"/>
              <a:ext cx="808039" cy="0"/>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p:grpSp>
      <p:grpSp>
        <p:nvGrpSpPr>
          <p:cNvPr id="3" name="Group 2">
            <a:extLst>
              <a:ext uri="{FF2B5EF4-FFF2-40B4-BE49-F238E27FC236}">
                <a16:creationId xmlns:a16="http://schemas.microsoft.com/office/drawing/2014/main" id="{C7AD70A8-A664-B4E1-3567-52860EE6BD70}"/>
              </a:ext>
            </a:extLst>
          </p:cNvPr>
          <p:cNvGrpSpPr/>
          <p:nvPr/>
        </p:nvGrpSpPr>
        <p:grpSpPr>
          <a:xfrm>
            <a:off x="1371893" y="3520571"/>
            <a:ext cx="5858844" cy="585681"/>
            <a:chOff x="1380111" y="2835094"/>
            <a:chExt cx="5858844" cy="585681"/>
          </a:xfrm>
        </p:grpSpPr>
        <p:sp>
          <p:nvSpPr>
            <p:cNvPr id="12" name="Rectangle 11">
              <a:extLst>
                <a:ext uri="{FF2B5EF4-FFF2-40B4-BE49-F238E27FC236}">
                  <a16:creationId xmlns:a16="http://schemas.microsoft.com/office/drawing/2014/main" id="{5B42CB35-DC78-D861-0635-DDEE1C516DE4}"/>
                </a:ext>
              </a:extLst>
            </p:cNvPr>
            <p:cNvSpPr/>
            <p:nvPr/>
          </p:nvSpPr>
          <p:spPr>
            <a:xfrm>
              <a:off x="1380111" y="2860258"/>
              <a:ext cx="1815935" cy="535353"/>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AnswerBot</a:t>
              </a:r>
              <a:endParaRPr lang="en-CA" sz="16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769B00F-96CC-7ED1-A4E7-3A925FC95000}"/>
                </a:ext>
              </a:extLst>
            </p:cNvPr>
            <p:cNvSpPr/>
            <p:nvPr/>
          </p:nvSpPr>
          <p:spPr>
            <a:xfrm>
              <a:off x="4035880" y="2835094"/>
              <a:ext cx="3203075" cy="585681"/>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r>
                <a:rPr lang="en-US" sz="1200" b="1" dirty="0">
                  <a:latin typeface="Arial" panose="020B0604020202020204" pitchFamily="34" charset="0"/>
                  <a:cs typeface="Arial" panose="020B0604020202020204" pitchFamily="34" charset="0"/>
                </a:rPr>
                <a:t>Query:</a:t>
              </a:r>
              <a:r>
                <a:rPr lang="en-US" sz="1200" dirty="0">
                  <a:latin typeface="Arial" panose="020B0604020202020204" pitchFamily="34" charset="0"/>
                  <a:cs typeface="Arial" panose="020B0604020202020204" pitchFamily="34" charset="0"/>
                </a:rPr>
                <a:t> follow-up question</a:t>
              </a:r>
            </a:p>
            <a:p>
              <a:r>
                <a:rPr lang="en-US" sz="1200" b="1" dirty="0">
                  <a:latin typeface="Arial" panose="020B0604020202020204" pitchFamily="34" charset="0"/>
                  <a:cs typeface="Arial" panose="020B0604020202020204" pitchFamily="34" charset="0"/>
                </a:rPr>
                <a:t>Corpus:</a:t>
              </a:r>
              <a:r>
                <a:rPr lang="en-US" sz="1200" dirty="0">
                  <a:latin typeface="Arial" panose="020B0604020202020204" pitchFamily="34" charset="0"/>
                  <a:cs typeface="Arial" panose="020B0604020202020204" pitchFamily="34" charset="0"/>
                </a:rPr>
                <a:t> all bug reports, candidate answers</a:t>
              </a:r>
              <a:endParaRPr lang="en-CA" sz="1200" dirty="0">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B075450A-B6BA-76B5-029B-EBCFF1CECF25}"/>
                </a:ext>
              </a:extLst>
            </p:cNvPr>
            <p:cNvCxnSpPr>
              <a:cxnSpLocks/>
              <a:stCxn id="20" idx="1"/>
              <a:endCxn id="12" idx="3"/>
            </p:cNvCxnSpPr>
            <p:nvPr/>
          </p:nvCxnSpPr>
          <p:spPr>
            <a:xfrm flipH="1">
              <a:off x="3196046" y="3127935"/>
              <a:ext cx="839834" cy="0"/>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4071954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46094" y="246630"/>
            <a:ext cx="7440038" cy="647747"/>
          </a:xfrm>
        </p:spPr>
        <p:txBody>
          <a:bodyPr>
            <a:noAutofit/>
          </a:bodyPr>
          <a:lstStyle/>
          <a:p>
            <a:pPr lvl="0"/>
            <a:r>
              <a:rPr lang="en-US" sz="2000" b="1" dirty="0">
                <a:solidFill>
                  <a:schemeClr val="tx1"/>
                </a:solidFill>
                <a:latin typeface="Arial" panose="020B0604020202020204" pitchFamily="34" charset="0"/>
                <a:cs typeface="Arial" panose="020B0604020202020204" pitchFamily="34" charset="0"/>
              </a:rPr>
              <a:t>RQ2: Comparison with Existing Baselines</a:t>
            </a:r>
            <a:endParaRPr lang="en-CA" sz="2000" b="1" dirty="0">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23</a:t>
            </a:fld>
            <a:endParaRPr lang="en-US" dirty="0"/>
          </a:p>
        </p:txBody>
      </p:sp>
      <p:pic>
        <p:nvPicPr>
          <p:cNvPr id="4098" name="Picture 2">
            <a:extLst>
              <a:ext uri="{FF2B5EF4-FFF2-40B4-BE49-F238E27FC236}">
                <a16:creationId xmlns:a16="http://schemas.microsoft.com/office/drawing/2014/main" id="{AE6D5FC4-F3F0-D196-D360-3D6721B491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 t="3553" r="7293" b="3775"/>
          <a:stretch/>
        </p:blipFill>
        <p:spPr bwMode="auto">
          <a:xfrm>
            <a:off x="2155246" y="800210"/>
            <a:ext cx="4833507" cy="20214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C09F94B-5EB8-6E43-C145-5B64F36062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3" t="4184" r="6101" b="3850"/>
          <a:stretch/>
        </p:blipFill>
        <p:spPr bwMode="auto">
          <a:xfrm>
            <a:off x="2155245" y="2839969"/>
            <a:ext cx="4833507" cy="20214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872097-F4DC-43F6-D333-B3D11264A3A3}"/>
              </a:ext>
            </a:extLst>
          </p:cNvPr>
          <p:cNvPicPr>
            <a:picLocks noChangeAspect="1"/>
          </p:cNvPicPr>
          <p:nvPr/>
        </p:nvPicPr>
        <p:blipFill>
          <a:blip r:embed="rId5"/>
          <a:stretch>
            <a:fillRect/>
          </a:stretch>
        </p:blipFill>
        <p:spPr>
          <a:xfrm>
            <a:off x="6491279" y="513352"/>
            <a:ext cx="2257442" cy="114301"/>
          </a:xfrm>
          <a:prstGeom prst="rect">
            <a:avLst/>
          </a:prstGeom>
        </p:spPr>
      </p:pic>
      <p:cxnSp>
        <p:nvCxnSpPr>
          <p:cNvPr id="8" name="Straight Arrow Connector 7">
            <a:extLst>
              <a:ext uri="{FF2B5EF4-FFF2-40B4-BE49-F238E27FC236}">
                <a16:creationId xmlns:a16="http://schemas.microsoft.com/office/drawing/2014/main" id="{E259C984-62DC-99F3-774A-81F44A4E57BF}"/>
              </a:ext>
            </a:extLst>
          </p:cNvPr>
          <p:cNvCxnSpPr>
            <a:cxnSpLocks/>
          </p:cNvCxnSpPr>
          <p:nvPr/>
        </p:nvCxnSpPr>
        <p:spPr>
          <a:xfrm>
            <a:off x="3884026" y="1506586"/>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a:extLst>
              <a:ext uri="{FF2B5EF4-FFF2-40B4-BE49-F238E27FC236}">
                <a16:creationId xmlns:a16="http://schemas.microsoft.com/office/drawing/2014/main" id="{34DACE6A-C3F2-5B7C-2DF2-878147A53904}"/>
              </a:ext>
            </a:extLst>
          </p:cNvPr>
          <p:cNvCxnSpPr>
            <a:cxnSpLocks/>
          </p:cNvCxnSpPr>
          <p:nvPr/>
        </p:nvCxnSpPr>
        <p:spPr>
          <a:xfrm>
            <a:off x="5259981" y="1332414"/>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83D406E9-276A-ED76-1F8B-3BE80BEA4A27}"/>
              </a:ext>
            </a:extLst>
          </p:cNvPr>
          <p:cNvCxnSpPr>
            <a:cxnSpLocks/>
          </p:cNvCxnSpPr>
          <p:nvPr/>
        </p:nvCxnSpPr>
        <p:spPr>
          <a:xfrm>
            <a:off x="6662060" y="1245332"/>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96679899-8D45-A461-FCE2-8A7866F6B475}"/>
              </a:ext>
            </a:extLst>
          </p:cNvPr>
          <p:cNvCxnSpPr>
            <a:cxnSpLocks/>
          </p:cNvCxnSpPr>
          <p:nvPr/>
        </p:nvCxnSpPr>
        <p:spPr>
          <a:xfrm>
            <a:off x="3884026" y="3692438"/>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E2F75E94-29F0-5FC6-51E5-68F6E52EF129}"/>
              </a:ext>
            </a:extLst>
          </p:cNvPr>
          <p:cNvCxnSpPr>
            <a:cxnSpLocks/>
          </p:cNvCxnSpPr>
          <p:nvPr/>
        </p:nvCxnSpPr>
        <p:spPr>
          <a:xfrm>
            <a:off x="5259981" y="3387638"/>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906B9AC9-476C-3A4E-8D10-53B66EAF2BAD}"/>
              </a:ext>
            </a:extLst>
          </p:cNvPr>
          <p:cNvCxnSpPr>
            <a:cxnSpLocks/>
          </p:cNvCxnSpPr>
          <p:nvPr/>
        </p:nvCxnSpPr>
        <p:spPr>
          <a:xfrm>
            <a:off x="6627229" y="3213466"/>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1431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B3A8-9E65-B893-311E-0405C5A7B263}"/>
              </a:ext>
            </a:extLst>
          </p:cNvPr>
          <p:cNvSpPr>
            <a:spLocks noGrp="1"/>
          </p:cNvSpPr>
          <p:nvPr>
            <p:ph type="title"/>
          </p:nvPr>
        </p:nvSpPr>
        <p:spPr>
          <a:xfrm>
            <a:off x="1218186" y="158643"/>
            <a:ext cx="7440038" cy="647747"/>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RQ2: Comparison with Existing Baselines</a:t>
            </a:r>
            <a:endParaRPr lang="en-CA" sz="2000" dirty="0"/>
          </a:p>
        </p:txBody>
      </p:sp>
      <p:sp>
        <p:nvSpPr>
          <p:cNvPr id="5" name="Date Placeholder 4">
            <a:extLst>
              <a:ext uri="{FF2B5EF4-FFF2-40B4-BE49-F238E27FC236}">
                <a16:creationId xmlns:a16="http://schemas.microsoft.com/office/drawing/2014/main" id="{6C8B3B61-DE4E-3833-5A04-B7AEBAFFDCF3}"/>
              </a:ext>
            </a:extLst>
          </p:cNvPr>
          <p:cNvSpPr>
            <a:spLocks noGrp="1"/>
          </p:cNvSpPr>
          <p:nvPr>
            <p:ph type="dt" sz="half" idx="10"/>
          </p:nvPr>
        </p:nvSpPr>
        <p:spPr/>
        <p:txBody>
          <a:bodyPr/>
          <a:lstStyle/>
          <a:p>
            <a:fld id="{AC75CE65-649B-3A42-903B-457B0659D5C8}" type="datetime3">
              <a:rPr lang="en-CA" smtClean="0"/>
              <a:t>15 December 2023</a:t>
            </a:fld>
            <a:endParaRPr lang="en-US"/>
          </a:p>
        </p:txBody>
      </p:sp>
      <p:sp>
        <p:nvSpPr>
          <p:cNvPr id="6" name="Footer Placeholder 5">
            <a:extLst>
              <a:ext uri="{FF2B5EF4-FFF2-40B4-BE49-F238E27FC236}">
                <a16:creationId xmlns:a16="http://schemas.microsoft.com/office/drawing/2014/main" id="{620DE150-495A-B2A3-CE9F-278B370D6712}"/>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339DCFFD-006B-041D-72A6-87640B9F1466}"/>
              </a:ext>
            </a:extLst>
          </p:cNvPr>
          <p:cNvSpPr>
            <a:spLocks noGrp="1"/>
          </p:cNvSpPr>
          <p:nvPr>
            <p:ph type="sldNum" sz="quarter" idx="12"/>
          </p:nvPr>
        </p:nvSpPr>
        <p:spPr/>
        <p:txBody>
          <a:bodyPr/>
          <a:lstStyle/>
          <a:p>
            <a:fld id="{EDF96001-7E4F-EB42-8596-9AF1BDDEE6AD}" type="slidenum">
              <a:rPr lang="en-US" smtClean="0"/>
              <a:t>24</a:t>
            </a:fld>
            <a:endParaRPr lang="en-US"/>
          </a:p>
        </p:txBody>
      </p:sp>
      <p:pic>
        <p:nvPicPr>
          <p:cNvPr id="8" name="Picture 8">
            <a:extLst>
              <a:ext uri="{FF2B5EF4-FFF2-40B4-BE49-F238E27FC236}">
                <a16:creationId xmlns:a16="http://schemas.microsoft.com/office/drawing/2014/main" id="{0E724820-F73A-9C43-EC71-18D385ACA1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0" t="4421" r="6985" b="3370"/>
          <a:stretch/>
        </p:blipFill>
        <p:spPr bwMode="auto">
          <a:xfrm>
            <a:off x="2339976" y="806390"/>
            <a:ext cx="4632109" cy="19941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1977E83-76D2-162B-8EC3-639FD09183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0" t="4069" r="7423" b="3722"/>
          <a:stretch/>
        </p:blipFill>
        <p:spPr bwMode="auto">
          <a:xfrm>
            <a:off x="2339976" y="2829000"/>
            <a:ext cx="4632110" cy="19941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A4E39C0-EBBC-33EC-C539-96E98D82AE47}"/>
              </a:ext>
            </a:extLst>
          </p:cNvPr>
          <p:cNvPicPr>
            <a:picLocks noChangeAspect="1"/>
          </p:cNvPicPr>
          <p:nvPr/>
        </p:nvPicPr>
        <p:blipFill>
          <a:blip r:embed="rId5"/>
          <a:stretch>
            <a:fillRect/>
          </a:stretch>
        </p:blipFill>
        <p:spPr>
          <a:xfrm>
            <a:off x="6710354" y="425365"/>
            <a:ext cx="2257442" cy="114301"/>
          </a:xfrm>
          <a:prstGeom prst="rect">
            <a:avLst/>
          </a:prstGeom>
        </p:spPr>
      </p:pic>
      <p:cxnSp>
        <p:nvCxnSpPr>
          <p:cNvPr id="11" name="Straight Arrow Connector 10">
            <a:extLst>
              <a:ext uri="{FF2B5EF4-FFF2-40B4-BE49-F238E27FC236}">
                <a16:creationId xmlns:a16="http://schemas.microsoft.com/office/drawing/2014/main" id="{8B4D7AFB-2FED-AF1D-3914-B552C389313E}"/>
              </a:ext>
            </a:extLst>
          </p:cNvPr>
          <p:cNvCxnSpPr>
            <a:cxnSpLocks/>
          </p:cNvCxnSpPr>
          <p:nvPr/>
        </p:nvCxnSpPr>
        <p:spPr>
          <a:xfrm>
            <a:off x="4005948" y="3213466"/>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99A70DF7-9046-1037-0F80-285EFFB1D82B}"/>
              </a:ext>
            </a:extLst>
          </p:cNvPr>
          <p:cNvCxnSpPr>
            <a:cxnSpLocks/>
          </p:cNvCxnSpPr>
          <p:nvPr/>
        </p:nvCxnSpPr>
        <p:spPr>
          <a:xfrm>
            <a:off x="5312232" y="1663340"/>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EA34C575-FBA2-F4CD-7FB0-D184AC9B5D0F}"/>
              </a:ext>
            </a:extLst>
          </p:cNvPr>
          <p:cNvCxnSpPr>
            <a:cxnSpLocks/>
          </p:cNvCxnSpPr>
          <p:nvPr/>
        </p:nvCxnSpPr>
        <p:spPr>
          <a:xfrm>
            <a:off x="6635937" y="1680762"/>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150E0C0B-C400-E91A-8743-CB83E402031A}"/>
              </a:ext>
            </a:extLst>
          </p:cNvPr>
          <p:cNvCxnSpPr>
            <a:cxnSpLocks/>
          </p:cNvCxnSpPr>
          <p:nvPr/>
        </p:nvCxnSpPr>
        <p:spPr>
          <a:xfrm>
            <a:off x="3979821" y="1593672"/>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F9DFA467-019C-7255-2088-B9502EF79D52}"/>
              </a:ext>
            </a:extLst>
          </p:cNvPr>
          <p:cNvCxnSpPr>
            <a:cxnSpLocks/>
          </p:cNvCxnSpPr>
          <p:nvPr/>
        </p:nvCxnSpPr>
        <p:spPr>
          <a:xfrm>
            <a:off x="5338359" y="3161216"/>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7FD27849-0ACF-78BA-3819-69130D303A4F}"/>
              </a:ext>
            </a:extLst>
          </p:cNvPr>
          <p:cNvCxnSpPr>
            <a:cxnSpLocks/>
          </p:cNvCxnSpPr>
          <p:nvPr/>
        </p:nvCxnSpPr>
        <p:spPr>
          <a:xfrm>
            <a:off x="6670773" y="3082839"/>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968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lvl="0">
              <a:lnSpc>
                <a:spcPct val="150000"/>
              </a:lnSpc>
            </a:pPr>
            <a:r>
              <a:rPr lang="en-US" sz="2000" b="1" dirty="0">
                <a:solidFill>
                  <a:schemeClr val="tx1"/>
                </a:solidFill>
                <a:latin typeface="Arial" panose="020B0604020202020204" pitchFamily="34" charset="0"/>
                <a:cs typeface="Arial" panose="020B0604020202020204" pitchFamily="34" charset="0"/>
              </a:rPr>
              <a:t>RQ4: </a:t>
            </a:r>
            <a:r>
              <a:rPr lang="en-US" sz="2000" b="1" i="0" dirty="0">
                <a:solidFill>
                  <a:schemeClr val="tx1"/>
                </a:solidFill>
                <a:latin typeface="Arial" panose="020B0604020202020204" pitchFamily="34" charset="0"/>
                <a:cs typeface="Arial" panose="020B0604020202020204" pitchFamily="34" charset="0"/>
              </a:rPr>
              <a:t>Evaluation of BugMentor using a developer study</a:t>
            </a:r>
            <a:endParaRPr lang="en-CA" sz="2000" b="1" dirty="0">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25</a:t>
            </a:fld>
            <a:endParaRPr lang="en-US" dirty="0"/>
          </a:p>
        </p:txBody>
      </p:sp>
      <p:pic>
        <p:nvPicPr>
          <p:cNvPr id="8" name="Picture 7" descr="A group of colorful bars&#10;&#10;Description automatically generated">
            <a:extLst>
              <a:ext uri="{FF2B5EF4-FFF2-40B4-BE49-F238E27FC236}">
                <a16:creationId xmlns:a16="http://schemas.microsoft.com/office/drawing/2014/main" id="{4B3FA808-0F91-DA89-9026-96A4F2EEC2D7}"/>
              </a:ext>
            </a:extLst>
          </p:cNvPr>
          <p:cNvPicPr>
            <a:picLocks noChangeAspect="1"/>
          </p:cNvPicPr>
          <p:nvPr/>
        </p:nvPicPr>
        <p:blipFill>
          <a:blip r:embed="rId3"/>
          <a:stretch>
            <a:fillRect/>
          </a:stretch>
        </p:blipFill>
        <p:spPr>
          <a:xfrm>
            <a:off x="323849" y="1623394"/>
            <a:ext cx="8792974" cy="2078149"/>
          </a:xfrm>
          <a:prstGeom prst="rect">
            <a:avLst/>
          </a:prstGeom>
        </p:spPr>
      </p:pic>
    </p:spTree>
    <p:extLst>
      <p:ext uri="{BB962C8B-B14F-4D97-AF65-F5344CB8AC3E}">
        <p14:creationId xmlns:p14="http://schemas.microsoft.com/office/powerpoint/2010/main" val="2396509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lvl="0">
              <a:lnSpc>
                <a:spcPct val="150000"/>
              </a:lnSpc>
            </a:pPr>
            <a:r>
              <a:rPr lang="en-US" sz="2000" b="1" dirty="0">
                <a:solidFill>
                  <a:schemeClr val="tx1"/>
                </a:solidFill>
                <a:latin typeface="Arial" panose="020B0604020202020204" pitchFamily="34" charset="0"/>
                <a:cs typeface="Arial" panose="020B0604020202020204" pitchFamily="34" charset="0"/>
              </a:rPr>
              <a:t>RQ4: </a:t>
            </a:r>
            <a:r>
              <a:rPr lang="en-US" sz="2000" b="1" i="0" dirty="0">
                <a:solidFill>
                  <a:schemeClr val="tx1"/>
                </a:solidFill>
                <a:latin typeface="Arial" panose="020B0604020202020204" pitchFamily="34" charset="0"/>
                <a:cs typeface="Arial" panose="020B0604020202020204" pitchFamily="34" charset="0"/>
              </a:rPr>
              <a:t>Evaluation of BugMentor using a developer study – Manual Analysis</a:t>
            </a:r>
            <a:endParaRPr lang="en-CA" sz="2000" b="1" dirty="0">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26</a:t>
            </a:fld>
            <a:endParaRPr lang="en-US" dirty="0"/>
          </a:p>
        </p:txBody>
      </p:sp>
      <p:pic>
        <p:nvPicPr>
          <p:cNvPr id="6146" name="Picture 2">
            <a:extLst>
              <a:ext uri="{FF2B5EF4-FFF2-40B4-BE49-F238E27FC236}">
                <a16:creationId xmlns:a16="http://schemas.microsoft.com/office/drawing/2014/main" id="{BF9FF024-E3ED-4F53-0747-DB7C97DEB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12" y="1427566"/>
            <a:ext cx="8725535" cy="28337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17470C-2E9C-9575-7EA9-1CCD66699F66}"/>
              </a:ext>
            </a:extLst>
          </p:cNvPr>
          <p:cNvPicPr>
            <a:picLocks noChangeAspect="1"/>
          </p:cNvPicPr>
          <p:nvPr/>
        </p:nvPicPr>
        <p:blipFill>
          <a:blip r:embed="rId4"/>
          <a:stretch>
            <a:fillRect/>
          </a:stretch>
        </p:blipFill>
        <p:spPr>
          <a:xfrm>
            <a:off x="2845846" y="4380969"/>
            <a:ext cx="3181373" cy="352428"/>
          </a:xfrm>
          <a:prstGeom prst="rect">
            <a:avLst/>
          </a:prstGeom>
        </p:spPr>
      </p:pic>
      <p:cxnSp>
        <p:nvCxnSpPr>
          <p:cNvPr id="11" name="Straight Arrow Connector 10">
            <a:extLst>
              <a:ext uri="{FF2B5EF4-FFF2-40B4-BE49-F238E27FC236}">
                <a16:creationId xmlns:a16="http://schemas.microsoft.com/office/drawing/2014/main" id="{6BCFFCC3-5A83-CBCA-1C5F-FA457A4B4C6C}"/>
              </a:ext>
            </a:extLst>
          </p:cNvPr>
          <p:cNvCxnSpPr>
            <a:cxnSpLocks/>
          </p:cNvCxnSpPr>
          <p:nvPr/>
        </p:nvCxnSpPr>
        <p:spPr>
          <a:xfrm>
            <a:off x="7467006" y="3045198"/>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8D76C4B2-A114-E47D-4F45-14E9DC6EED70}"/>
              </a:ext>
            </a:extLst>
          </p:cNvPr>
          <p:cNvCxnSpPr>
            <a:cxnSpLocks/>
          </p:cNvCxnSpPr>
          <p:nvPr/>
        </p:nvCxnSpPr>
        <p:spPr>
          <a:xfrm>
            <a:off x="7722645" y="3035228"/>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2387545B-F2E8-CE6B-26EB-91E10F6D3E40}"/>
              </a:ext>
            </a:extLst>
          </p:cNvPr>
          <p:cNvCxnSpPr>
            <a:cxnSpLocks/>
          </p:cNvCxnSpPr>
          <p:nvPr/>
        </p:nvCxnSpPr>
        <p:spPr>
          <a:xfrm>
            <a:off x="7965992" y="2468529"/>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B11C147C-6374-F9CC-2AF5-04F0CF9CE54F}"/>
              </a:ext>
            </a:extLst>
          </p:cNvPr>
          <p:cNvCxnSpPr>
            <a:cxnSpLocks/>
          </p:cNvCxnSpPr>
          <p:nvPr/>
        </p:nvCxnSpPr>
        <p:spPr>
          <a:xfrm>
            <a:off x="8214257" y="2207974"/>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5441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232065" y="150087"/>
            <a:ext cx="7440038" cy="647747"/>
          </a:xfrm>
        </p:spPr>
        <p:txBody>
          <a:bodyPr>
            <a:noAutofit/>
          </a:bodyPr>
          <a:lstStyle/>
          <a:p>
            <a:pPr>
              <a:lnSpc>
                <a:spcPct val="100000"/>
              </a:lnSpc>
            </a:pPr>
            <a:r>
              <a:rPr lang="en-US" sz="2000" dirty="0"/>
              <a:t>Key Findings</a:t>
            </a:r>
            <a:endParaRPr lang="en-CA" sz="2000" dirty="0"/>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27</a:t>
            </a:fld>
            <a:endParaRPr lang="en-US" dirty="0"/>
          </a:p>
        </p:txBody>
      </p:sp>
      <p:graphicFrame>
        <p:nvGraphicFramePr>
          <p:cNvPr id="2" name="Content Placeholder 1">
            <a:extLst>
              <a:ext uri="{FF2B5EF4-FFF2-40B4-BE49-F238E27FC236}">
                <a16:creationId xmlns:a16="http://schemas.microsoft.com/office/drawing/2014/main" id="{1EFFBC09-7290-40B4-9E57-742A6DC7F6E4}"/>
              </a:ext>
            </a:extLst>
          </p:cNvPr>
          <p:cNvGraphicFramePr>
            <a:graphicFrameLocks noGrp="1"/>
          </p:cNvGraphicFramePr>
          <p:nvPr>
            <p:ph sz="half" idx="1"/>
            <p:extLst>
              <p:ext uri="{D42A27DB-BD31-4B8C-83A1-F6EECF244321}">
                <p14:modId xmlns:p14="http://schemas.microsoft.com/office/powerpoint/2010/main" val="4161470191"/>
              </p:ext>
            </p:extLst>
          </p:nvPr>
        </p:nvGraphicFramePr>
        <p:xfrm>
          <a:off x="499431" y="1116377"/>
          <a:ext cx="7790754" cy="2970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023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BEBA8EAE-BF5A-486C-A8C5-ECC9F3942E4B}">
                <a14:imgProps xmlns:a14="http://schemas.microsoft.com/office/drawing/2010/main">
                  <a14:imgLayer r:embed="rId4">
                    <a14:imgEffect>
                      <a14:brightnessContrast bright="-56000" contrast="3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88F27-AFFA-53A0-2A73-DFEE6956823E}"/>
              </a:ext>
            </a:extLst>
          </p:cNvPr>
          <p:cNvSpPr>
            <a:spLocks noGrp="1"/>
          </p:cNvSpPr>
          <p:nvPr>
            <p:ph type="body" sz="quarter" idx="15"/>
          </p:nvPr>
        </p:nvSpPr>
        <p:spPr>
          <a:xfrm>
            <a:off x="956750" y="1383912"/>
            <a:ext cx="5553427" cy="497139"/>
          </a:xfrm>
        </p:spPr>
        <p:txBody>
          <a:bodyPr>
            <a:noAutofit/>
          </a:bodyPr>
          <a:lstStyle/>
          <a:p>
            <a:pPr lvl="0" algn="ctr">
              <a:lnSpc>
                <a:spcPct val="150000"/>
              </a:lnSpc>
            </a:pPr>
            <a:r>
              <a:rPr lang="en-US" sz="2800" b="1" kern="1200" dirty="0">
                <a:solidFill>
                  <a:prstClr val="black"/>
                </a:solidFill>
                <a:latin typeface="Arial" panose="020B0604020202020204" pitchFamily="34" charset="0"/>
              </a:rPr>
              <a:t>BugEnricher </a:t>
            </a:r>
          </a:p>
        </p:txBody>
      </p:sp>
      <p:sp>
        <p:nvSpPr>
          <p:cNvPr id="8" name="Text Placeholder 7">
            <a:extLst>
              <a:ext uri="{FF2B5EF4-FFF2-40B4-BE49-F238E27FC236}">
                <a16:creationId xmlns:a16="http://schemas.microsoft.com/office/drawing/2014/main" id="{3F790B2C-AB7E-1ACC-A3A8-B24E68E53B7A}"/>
              </a:ext>
            </a:extLst>
          </p:cNvPr>
          <p:cNvSpPr>
            <a:spLocks noGrp="1"/>
          </p:cNvSpPr>
          <p:nvPr>
            <p:ph type="body" sz="quarter" idx="16"/>
          </p:nvPr>
        </p:nvSpPr>
        <p:spPr/>
        <p:txBody>
          <a:bodyPr/>
          <a:lstStyle/>
          <a:p>
            <a:r>
              <a:rPr lang="en-US" sz="1800" dirty="0">
                <a:latin typeface="+mj-lt"/>
                <a:ea typeface="+mj-ea"/>
              </a:rPr>
              <a:t>Part 3</a:t>
            </a:r>
          </a:p>
          <a:p>
            <a:endParaRPr lang="en-US" dirty="0"/>
          </a:p>
        </p:txBody>
      </p:sp>
      <p:grpSp>
        <p:nvGrpSpPr>
          <p:cNvPr id="17" name="Group 16">
            <a:extLst>
              <a:ext uri="{FF2B5EF4-FFF2-40B4-BE49-F238E27FC236}">
                <a16:creationId xmlns:a16="http://schemas.microsoft.com/office/drawing/2014/main" id="{B66817A7-3207-41D3-CD13-FE49E7A45E33}"/>
              </a:ext>
            </a:extLst>
          </p:cNvPr>
          <p:cNvGrpSpPr/>
          <p:nvPr/>
        </p:nvGrpSpPr>
        <p:grpSpPr>
          <a:xfrm>
            <a:off x="6841682" y="228600"/>
            <a:ext cx="2085663" cy="489857"/>
            <a:chOff x="6841682" y="228600"/>
            <a:chExt cx="2085663" cy="489857"/>
          </a:xfrm>
        </p:grpSpPr>
        <p:sp>
          <p:nvSpPr>
            <p:cNvPr id="18" name="Oval 17">
              <a:extLst>
                <a:ext uri="{FF2B5EF4-FFF2-40B4-BE49-F238E27FC236}">
                  <a16:creationId xmlns:a16="http://schemas.microsoft.com/office/drawing/2014/main" id="{2B9EAE27-1630-DBB1-9DF9-FDC45F225890}"/>
                </a:ext>
              </a:extLst>
            </p:cNvPr>
            <p:cNvSpPr/>
            <p:nvPr/>
          </p:nvSpPr>
          <p:spPr>
            <a:xfrm>
              <a:off x="6841682"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P1</a:t>
              </a:r>
              <a:endParaRPr lang="en-CA" sz="1100" b="1" dirty="0">
                <a:solidFill>
                  <a:schemeClr val="tx1"/>
                </a:solidFill>
              </a:endParaRPr>
            </a:p>
          </p:txBody>
        </p:sp>
        <p:sp>
          <p:nvSpPr>
            <p:cNvPr id="19" name="Oval 18">
              <a:extLst>
                <a:ext uri="{FF2B5EF4-FFF2-40B4-BE49-F238E27FC236}">
                  <a16:creationId xmlns:a16="http://schemas.microsoft.com/office/drawing/2014/main" id="{CBF026C8-EB8E-A270-4B18-638EF4E1925E}"/>
                </a:ext>
              </a:extLst>
            </p:cNvPr>
            <p:cNvSpPr/>
            <p:nvPr/>
          </p:nvSpPr>
          <p:spPr>
            <a:xfrm>
              <a:off x="7379437"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P2</a:t>
              </a:r>
              <a:endParaRPr lang="en-CA" sz="1100" b="1" dirty="0">
                <a:solidFill>
                  <a:schemeClr val="tx1"/>
                </a:solidFill>
              </a:endParaRPr>
            </a:p>
          </p:txBody>
        </p:sp>
        <p:sp>
          <p:nvSpPr>
            <p:cNvPr id="20" name="Oval 19">
              <a:extLst>
                <a:ext uri="{FF2B5EF4-FFF2-40B4-BE49-F238E27FC236}">
                  <a16:creationId xmlns:a16="http://schemas.microsoft.com/office/drawing/2014/main" id="{D15DA3BF-C207-E299-C0B8-BA47C1CCC529}"/>
                </a:ext>
              </a:extLst>
            </p:cNvPr>
            <p:cNvSpPr/>
            <p:nvPr/>
          </p:nvSpPr>
          <p:spPr>
            <a:xfrm>
              <a:off x="7917192" y="228600"/>
              <a:ext cx="491654" cy="48985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P3</a:t>
              </a:r>
              <a:endParaRPr lang="en-CA" sz="1100" b="1" dirty="0">
                <a:solidFill>
                  <a:schemeClr val="tx1"/>
                </a:solidFill>
              </a:endParaRPr>
            </a:p>
          </p:txBody>
        </p:sp>
        <p:sp>
          <p:nvSpPr>
            <p:cNvPr id="21" name="Oval 20">
              <a:extLst>
                <a:ext uri="{FF2B5EF4-FFF2-40B4-BE49-F238E27FC236}">
                  <a16:creationId xmlns:a16="http://schemas.microsoft.com/office/drawing/2014/main" id="{8A91546A-BEF8-0F22-D401-052FCD5A5E3F}"/>
                </a:ext>
              </a:extLst>
            </p:cNvPr>
            <p:cNvSpPr/>
            <p:nvPr/>
          </p:nvSpPr>
          <p:spPr>
            <a:xfrm>
              <a:off x="8435691"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P4</a:t>
              </a:r>
              <a:endParaRPr lang="en-CA" sz="1100" b="1" dirty="0">
                <a:solidFill>
                  <a:schemeClr val="tx1"/>
                </a:solidFill>
              </a:endParaRPr>
            </a:p>
          </p:txBody>
        </p:sp>
      </p:grpSp>
      <p:sp>
        <p:nvSpPr>
          <p:cNvPr id="22" name="TextBox 21">
            <a:extLst>
              <a:ext uri="{FF2B5EF4-FFF2-40B4-BE49-F238E27FC236}">
                <a16:creationId xmlns:a16="http://schemas.microsoft.com/office/drawing/2014/main" id="{EAC7BC1C-3FE7-8936-EB00-DC8147758849}"/>
              </a:ext>
            </a:extLst>
          </p:cNvPr>
          <p:cNvSpPr txBox="1"/>
          <p:nvPr/>
        </p:nvSpPr>
        <p:spPr>
          <a:xfrm>
            <a:off x="1027611" y="2177142"/>
            <a:ext cx="5347063"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Explaining Domain-specific Terms and Jargon from Bug Reports with Neural Machine Translation</a:t>
            </a:r>
            <a:endParaRPr lang="en-CA"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0026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380110" y="-4830"/>
            <a:ext cx="7440038" cy="647747"/>
          </a:xfrm>
        </p:spPr>
        <p:txBody>
          <a:bodyPr>
            <a:noAutofit/>
          </a:bodyPr>
          <a:lstStyle/>
          <a:p>
            <a:pPr>
              <a:lnSpc>
                <a:spcPct val="100000"/>
              </a:lnSpc>
            </a:pPr>
            <a:r>
              <a:rPr lang="en-US" sz="2000" dirty="0"/>
              <a:t>Motivating Example</a:t>
            </a:r>
            <a:endParaRPr lang="en-CA" sz="2000" dirty="0"/>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29</a:t>
            </a:fld>
            <a:endParaRPr lang="en-US" dirty="0"/>
          </a:p>
        </p:txBody>
      </p:sp>
      <p:pic>
        <p:nvPicPr>
          <p:cNvPr id="8" name="Picture 7" descr="A screenshot of a computer&#10;&#10;Description automatically generated">
            <a:extLst>
              <a:ext uri="{FF2B5EF4-FFF2-40B4-BE49-F238E27FC236}">
                <a16:creationId xmlns:a16="http://schemas.microsoft.com/office/drawing/2014/main" id="{43EAA48E-9B2D-7090-0E33-D32654503EC2}"/>
              </a:ext>
            </a:extLst>
          </p:cNvPr>
          <p:cNvPicPr>
            <a:picLocks noChangeAspect="1"/>
          </p:cNvPicPr>
          <p:nvPr/>
        </p:nvPicPr>
        <p:blipFill>
          <a:blip r:embed="rId3"/>
          <a:stretch>
            <a:fillRect/>
          </a:stretch>
        </p:blipFill>
        <p:spPr>
          <a:xfrm>
            <a:off x="974479" y="881619"/>
            <a:ext cx="7000546" cy="3564741"/>
          </a:xfrm>
          <a:prstGeom prst="rect">
            <a:avLst/>
          </a:prstGeom>
          <a:ln>
            <a:solidFill>
              <a:schemeClr val="tx1"/>
            </a:solidFill>
          </a:ln>
        </p:spPr>
      </p:pic>
      <p:sp>
        <p:nvSpPr>
          <p:cNvPr id="9" name="TextBox 8">
            <a:extLst>
              <a:ext uri="{FF2B5EF4-FFF2-40B4-BE49-F238E27FC236}">
                <a16:creationId xmlns:a16="http://schemas.microsoft.com/office/drawing/2014/main" id="{2641D31E-C4A0-8D81-467C-77C8D1F287FD}"/>
              </a:ext>
            </a:extLst>
          </p:cNvPr>
          <p:cNvSpPr txBox="1"/>
          <p:nvPr/>
        </p:nvSpPr>
        <p:spPr>
          <a:xfrm>
            <a:off x="2325189" y="4618108"/>
            <a:ext cx="4299126" cy="276999"/>
          </a:xfrm>
          <a:prstGeom prst="rect">
            <a:avLst/>
          </a:prstGeom>
          <a:noFill/>
        </p:spPr>
        <p:txBody>
          <a:bodyPr wrap="none" rtlCol="0">
            <a:spAutoFit/>
          </a:bodyPr>
          <a:lstStyle/>
          <a:p>
            <a:r>
              <a:rPr lang="en-US" sz="1200" b="0" i="0" dirty="0">
                <a:effectLst/>
                <a:latin typeface="Arial" panose="020B0604020202020204" pitchFamily="34" charset="0"/>
              </a:rPr>
              <a:t>Fig. : An example of a bug report from </a:t>
            </a:r>
            <a:r>
              <a:rPr lang="en-US" sz="1200" b="0" i="0" dirty="0" err="1">
                <a:effectLst/>
                <a:latin typeface="Arial" panose="020B0604020202020204" pitchFamily="34" charset="0"/>
              </a:rPr>
              <a:t>BugZilla</a:t>
            </a:r>
            <a:r>
              <a:rPr lang="en-US" sz="1200" b="0" i="0" dirty="0">
                <a:effectLst/>
                <a:latin typeface="Arial" panose="020B0604020202020204" pitchFamily="34" charset="0"/>
              </a:rPr>
              <a:t> (ID #530801)</a:t>
            </a:r>
            <a:endParaRPr lang="en-CA" sz="1200" dirty="0"/>
          </a:p>
        </p:txBody>
      </p:sp>
      <p:sp>
        <p:nvSpPr>
          <p:cNvPr id="12" name="Rectangle 11">
            <a:extLst>
              <a:ext uri="{FF2B5EF4-FFF2-40B4-BE49-F238E27FC236}">
                <a16:creationId xmlns:a16="http://schemas.microsoft.com/office/drawing/2014/main" id="{CE90577A-22C8-F8A6-DEF1-D0D771E26C77}"/>
              </a:ext>
            </a:extLst>
          </p:cNvPr>
          <p:cNvSpPr/>
          <p:nvPr/>
        </p:nvSpPr>
        <p:spPr>
          <a:xfrm>
            <a:off x="1678075" y="4152900"/>
            <a:ext cx="455525" cy="59731"/>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C4EE06C7-915E-45F6-A865-8E12742866A4}"/>
              </a:ext>
            </a:extLst>
          </p:cNvPr>
          <p:cNvSpPr/>
          <p:nvPr/>
        </p:nvSpPr>
        <p:spPr>
          <a:xfrm>
            <a:off x="2427954" y="4152899"/>
            <a:ext cx="631159" cy="59731"/>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08418420-16D7-401B-36A4-4B00155D8889}"/>
              </a:ext>
            </a:extLst>
          </p:cNvPr>
          <p:cNvSpPr/>
          <p:nvPr/>
        </p:nvSpPr>
        <p:spPr>
          <a:xfrm>
            <a:off x="2133600" y="4304446"/>
            <a:ext cx="1142163" cy="68635"/>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4335EBA-CC1F-8577-680F-A06307B373DC}"/>
              </a:ext>
            </a:extLst>
          </p:cNvPr>
          <p:cNvSpPr/>
          <p:nvPr/>
        </p:nvSpPr>
        <p:spPr>
          <a:xfrm>
            <a:off x="3916599" y="4212630"/>
            <a:ext cx="268540" cy="91817"/>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8DA1160E-D651-09E6-0A06-9A6A7C13D07D}"/>
              </a:ext>
            </a:extLst>
          </p:cNvPr>
          <p:cNvSpPr/>
          <p:nvPr/>
        </p:nvSpPr>
        <p:spPr>
          <a:xfrm>
            <a:off x="3115330" y="4136855"/>
            <a:ext cx="315072" cy="91817"/>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3" name="Graphic 2" descr="Questions with solid fill">
            <a:extLst>
              <a:ext uri="{FF2B5EF4-FFF2-40B4-BE49-F238E27FC236}">
                <a16:creationId xmlns:a16="http://schemas.microsoft.com/office/drawing/2014/main" id="{CDC396A9-BC78-8F18-2763-CD3D7AEC06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1013" y="2309149"/>
            <a:ext cx="709679" cy="709679"/>
          </a:xfrm>
          <a:prstGeom prst="rect">
            <a:avLst/>
          </a:prstGeom>
        </p:spPr>
      </p:pic>
      <p:sp>
        <p:nvSpPr>
          <p:cNvPr id="10" name="TextBox 9">
            <a:extLst>
              <a:ext uri="{FF2B5EF4-FFF2-40B4-BE49-F238E27FC236}">
                <a16:creationId xmlns:a16="http://schemas.microsoft.com/office/drawing/2014/main" id="{5C686C68-4366-B660-F572-17326145BC79}"/>
              </a:ext>
            </a:extLst>
          </p:cNvPr>
          <p:cNvSpPr txBox="1"/>
          <p:nvPr/>
        </p:nvSpPr>
        <p:spPr>
          <a:xfrm>
            <a:off x="2389271" y="588214"/>
            <a:ext cx="2366344" cy="253916"/>
          </a:xfrm>
          <a:prstGeom prst="rect">
            <a:avLst/>
          </a:prstGeom>
          <a:ln>
            <a:solidFill>
              <a:srgbClr val="FFD4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050" dirty="0">
                <a:latin typeface="Arial" panose="020B0604020202020204" pitchFamily="34" charset="0"/>
                <a:cs typeface="Arial" panose="020B0604020202020204" pitchFamily="34" charset="0"/>
              </a:rPr>
              <a:t>Resolved in 1 year and 3 months</a:t>
            </a:r>
            <a:endParaRPr lang="en-CA"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44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DCDF-0178-8045-5FD7-7D17DA38FF31}"/>
              </a:ext>
            </a:extLst>
          </p:cNvPr>
          <p:cNvSpPr>
            <a:spLocks noGrp="1"/>
          </p:cNvSpPr>
          <p:nvPr>
            <p:ph type="title"/>
          </p:nvPr>
        </p:nvSpPr>
        <p:spPr/>
        <p:txBody>
          <a:bodyPr/>
          <a:lstStyle/>
          <a:p>
            <a:r>
              <a:rPr lang="en-US" dirty="0">
                <a:latin typeface="Franklin Gothic Demi (Headings)"/>
              </a:rPr>
              <a:t>Outline of the Talk</a:t>
            </a:r>
            <a:endParaRPr lang="en-CA" dirty="0">
              <a:latin typeface="Franklin Gothic Demi (Headings)"/>
            </a:endParaRPr>
          </a:p>
        </p:txBody>
      </p:sp>
      <p:sp>
        <p:nvSpPr>
          <p:cNvPr id="5" name="Date Placeholder 4">
            <a:extLst>
              <a:ext uri="{FF2B5EF4-FFF2-40B4-BE49-F238E27FC236}">
                <a16:creationId xmlns:a16="http://schemas.microsoft.com/office/drawing/2014/main" id="{530810D8-6245-01AF-AFEA-82364E3FB842}"/>
              </a:ext>
            </a:extLst>
          </p:cNvPr>
          <p:cNvSpPr>
            <a:spLocks noGrp="1"/>
          </p:cNvSpPr>
          <p:nvPr>
            <p:ph type="dt" sz="half" idx="10"/>
          </p:nvPr>
        </p:nvSpPr>
        <p:spPr/>
        <p:txBody>
          <a:bodyPr/>
          <a:lstStyle/>
          <a:p>
            <a:r>
              <a:rPr lang="en-CA" dirty="0"/>
              <a:t>18 December 2023</a:t>
            </a:r>
            <a:endParaRPr lang="en-US" dirty="0"/>
          </a:p>
        </p:txBody>
      </p:sp>
      <p:sp>
        <p:nvSpPr>
          <p:cNvPr id="6" name="Footer Placeholder 5">
            <a:extLst>
              <a:ext uri="{FF2B5EF4-FFF2-40B4-BE49-F238E27FC236}">
                <a16:creationId xmlns:a16="http://schemas.microsoft.com/office/drawing/2014/main" id="{8CE54F79-4DB2-8B71-2B00-18E100EC2741}"/>
              </a:ext>
            </a:extLst>
          </p:cNvPr>
          <p:cNvSpPr>
            <a:spLocks noGrp="1"/>
          </p:cNvSpPr>
          <p:nvPr>
            <p:ph type="ftr" sz="quarter" idx="11"/>
          </p:nvPr>
        </p:nvSpPr>
        <p:spPr>
          <a:xfrm>
            <a:off x="293827" y="4767263"/>
            <a:ext cx="2735264" cy="273844"/>
          </a:xfrm>
        </p:spPr>
        <p:txBody>
          <a:bodyPr/>
          <a:lstStyle/>
          <a:p>
            <a:r>
              <a:rPr lang="en-US" dirty="0"/>
              <a:t>Usmi Mukherjee, Dalhousie University</a:t>
            </a:r>
          </a:p>
        </p:txBody>
      </p:sp>
      <p:sp>
        <p:nvSpPr>
          <p:cNvPr id="7" name="Slide Number Placeholder 6">
            <a:extLst>
              <a:ext uri="{FF2B5EF4-FFF2-40B4-BE49-F238E27FC236}">
                <a16:creationId xmlns:a16="http://schemas.microsoft.com/office/drawing/2014/main" id="{38096BD3-5162-0116-5F12-A4E2835C8ADA}"/>
              </a:ext>
            </a:extLst>
          </p:cNvPr>
          <p:cNvSpPr>
            <a:spLocks noGrp="1"/>
          </p:cNvSpPr>
          <p:nvPr>
            <p:ph type="sldNum" sz="quarter" idx="12"/>
          </p:nvPr>
        </p:nvSpPr>
        <p:spPr/>
        <p:txBody>
          <a:bodyPr/>
          <a:lstStyle/>
          <a:p>
            <a:fld id="{EDF96001-7E4F-EB42-8596-9AF1BDDEE6AD}" type="slidenum">
              <a:rPr lang="en-US" smtClean="0"/>
              <a:t>3</a:t>
            </a:fld>
            <a:endParaRPr lang="en-US"/>
          </a:p>
        </p:txBody>
      </p:sp>
      <p:grpSp>
        <p:nvGrpSpPr>
          <p:cNvPr id="12" name="Group 11">
            <a:extLst>
              <a:ext uri="{FF2B5EF4-FFF2-40B4-BE49-F238E27FC236}">
                <a16:creationId xmlns:a16="http://schemas.microsoft.com/office/drawing/2014/main" id="{E89B3830-34A5-301B-EB5C-1836544AC827}"/>
              </a:ext>
            </a:extLst>
          </p:cNvPr>
          <p:cNvGrpSpPr/>
          <p:nvPr/>
        </p:nvGrpSpPr>
        <p:grpSpPr>
          <a:xfrm>
            <a:off x="3634059" y="1451065"/>
            <a:ext cx="4164163" cy="725718"/>
            <a:chOff x="3634059" y="1451065"/>
            <a:chExt cx="4164163" cy="725718"/>
          </a:xfrm>
        </p:grpSpPr>
        <p:grpSp>
          <p:nvGrpSpPr>
            <p:cNvPr id="15" name="Group 14">
              <a:extLst>
                <a:ext uri="{FF2B5EF4-FFF2-40B4-BE49-F238E27FC236}">
                  <a16:creationId xmlns:a16="http://schemas.microsoft.com/office/drawing/2014/main" id="{E55B82F6-53A3-0DD4-969F-BF304D654A97}"/>
                </a:ext>
              </a:extLst>
            </p:cNvPr>
            <p:cNvGrpSpPr/>
            <p:nvPr/>
          </p:nvGrpSpPr>
          <p:grpSpPr>
            <a:xfrm>
              <a:off x="4371541" y="1469649"/>
              <a:ext cx="3426681" cy="707134"/>
              <a:chOff x="-2" y="104031"/>
              <a:chExt cx="3426681" cy="649189"/>
            </a:xfrm>
          </p:grpSpPr>
          <p:sp>
            <p:nvSpPr>
              <p:cNvPr id="16" name="Callout: Up Arrow 15">
                <a:extLst>
                  <a:ext uri="{FF2B5EF4-FFF2-40B4-BE49-F238E27FC236}">
                    <a16:creationId xmlns:a16="http://schemas.microsoft.com/office/drawing/2014/main" id="{C61F23A6-DE0B-968C-97E5-B4E27152DA2C}"/>
                  </a:ext>
                </a:extLst>
              </p:cNvPr>
              <p:cNvSpPr/>
              <p:nvPr/>
            </p:nvSpPr>
            <p:spPr>
              <a:xfrm rot="10800000">
                <a:off x="0" y="113617"/>
                <a:ext cx="3426679" cy="639603"/>
              </a:xfrm>
              <a:prstGeom prst="upArrowCallout">
                <a:avLst/>
              </a:prstGeom>
            </p:spPr>
            <p:style>
              <a:lnRef idx="3">
                <a:schemeClr val="lt1"/>
              </a:lnRef>
              <a:fillRef idx="1">
                <a:schemeClr val="accent4"/>
              </a:fillRef>
              <a:effectRef idx="1">
                <a:schemeClr val="accent4"/>
              </a:effectRef>
              <a:fontRef idx="minor">
                <a:schemeClr val="lt1"/>
              </a:fontRef>
            </p:style>
            <p:txBody>
              <a:bodyPr/>
              <a:lstStyle/>
              <a:p>
                <a:endParaRPr lang="en-CA"/>
              </a:p>
            </p:txBody>
          </p:sp>
          <p:sp>
            <p:nvSpPr>
              <p:cNvPr id="17" name="Callout: Up Arrow 4">
                <a:extLst>
                  <a:ext uri="{FF2B5EF4-FFF2-40B4-BE49-F238E27FC236}">
                    <a16:creationId xmlns:a16="http://schemas.microsoft.com/office/drawing/2014/main" id="{FD537039-3694-AA3C-7A83-624E7897C6E8}"/>
                  </a:ext>
                </a:extLst>
              </p:cNvPr>
              <p:cNvSpPr txBox="1"/>
              <p:nvPr/>
            </p:nvSpPr>
            <p:spPr>
              <a:xfrm>
                <a:off x="-2" y="104031"/>
                <a:ext cx="3426679" cy="415595"/>
              </a:xfrm>
              <a:prstGeom prst="rect">
                <a:avLst/>
              </a:prstGeom>
            </p:spPr>
            <p:style>
              <a:lnRef idx="3">
                <a:schemeClr val="lt1"/>
              </a:lnRef>
              <a:fillRef idx="1">
                <a:schemeClr val="accent4"/>
              </a:fillRef>
              <a:effectRef idx="1">
                <a:schemeClr val="accent4"/>
              </a:effectRef>
              <a:fontRef idx="minor">
                <a:schemeClr val="lt1"/>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latin typeface="Franklin Gothic Demi (Headings)"/>
                    <a:ea typeface="+mj-ea"/>
                    <a:cs typeface="Arial" panose="020B0604020202020204" pitchFamily="34" charset="0"/>
                  </a:rPr>
                  <a:t>Research Problem</a:t>
                </a:r>
                <a:endParaRPr lang="en-CA" sz="1400" kern="1200" dirty="0"/>
              </a:p>
            </p:txBody>
          </p:sp>
        </p:grpSp>
        <p:sp>
          <p:nvSpPr>
            <p:cNvPr id="8" name="Oval 7">
              <a:extLst>
                <a:ext uri="{FF2B5EF4-FFF2-40B4-BE49-F238E27FC236}">
                  <a16:creationId xmlns:a16="http://schemas.microsoft.com/office/drawing/2014/main" id="{F357F6E0-F4F9-1EBA-78FE-6B6CC448E2A9}"/>
                </a:ext>
              </a:extLst>
            </p:cNvPr>
            <p:cNvSpPr/>
            <p:nvPr/>
          </p:nvSpPr>
          <p:spPr>
            <a:xfrm>
              <a:off x="3634059" y="1451065"/>
              <a:ext cx="491654" cy="48985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50" b="1" dirty="0">
                  <a:solidFill>
                    <a:schemeClr val="tx1"/>
                  </a:solidFill>
                  <a:latin typeface="Arial" panose="020B0604020202020204" pitchFamily="34" charset="0"/>
                  <a:cs typeface="Arial" panose="020B0604020202020204" pitchFamily="34" charset="0"/>
                </a:rPr>
                <a:t>P1</a:t>
              </a:r>
              <a:endParaRPr lang="en-CA" sz="1100" b="1" dirty="0">
                <a:solidFill>
                  <a:schemeClr val="tx1"/>
                </a:solidFill>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9A421026-DA89-2FD1-8222-B8A169E03FE8}"/>
              </a:ext>
            </a:extLst>
          </p:cNvPr>
          <p:cNvGrpSpPr/>
          <p:nvPr/>
        </p:nvGrpSpPr>
        <p:grpSpPr>
          <a:xfrm>
            <a:off x="3634059" y="2166587"/>
            <a:ext cx="4164169" cy="713529"/>
            <a:chOff x="3634059" y="2166587"/>
            <a:chExt cx="4164169" cy="713529"/>
          </a:xfrm>
        </p:grpSpPr>
        <p:grpSp>
          <p:nvGrpSpPr>
            <p:cNvPr id="18" name="Group 17">
              <a:extLst>
                <a:ext uri="{FF2B5EF4-FFF2-40B4-BE49-F238E27FC236}">
                  <a16:creationId xmlns:a16="http://schemas.microsoft.com/office/drawing/2014/main" id="{296A566A-7A10-AC0A-4512-33E1681C4DC0}"/>
                </a:ext>
              </a:extLst>
            </p:cNvPr>
            <p:cNvGrpSpPr/>
            <p:nvPr/>
          </p:nvGrpSpPr>
          <p:grpSpPr>
            <a:xfrm>
              <a:off x="4371549" y="2171895"/>
              <a:ext cx="3426679" cy="708221"/>
              <a:chOff x="0" y="744033"/>
              <a:chExt cx="3426679" cy="708221"/>
            </a:xfrm>
          </p:grpSpPr>
          <p:sp>
            <p:nvSpPr>
              <p:cNvPr id="19" name="Callout: Up Arrow 18">
                <a:extLst>
                  <a:ext uri="{FF2B5EF4-FFF2-40B4-BE49-F238E27FC236}">
                    <a16:creationId xmlns:a16="http://schemas.microsoft.com/office/drawing/2014/main" id="{6E25CC01-A073-32BF-D364-C3DF338A1FA1}"/>
                  </a:ext>
                </a:extLst>
              </p:cNvPr>
              <p:cNvSpPr/>
              <p:nvPr/>
            </p:nvSpPr>
            <p:spPr>
              <a:xfrm rot="10800000">
                <a:off x="0" y="744033"/>
                <a:ext cx="3426679" cy="708221"/>
              </a:xfrm>
              <a:prstGeom prst="upArrowCallout">
                <a:avLst/>
              </a:prstGeom>
            </p:spPr>
            <p:style>
              <a:lnRef idx="3">
                <a:schemeClr val="lt1"/>
              </a:lnRef>
              <a:fillRef idx="1">
                <a:schemeClr val="accent4"/>
              </a:fillRef>
              <a:effectRef idx="1">
                <a:schemeClr val="accent4"/>
              </a:effectRef>
              <a:fontRef idx="minor">
                <a:schemeClr val="lt1"/>
              </a:fontRef>
            </p:style>
            <p:txBody>
              <a:bodyPr/>
              <a:lstStyle/>
              <a:p>
                <a:endParaRPr lang="en-CA"/>
              </a:p>
            </p:txBody>
          </p:sp>
          <p:sp>
            <p:nvSpPr>
              <p:cNvPr id="20" name="Callout: Up Arrow 4">
                <a:extLst>
                  <a:ext uri="{FF2B5EF4-FFF2-40B4-BE49-F238E27FC236}">
                    <a16:creationId xmlns:a16="http://schemas.microsoft.com/office/drawing/2014/main" id="{7D6D3289-619B-1C14-3000-842450758F9A}"/>
                  </a:ext>
                </a:extLst>
              </p:cNvPr>
              <p:cNvSpPr txBox="1"/>
              <p:nvPr/>
            </p:nvSpPr>
            <p:spPr>
              <a:xfrm>
                <a:off x="0" y="744033"/>
                <a:ext cx="3426679" cy="460181"/>
              </a:xfrm>
              <a:prstGeom prst="rect">
                <a:avLst/>
              </a:prstGeom>
            </p:spPr>
            <p:style>
              <a:lnRef idx="3">
                <a:schemeClr val="lt1"/>
              </a:lnRef>
              <a:fillRef idx="1">
                <a:schemeClr val="accent4"/>
              </a:fillRef>
              <a:effectRef idx="1">
                <a:schemeClr val="accent4"/>
              </a:effectRef>
              <a:fontRef idx="minor">
                <a:schemeClr val="lt1"/>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prstClr val="black"/>
                    </a:solidFill>
                    <a:latin typeface="Franklin Gothic Demi (Headings)"/>
                    <a:ea typeface="+mn-ea"/>
                    <a:cs typeface="Arial" panose="020B0604020202020204" pitchFamily="34" charset="0"/>
                  </a:rPr>
                  <a:t>BugMentor </a:t>
                </a:r>
                <a:endParaRPr lang="en-CA" sz="1400" kern="1200" dirty="0"/>
              </a:p>
            </p:txBody>
          </p:sp>
        </p:grpSp>
        <p:sp>
          <p:nvSpPr>
            <p:cNvPr id="9" name="Oval 8">
              <a:extLst>
                <a:ext uri="{FF2B5EF4-FFF2-40B4-BE49-F238E27FC236}">
                  <a16:creationId xmlns:a16="http://schemas.microsoft.com/office/drawing/2014/main" id="{57DF6E1D-E16D-AF24-2795-C79CE56ED0E8}"/>
                </a:ext>
              </a:extLst>
            </p:cNvPr>
            <p:cNvSpPr/>
            <p:nvPr/>
          </p:nvSpPr>
          <p:spPr>
            <a:xfrm>
              <a:off x="3634059" y="2166587"/>
              <a:ext cx="491654" cy="48985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50" b="1" dirty="0">
                  <a:solidFill>
                    <a:schemeClr val="tx1"/>
                  </a:solidFill>
                  <a:latin typeface="Arial" panose="020B0604020202020204" pitchFamily="34" charset="0"/>
                  <a:cs typeface="Arial" panose="020B0604020202020204" pitchFamily="34" charset="0"/>
                </a:rPr>
                <a:t>P2</a:t>
              </a:r>
              <a:endParaRPr lang="en-CA" sz="1100" b="1" dirty="0">
                <a:solidFill>
                  <a:schemeClr val="tx1"/>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7770FAA9-4A5C-A29D-E552-42AB4F0C97BF}"/>
              </a:ext>
            </a:extLst>
          </p:cNvPr>
          <p:cNvGrpSpPr/>
          <p:nvPr/>
        </p:nvGrpSpPr>
        <p:grpSpPr>
          <a:xfrm>
            <a:off x="3634059" y="2873143"/>
            <a:ext cx="4164167" cy="738070"/>
            <a:chOff x="3634059" y="2873143"/>
            <a:chExt cx="4164167" cy="738070"/>
          </a:xfrm>
        </p:grpSpPr>
        <p:grpSp>
          <p:nvGrpSpPr>
            <p:cNvPr id="21" name="Group 20">
              <a:extLst>
                <a:ext uri="{FF2B5EF4-FFF2-40B4-BE49-F238E27FC236}">
                  <a16:creationId xmlns:a16="http://schemas.microsoft.com/office/drawing/2014/main" id="{07ECD6D9-6568-D1FD-0C19-C48F6BF0CE23}"/>
                </a:ext>
              </a:extLst>
            </p:cNvPr>
            <p:cNvGrpSpPr/>
            <p:nvPr/>
          </p:nvGrpSpPr>
          <p:grpSpPr>
            <a:xfrm>
              <a:off x="4371545" y="2885004"/>
              <a:ext cx="3426681" cy="726209"/>
              <a:chOff x="-5" y="805215"/>
              <a:chExt cx="3426681" cy="726209"/>
            </a:xfrm>
          </p:grpSpPr>
          <p:sp>
            <p:nvSpPr>
              <p:cNvPr id="22" name="Callout: Up Arrow 21">
                <a:extLst>
                  <a:ext uri="{FF2B5EF4-FFF2-40B4-BE49-F238E27FC236}">
                    <a16:creationId xmlns:a16="http://schemas.microsoft.com/office/drawing/2014/main" id="{4CDD0E76-80B6-8ECD-13B9-C6271E2E3CFB}"/>
                  </a:ext>
                </a:extLst>
              </p:cNvPr>
              <p:cNvSpPr/>
              <p:nvPr/>
            </p:nvSpPr>
            <p:spPr>
              <a:xfrm rot="10800000">
                <a:off x="-3" y="823203"/>
                <a:ext cx="3426679" cy="708221"/>
              </a:xfrm>
              <a:prstGeom prst="upArrowCallout">
                <a:avLst/>
              </a:prstGeom>
            </p:spPr>
            <p:style>
              <a:lnRef idx="3">
                <a:schemeClr val="lt1"/>
              </a:lnRef>
              <a:fillRef idx="1">
                <a:schemeClr val="accent4"/>
              </a:fillRef>
              <a:effectRef idx="1">
                <a:schemeClr val="accent4"/>
              </a:effectRef>
              <a:fontRef idx="minor">
                <a:schemeClr val="lt1"/>
              </a:fontRef>
            </p:style>
            <p:txBody>
              <a:bodyPr/>
              <a:lstStyle/>
              <a:p>
                <a:endParaRPr lang="en-CA"/>
              </a:p>
            </p:txBody>
          </p:sp>
          <p:sp>
            <p:nvSpPr>
              <p:cNvPr id="23" name="Callout: Up Arrow 4">
                <a:extLst>
                  <a:ext uri="{FF2B5EF4-FFF2-40B4-BE49-F238E27FC236}">
                    <a16:creationId xmlns:a16="http://schemas.microsoft.com/office/drawing/2014/main" id="{5CE9B7E3-DA7D-BEAD-6A40-E867D2D58ADC}"/>
                  </a:ext>
                </a:extLst>
              </p:cNvPr>
              <p:cNvSpPr txBox="1"/>
              <p:nvPr/>
            </p:nvSpPr>
            <p:spPr>
              <a:xfrm>
                <a:off x="-5" y="805215"/>
                <a:ext cx="3426679" cy="460181"/>
              </a:xfrm>
              <a:prstGeom prst="rect">
                <a:avLst/>
              </a:prstGeom>
            </p:spPr>
            <p:style>
              <a:lnRef idx="3">
                <a:schemeClr val="lt1"/>
              </a:lnRef>
              <a:fillRef idx="1">
                <a:schemeClr val="accent4"/>
              </a:fillRef>
              <a:effectRef idx="1">
                <a:schemeClr val="accent4"/>
              </a:effectRef>
              <a:fontRef idx="minor">
                <a:schemeClr val="lt1"/>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prstClr val="black"/>
                    </a:solidFill>
                    <a:latin typeface="Franklin Gothic Demi (Headings)"/>
                    <a:ea typeface="+mn-ea"/>
                    <a:cs typeface="Arial" panose="020B0604020202020204" pitchFamily="34" charset="0"/>
                  </a:rPr>
                  <a:t>BugEnricher </a:t>
                </a:r>
                <a:endParaRPr lang="en-CA" sz="1400" kern="1200" dirty="0"/>
              </a:p>
            </p:txBody>
          </p:sp>
        </p:grpSp>
        <p:sp>
          <p:nvSpPr>
            <p:cNvPr id="10" name="Oval 9">
              <a:extLst>
                <a:ext uri="{FF2B5EF4-FFF2-40B4-BE49-F238E27FC236}">
                  <a16:creationId xmlns:a16="http://schemas.microsoft.com/office/drawing/2014/main" id="{6EA7C75F-0A9B-1829-BC59-6285AEA3479A}"/>
                </a:ext>
              </a:extLst>
            </p:cNvPr>
            <p:cNvSpPr/>
            <p:nvPr/>
          </p:nvSpPr>
          <p:spPr>
            <a:xfrm>
              <a:off x="3634059" y="2873143"/>
              <a:ext cx="491654" cy="48985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50" b="1" dirty="0">
                  <a:solidFill>
                    <a:schemeClr val="tx1"/>
                  </a:solidFill>
                  <a:latin typeface="Arial" panose="020B0604020202020204" pitchFamily="34" charset="0"/>
                  <a:cs typeface="Arial" panose="020B0604020202020204" pitchFamily="34" charset="0"/>
                </a:rPr>
                <a:t>P3</a:t>
              </a:r>
              <a:endParaRPr lang="en-CA" sz="1100" b="1" dirty="0">
                <a:solidFill>
                  <a:schemeClr val="tx1"/>
                </a:solidFill>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22BC400E-7D7A-2370-376C-D3F0F3EAC7CE}"/>
              </a:ext>
            </a:extLst>
          </p:cNvPr>
          <p:cNvGrpSpPr/>
          <p:nvPr/>
        </p:nvGrpSpPr>
        <p:grpSpPr>
          <a:xfrm>
            <a:off x="3634059" y="3527742"/>
            <a:ext cx="4164169" cy="489857"/>
            <a:chOff x="3634059" y="3527742"/>
            <a:chExt cx="4164169" cy="489857"/>
          </a:xfrm>
        </p:grpSpPr>
        <p:grpSp>
          <p:nvGrpSpPr>
            <p:cNvPr id="24" name="Group 23">
              <a:extLst>
                <a:ext uri="{FF2B5EF4-FFF2-40B4-BE49-F238E27FC236}">
                  <a16:creationId xmlns:a16="http://schemas.microsoft.com/office/drawing/2014/main" id="{7F244814-876C-81A7-266E-DCCBEA6E2C20}"/>
                </a:ext>
              </a:extLst>
            </p:cNvPr>
            <p:cNvGrpSpPr/>
            <p:nvPr/>
          </p:nvGrpSpPr>
          <p:grpSpPr>
            <a:xfrm>
              <a:off x="4371549" y="3620988"/>
              <a:ext cx="3426679" cy="392168"/>
              <a:chOff x="0" y="2215682"/>
              <a:chExt cx="3426679" cy="392168"/>
            </a:xfrm>
          </p:grpSpPr>
          <p:sp>
            <p:nvSpPr>
              <p:cNvPr id="25" name="Rectangle 24">
                <a:extLst>
                  <a:ext uri="{FF2B5EF4-FFF2-40B4-BE49-F238E27FC236}">
                    <a16:creationId xmlns:a16="http://schemas.microsoft.com/office/drawing/2014/main" id="{40EC8DE4-7372-EC2A-6D39-6B06BF79D7DD}"/>
                  </a:ext>
                </a:extLst>
              </p:cNvPr>
              <p:cNvSpPr/>
              <p:nvPr/>
            </p:nvSpPr>
            <p:spPr>
              <a:xfrm>
                <a:off x="0" y="2215682"/>
                <a:ext cx="3426679" cy="392168"/>
              </a:xfrm>
              <a:prstGeom prst="rect">
                <a:avLst/>
              </a:prstGeom>
            </p:spPr>
            <p:style>
              <a:lnRef idx="3">
                <a:schemeClr val="lt1"/>
              </a:lnRef>
              <a:fillRef idx="1">
                <a:schemeClr val="accent4"/>
              </a:fillRef>
              <a:effectRef idx="1">
                <a:schemeClr val="accent4"/>
              </a:effectRef>
              <a:fontRef idx="minor">
                <a:schemeClr val="lt1"/>
              </a:fontRef>
            </p:style>
            <p:txBody>
              <a:bodyPr/>
              <a:lstStyle/>
              <a:p>
                <a:endParaRPr lang="en-CA"/>
              </a:p>
            </p:txBody>
          </p:sp>
          <p:sp>
            <p:nvSpPr>
              <p:cNvPr id="26" name="TextBox 25">
                <a:extLst>
                  <a:ext uri="{FF2B5EF4-FFF2-40B4-BE49-F238E27FC236}">
                    <a16:creationId xmlns:a16="http://schemas.microsoft.com/office/drawing/2014/main" id="{1117500C-C1BE-A300-3234-EB772D7945FA}"/>
                  </a:ext>
                </a:extLst>
              </p:cNvPr>
              <p:cNvSpPr txBox="1"/>
              <p:nvPr/>
            </p:nvSpPr>
            <p:spPr>
              <a:xfrm>
                <a:off x="0" y="2215682"/>
                <a:ext cx="3426679" cy="392168"/>
              </a:xfrm>
              <a:prstGeom prst="rect">
                <a:avLst/>
              </a:prstGeom>
            </p:spPr>
            <p:style>
              <a:lnRef idx="3">
                <a:schemeClr val="lt1"/>
              </a:lnRef>
              <a:fillRef idx="1">
                <a:schemeClr val="accent4"/>
              </a:fillRef>
              <a:effectRef idx="1">
                <a:schemeClr val="accent4"/>
              </a:effectRef>
              <a:fontRef idx="minor">
                <a:schemeClr val="lt1"/>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prstClr val="black"/>
                    </a:solidFill>
                    <a:latin typeface="Franklin Gothic Demi (Headings)"/>
                    <a:ea typeface="+mn-ea"/>
                    <a:cs typeface="Arial" panose="020B0604020202020204" pitchFamily="34" charset="0"/>
                  </a:rPr>
                  <a:t>Conclusion + Q&amp;A</a:t>
                </a:r>
                <a:endParaRPr lang="en-CA" sz="1400" kern="1200" dirty="0"/>
              </a:p>
            </p:txBody>
          </p:sp>
        </p:grpSp>
        <p:sp>
          <p:nvSpPr>
            <p:cNvPr id="11" name="Oval 10">
              <a:extLst>
                <a:ext uri="{FF2B5EF4-FFF2-40B4-BE49-F238E27FC236}">
                  <a16:creationId xmlns:a16="http://schemas.microsoft.com/office/drawing/2014/main" id="{016186B0-B4A3-69EA-AD57-5FACE2E19D0A}"/>
                </a:ext>
              </a:extLst>
            </p:cNvPr>
            <p:cNvSpPr/>
            <p:nvPr/>
          </p:nvSpPr>
          <p:spPr>
            <a:xfrm>
              <a:off x="3634059" y="3527742"/>
              <a:ext cx="491654" cy="48985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50" b="1" dirty="0">
                  <a:solidFill>
                    <a:schemeClr val="tx1"/>
                  </a:solidFill>
                  <a:latin typeface="Arial" panose="020B0604020202020204" pitchFamily="34" charset="0"/>
                  <a:cs typeface="Arial" panose="020B0604020202020204" pitchFamily="34" charset="0"/>
                </a:rPr>
                <a:t>P4</a:t>
              </a:r>
              <a:endParaRPr lang="en-CA" sz="1100" b="1" dirty="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069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97230" y="254713"/>
            <a:ext cx="7440038" cy="647747"/>
          </a:xfrm>
        </p:spPr>
        <p:txBody>
          <a:bodyPr>
            <a:noAutofit/>
          </a:bodyPr>
          <a:lstStyle/>
          <a:p>
            <a:pPr>
              <a:lnSpc>
                <a:spcPct val="100000"/>
              </a:lnSpc>
            </a:pPr>
            <a:r>
              <a:rPr lang="en-US" sz="2000" dirty="0"/>
              <a:t>Motivating Example</a:t>
            </a:r>
            <a:endParaRPr lang="en-CA" sz="2000" dirty="0"/>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30</a:t>
            </a:fld>
            <a:endParaRPr lang="en-US" dirty="0"/>
          </a:p>
        </p:txBody>
      </p:sp>
      <p:sp>
        <p:nvSpPr>
          <p:cNvPr id="9" name="TextBox 8">
            <a:extLst>
              <a:ext uri="{FF2B5EF4-FFF2-40B4-BE49-F238E27FC236}">
                <a16:creationId xmlns:a16="http://schemas.microsoft.com/office/drawing/2014/main" id="{2641D31E-C4A0-8D81-467C-77C8D1F287FD}"/>
              </a:ext>
            </a:extLst>
          </p:cNvPr>
          <p:cNvSpPr txBox="1"/>
          <p:nvPr/>
        </p:nvSpPr>
        <p:spPr>
          <a:xfrm>
            <a:off x="2077820" y="3758887"/>
            <a:ext cx="4629344" cy="276999"/>
          </a:xfrm>
          <a:prstGeom prst="rect">
            <a:avLst/>
          </a:prstGeom>
          <a:noFill/>
        </p:spPr>
        <p:txBody>
          <a:bodyPr wrap="none" rtlCol="0">
            <a:spAutoFit/>
          </a:bodyPr>
          <a:lstStyle/>
          <a:p>
            <a:r>
              <a:rPr lang="en-US" sz="1200" b="0" i="0" dirty="0">
                <a:effectLst/>
                <a:latin typeface="Arial" panose="020B0604020202020204" pitchFamily="34" charset="0"/>
              </a:rPr>
              <a:t>Fig. : An </a:t>
            </a:r>
            <a:r>
              <a:rPr lang="en-US" sz="1200" dirty="0">
                <a:latin typeface="Arial" panose="020B0604020202020204" pitchFamily="34" charset="0"/>
              </a:rPr>
              <a:t>example enriched</a:t>
            </a:r>
            <a:r>
              <a:rPr lang="en-US" sz="1200" b="0" i="0" dirty="0">
                <a:effectLst/>
                <a:latin typeface="Arial" panose="020B0604020202020204" pitchFamily="34" charset="0"/>
              </a:rPr>
              <a:t> bug report from </a:t>
            </a:r>
            <a:r>
              <a:rPr lang="en-US" sz="1200" b="0" i="0" dirty="0" err="1">
                <a:effectLst/>
                <a:latin typeface="Arial" panose="020B0604020202020204" pitchFamily="34" charset="0"/>
              </a:rPr>
              <a:t>BugZilla</a:t>
            </a:r>
            <a:r>
              <a:rPr lang="en-US" sz="1200" b="0" i="0" dirty="0">
                <a:effectLst/>
                <a:latin typeface="Arial" panose="020B0604020202020204" pitchFamily="34" charset="0"/>
              </a:rPr>
              <a:t> (ID #530801)</a:t>
            </a:r>
            <a:endParaRPr lang="en-CA" sz="1200" dirty="0"/>
          </a:p>
        </p:txBody>
      </p:sp>
      <p:sp>
        <p:nvSpPr>
          <p:cNvPr id="3" name="TextBox 2">
            <a:extLst>
              <a:ext uri="{FF2B5EF4-FFF2-40B4-BE49-F238E27FC236}">
                <a16:creationId xmlns:a16="http://schemas.microsoft.com/office/drawing/2014/main" id="{E325DD01-CADF-EA11-0917-2DC57B3E85D6}"/>
              </a:ext>
            </a:extLst>
          </p:cNvPr>
          <p:cNvSpPr txBox="1"/>
          <p:nvPr/>
        </p:nvSpPr>
        <p:spPr>
          <a:xfrm>
            <a:off x="767300" y="1556462"/>
            <a:ext cx="7609399" cy="1991379"/>
          </a:xfrm>
          <a:prstGeom prst="rect">
            <a:avLst/>
          </a:prstGeom>
          <a:ln w="19050"/>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en-US" sz="1400" b="1" i="0" dirty="0">
                <a:effectLst/>
                <a:latin typeface="Arial" panose="020B0604020202020204" pitchFamily="34" charset="0"/>
                <a:cs typeface="Arial" panose="020B0604020202020204" pitchFamily="34" charset="0"/>
              </a:rPr>
              <a:t>Enriched Bug Report</a:t>
            </a:r>
            <a:br>
              <a:rPr lang="en-US" sz="1400" dirty="0">
                <a:latin typeface="Arial" panose="020B0604020202020204" pitchFamily="34" charset="0"/>
                <a:cs typeface="Arial" panose="020B0604020202020204" pitchFamily="34" charset="0"/>
              </a:rPr>
            </a:br>
            <a:r>
              <a:rPr lang="en-US" sz="1400" b="0" i="0" dirty="0">
                <a:effectLst/>
                <a:latin typeface="Arial" panose="020B0604020202020204" pitchFamily="34" charset="0"/>
                <a:cs typeface="Arial" panose="020B0604020202020204" pitchFamily="34" charset="0"/>
              </a:rPr>
              <a:t>When I enabled annotation (It is used to describe an annotation object) based null analysis (It is a Java library for analyzing null data), Javadoc (It is documentation generated) hovers use BindingLinkedLabelComposer (It is for composing labels). In that context, Javadoc hover for a module(It is a unit of Java code) does not show the module name, because the BindingLinkedLabelComposer knows nothing about modules</a:t>
            </a:r>
            <a:endParaRPr lang="en-CA"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C99286EF-474C-D549-E05A-C3137B914AFC}"/>
              </a:ext>
            </a:extLst>
          </p:cNvPr>
          <p:cNvSpPr/>
          <p:nvPr/>
        </p:nvSpPr>
        <p:spPr>
          <a:xfrm>
            <a:off x="3059113" y="2013999"/>
            <a:ext cx="3317833" cy="19646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16" name="Rectangle 15">
            <a:extLst>
              <a:ext uri="{FF2B5EF4-FFF2-40B4-BE49-F238E27FC236}">
                <a16:creationId xmlns:a16="http://schemas.microsoft.com/office/drawing/2014/main" id="{25568B7F-7563-9329-E69E-ADD021EBA64C}"/>
              </a:ext>
            </a:extLst>
          </p:cNvPr>
          <p:cNvSpPr/>
          <p:nvPr/>
        </p:nvSpPr>
        <p:spPr>
          <a:xfrm>
            <a:off x="849976" y="2289976"/>
            <a:ext cx="3022309" cy="26217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BA32B309-38F0-5F7D-80E6-3B8F53C6B0C4}"/>
              </a:ext>
            </a:extLst>
          </p:cNvPr>
          <p:cNvSpPr/>
          <p:nvPr/>
        </p:nvSpPr>
        <p:spPr>
          <a:xfrm>
            <a:off x="3354638" y="2631664"/>
            <a:ext cx="1932980" cy="26217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0DF7F530-5B59-EEC2-3349-EAADED64AC30}"/>
              </a:ext>
            </a:extLst>
          </p:cNvPr>
          <p:cNvSpPr/>
          <p:nvPr/>
        </p:nvSpPr>
        <p:spPr>
          <a:xfrm>
            <a:off x="1445512" y="2918908"/>
            <a:ext cx="1909126" cy="26217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265833F-81DD-B15D-B338-C592BE550588}"/>
              </a:ext>
            </a:extLst>
          </p:cNvPr>
          <p:cNvSpPr/>
          <p:nvPr/>
        </p:nvSpPr>
        <p:spPr>
          <a:xfrm>
            <a:off x="4787198" y="2309575"/>
            <a:ext cx="2368976" cy="26217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3B31FB84-E44D-5AD4-D69D-C3AC3A175C27}"/>
              </a:ext>
            </a:extLst>
          </p:cNvPr>
          <p:cNvSpPr/>
          <p:nvPr/>
        </p:nvSpPr>
        <p:spPr>
          <a:xfrm>
            <a:off x="8055325" y="1948288"/>
            <a:ext cx="158513" cy="26217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2" name="Rectangle 1">
            <a:extLst>
              <a:ext uri="{FF2B5EF4-FFF2-40B4-BE49-F238E27FC236}">
                <a16:creationId xmlns:a16="http://schemas.microsoft.com/office/drawing/2014/main" id="{EF5436B8-8724-44E4-3895-D7915E9E17B8}"/>
              </a:ext>
            </a:extLst>
          </p:cNvPr>
          <p:cNvSpPr/>
          <p:nvPr/>
        </p:nvSpPr>
        <p:spPr>
          <a:xfrm>
            <a:off x="2167917" y="2013999"/>
            <a:ext cx="808365" cy="173532"/>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FF1FF48F-400B-5733-6ECE-FF080BB034F0}"/>
              </a:ext>
            </a:extLst>
          </p:cNvPr>
          <p:cNvSpPr/>
          <p:nvPr/>
        </p:nvSpPr>
        <p:spPr>
          <a:xfrm>
            <a:off x="6976083" y="1988831"/>
            <a:ext cx="1002505" cy="196464"/>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BB75D83B-0D2D-1AC9-8CAF-9FC9060B214D}"/>
              </a:ext>
            </a:extLst>
          </p:cNvPr>
          <p:cNvSpPr/>
          <p:nvPr/>
        </p:nvSpPr>
        <p:spPr>
          <a:xfrm>
            <a:off x="3978833" y="2329768"/>
            <a:ext cx="718673" cy="173532"/>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99D56A2-B29F-787F-AB8F-4E6B535CBAB3}"/>
              </a:ext>
            </a:extLst>
          </p:cNvPr>
          <p:cNvSpPr/>
          <p:nvPr/>
        </p:nvSpPr>
        <p:spPr>
          <a:xfrm>
            <a:off x="849976" y="2645068"/>
            <a:ext cx="2365365" cy="189793"/>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616CBB6-A53A-A79B-7DC5-D33FA51F1C4A}"/>
              </a:ext>
            </a:extLst>
          </p:cNvPr>
          <p:cNvSpPr/>
          <p:nvPr/>
        </p:nvSpPr>
        <p:spPr>
          <a:xfrm>
            <a:off x="849977" y="2972069"/>
            <a:ext cx="595536" cy="189793"/>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6065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6" grpId="0" animBg="1"/>
      <p:bldP spid="17" grpId="0" animBg="1"/>
      <p:bldP spid="18" grpId="0" animBg="1"/>
      <p:bldP spid="19" grpId="0" animBg="1"/>
      <p:bldP spid="20" grpId="0" animBg="1"/>
      <p:bldP spid="2" grpId="0" animBg="1"/>
      <p:bldP spid="8" grpId="0" animBg="1"/>
      <p:bldP spid="10"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79814" y="102393"/>
            <a:ext cx="7440038" cy="647747"/>
          </a:xfrm>
        </p:spPr>
        <p:txBody>
          <a:bodyPr>
            <a:noAutofit/>
          </a:bodyPr>
          <a:lstStyle/>
          <a:p>
            <a:pPr>
              <a:lnSpc>
                <a:spcPct val="100000"/>
              </a:lnSpc>
            </a:pPr>
            <a:r>
              <a:rPr lang="en-US" sz="2000" dirty="0"/>
              <a:t>Related Work</a:t>
            </a:r>
            <a:endParaRPr lang="en-CA" sz="2000" dirty="0"/>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31</a:t>
            </a:fld>
            <a:endParaRPr lang="en-US" dirty="0"/>
          </a:p>
        </p:txBody>
      </p:sp>
      <p:grpSp>
        <p:nvGrpSpPr>
          <p:cNvPr id="3" name="Group 2">
            <a:extLst>
              <a:ext uri="{FF2B5EF4-FFF2-40B4-BE49-F238E27FC236}">
                <a16:creationId xmlns:a16="http://schemas.microsoft.com/office/drawing/2014/main" id="{12D1FBF0-D93A-9E71-3DBE-CCFBFBE9DE7F}"/>
              </a:ext>
            </a:extLst>
          </p:cNvPr>
          <p:cNvGrpSpPr/>
          <p:nvPr/>
        </p:nvGrpSpPr>
        <p:grpSpPr>
          <a:xfrm>
            <a:off x="930252" y="2937846"/>
            <a:ext cx="7591620" cy="369332"/>
            <a:chOff x="790330" y="1429066"/>
            <a:chExt cx="7563339" cy="369332"/>
          </a:xfrm>
        </p:grpSpPr>
        <p:sp>
          <p:nvSpPr>
            <p:cNvPr id="8" name="TextBox 7">
              <a:extLst>
                <a:ext uri="{FF2B5EF4-FFF2-40B4-BE49-F238E27FC236}">
                  <a16:creationId xmlns:a16="http://schemas.microsoft.com/office/drawing/2014/main" id="{D75F82BB-C478-2A69-32E3-B5FE42BEDCAC}"/>
                </a:ext>
              </a:extLst>
            </p:cNvPr>
            <p:cNvSpPr txBox="1"/>
            <p:nvPr/>
          </p:nvSpPr>
          <p:spPr>
            <a:xfrm>
              <a:off x="790330" y="1429066"/>
              <a:ext cx="4764210" cy="369332"/>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sz="1800" dirty="0">
                  <a:solidFill>
                    <a:schemeClr val="tx1"/>
                  </a:solidFill>
                  <a:latin typeface="Arial" panose="020B0604020202020204" pitchFamily="34" charset="0"/>
                  <a:cs typeface="Arial" panose="020B0604020202020204" pitchFamily="34" charset="0"/>
                </a:rPr>
                <a:t>Zhang et al</a:t>
              </a:r>
              <a:r>
                <a:rPr lang="en-US" dirty="0">
                  <a:latin typeface="Arial" panose="020B0604020202020204" pitchFamily="34" charset="0"/>
                  <a:cs typeface="Arial" panose="020B0604020202020204" pitchFamily="34" charset="0"/>
                </a:rPr>
                <a:t>., ICPC 2017 </a:t>
              </a:r>
              <a:endParaRPr lang="en-CA"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95E6A792-F918-1541-4F9A-E5F0133BA87E}"/>
                </a:ext>
              </a:extLst>
            </p:cNvPr>
            <p:cNvGrpSpPr/>
            <p:nvPr/>
          </p:nvGrpSpPr>
          <p:grpSpPr>
            <a:xfrm>
              <a:off x="5554540" y="1429066"/>
              <a:ext cx="2799129" cy="369332"/>
              <a:chOff x="5554540" y="1429066"/>
              <a:chExt cx="2486515" cy="369332"/>
            </a:xfrm>
          </p:grpSpPr>
          <p:sp>
            <p:nvSpPr>
              <p:cNvPr id="10" name="Rectangle 9">
                <a:extLst>
                  <a:ext uri="{FF2B5EF4-FFF2-40B4-BE49-F238E27FC236}">
                    <a16:creationId xmlns:a16="http://schemas.microsoft.com/office/drawing/2014/main" id="{19B4C0BC-A1A6-8BFD-847E-90209BE12865}"/>
                  </a:ext>
                </a:extLst>
              </p:cNvPr>
              <p:cNvSpPr/>
              <p:nvPr/>
            </p:nvSpPr>
            <p:spPr>
              <a:xfrm>
                <a:off x="6238507" y="1429066"/>
                <a:ext cx="1802548" cy="369332"/>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Enriches bug report</a:t>
                </a:r>
                <a:endParaRPr lang="en-CA" sz="1200" dirty="0">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CF6F6858-994B-CACB-BA4A-74A89E6F4B4E}"/>
                  </a:ext>
                </a:extLst>
              </p:cNvPr>
              <p:cNvCxnSpPr>
                <a:cxnSpLocks/>
                <a:stCxn id="10" idx="1"/>
                <a:endCxn id="8" idx="3"/>
              </p:cNvCxnSpPr>
              <p:nvPr/>
            </p:nvCxnSpPr>
            <p:spPr>
              <a:xfrm flipH="1">
                <a:off x="5554540" y="1613732"/>
                <a:ext cx="683967" cy="0"/>
              </a:xfrm>
              <a:prstGeom prst="straightConnector1">
                <a:avLst/>
              </a:prstGeom>
              <a:ln w="19050">
                <a:tailEnd type="triangle"/>
              </a:ln>
            </p:spPr>
            <p:style>
              <a:lnRef idx="2">
                <a:schemeClr val="accent4"/>
              </a:lnRef>
              <a:fillRef idx="0">
                <a:schemeClr val="accent4"/>
              </a:fillRef>
              <a:effectRef idx="1">
                <a:schemeClr val="accent4"/>
              </a:effectRef>
              <a:fontRef idx="minor">
                <a:schemeClr val="tx1"/>
              </a:fontRef>
            </p:style>
          </p:cxnSp>
        </p:grpSp>
      </p:grpSp>
      <p:grpSp>
        <p:nvGrpSpPr>
          <p:cNvPr id="12" name="Group 11">
            <a:extLst>
              <a:ext uri="{FF2B5EF4-FFF2-40B4-BE49-F238E27FC236}">
                <a16:creationId xmlns:a16="http://schemas.microsoft.com/office/drawing/2014/main" id="{CE1886EB-4A68-4A42-F70B-5D9DE08A297A}"/>
              </a:ext>
            </a:extLst>
          </p:cNvPr>
          <p:cNvGrpSpPr/>
          <p:nvPr/>
        </p:nvGrpSpPr>
        <p:grpSpPr>
          <a:xfrm>
            <a:off x="930254" y="1798478"/>
            <a:ext cx="7591617" cy="371867"/>
            <a:chOff x="790332" y="2049906"/>
            <a:chExt cx="7563336" cy="371867"/>
          </a:xfrm>
        </p:grpSpPr>
        <p:sp>
          <p:nvSpPr>
            <p:cNvPr id="13" name="TextBox 12">
              <a:extLst>
                <a:ext uri="{FF2B5EF4-FFF2-40B4-BE49-F238E27FC236}">
                  <a16:creationId xmlns:a16="http://schemas.microsoft.com/office/drawing/2014/main" id="{C4EC7A0E-8AD8-6FF6-0B25-6A83212AA8E0}"/>
                </a:ext>
              </a:extLst>
            </p:cNvPr>
            <p:cNvSpPr txBox="1"/>
            <p:nvPr/>
          </p:nvSpPr>
          <p:spPr>
            <a:xfrm>
              <a:off x="790332" y="2052441"/>
              <a:ext cx="4764207" cy="369332"/>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dirty="0" err="1">
                  <a:solidFill>
                    <a:schemeClr val="tx1"/>
                  </a:solidFill>
                  <a:latin typeface="Arial" panose="020B0604020202020204" pitchFamily="34" charset="0"/>
                  <a:cs typeface="Arial" panose="020B0604020202020204" pitchFamily="34" charset="0"/>
                </a:rPr>
                <a:t>Dit</a:t>
              </a:r>
              <a:r>
                <a:rPr lang="en-CA" dirty="0">
                  <a:solidFill>
                    <a:schemeClr val="tx1"/>
                  </a:solidFill>
                  <a:latin typeface="Arial" panose="020B0604020202020204" pitchFamily="34" charset="0"/>
                  <a:cs typeface="Arial" panose="020B0604020202020204" pitchFamily="34" charset="0"/>
                </a:rPr>
                <a:t> et</a:t>
              </a:r>
              <a:r>
                <a:rPr lang="en-CA" sz="1800" b="0" i="0" dirty="0">
                  <a:solidFill>
                    <a:schemeClr val="tx1"/>
                  </a:solidFill>
                  <a:latin typeface="Arial" panose="020B0604020202020204" pitchFamily="34" charset="0"/>
                  <a:cs typeface="Arial" panose="020B0604020202020204" pitchFamily="34" charset="0"/>
                </a:rPr>
                <a:t> et al</a:t>
              </a:r>
              <a:r>
                <a:rPr lang="en-CA" sz="1800" b="0" i="0" dirty="0">
                  <a:solidFill>
                    <a:schemeClr val="tx1"/>
                  </a:solidFill>
                </a:rPr>
                <a:t>.</a:t>
              </a:r>
              <a:r>
                <a:rPr lang="en-US" dirty="0">
                  <a:latin typeface="Arial" panose="020B0604020202020204" pitchFamily="34" charset="0"/>
                  <a:cs typeface="Arial" panose="020B0604020202020204" pitchFamily="34" charset="0"/>
                </a:rPr>
                <a:t>, RSSE 2008</a:t>
              </a:r>
              <a:endParaRPr lang="en-CA"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05AA745-3E6A-399A-2BF7-EAE20AA3DEAB}"/>
                </a:ext>
              </a:extLst>
            </p:cNvPr>
            <p:cNvGrpSpPr/>
            <p:nvPr/>
          </p:nvGrpSpPr>
          <p:grpSpPr>
            <a:xfrm>
              <a:off x="5551364" y="2049906"/>
              <a:ext cx="2802304" cy="369332"/>
              <a:chOff x="5554540" y="1429066"/>
              <a:chExt cx="2486515" cy="369332"/>
            </a:xfrm>
          </p:grpSpPr>
          <p:sp>
            <p:nvSpPr>
              <p:cNvPr id="15" name="Rectangle 14">
                <a:extLst>
                  <a:ext uri="{FF2B5EF4-FFF2-40B4-BE49-F238E27FC236}">
                    <a16:creationId xmlns:a16="http://schemas.microsoft.com/office/drawing/2014/main" id="{255F5E25-C64C-031D-E2EC-2EF61AF450DA}"/>
                  </a:ext>
                </a:extLst>
              </p:cNvPr>
              <p:cNvSpPr/>
              <p:nvPr/>
            </p:nvSpPr>
            <p:spPr>
              <a:xfrm>
                <a:off x="6238507" y="1429066"/>
                <a:ext cx="1802548" cy="369332"/>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Recommends relevant comments</a:t>
                </a:r>
                <a:endParaRPr lang="en-CA" sz="12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DC840426-E78B-7DD2-8747-66BC6A48ADE9}"/>
                  </a:ext>
                </a:extLst>
              </p:cNvPr>
              <p:cNvCxnSpPr>
                <a:cxnSpLocks/>
                <a:stCxn id="15" idx="1"/>
              </p:cNvCxnSpPr>
              <p:nvPr/>
            </p:nvCxnSpPr>
            <p:spPr>
              <a:xfrm flipH="1">
                <a:off x="5554540" y="1613732"/>
                <a:ext cx="683967" cy="0"/>
              </a:xfrm>
              <a:prstGeom prst="straightConnector1">
                <a:avLst/>
              </a:prstGeom>
              <a:ln w="19050">
                <a:tailEnd type="triangle"/>
              </a:ln>
            </p:spPr>
            <p:style>
              <a:lnRef idx="2">
                <a:schemeClr val="accent4"/>
              </a:lnRef>
              <a:fillRef idx="0">
                <a:schemeClr val="accent4"/>
              </a:fillRef>
              <a:effectRef idx="1">
                <a:schemeClr val="accent4"/>
              </a:effectRef>
              <a:fontRef idx="minor">
                <a:schemeClr val="tx1"/>
              </a:fontRef>
            </p:style>
          </p:cxnSp>
        </p:grpSp>
      </p:grpSp>
      <p:grpSp>
        <p:nvGrpSpPr>
          <p:cNvPr id="17" name="Group 16">
            <a:extLst>
              <a:ext uri="{FF2B5EF4-FFF2-40B4-BE49-F238E27FC236}">
                <a16:creationId xmlns:a16="http://schemas.microsoft.com/office/drawing/2014/main" id="{5E31C99D-969A-6B91-A552-46A850BF1BF9}"/>
              </a:ext>
            </a:extLst>
          </p:cNvPr>
          <p:cNvGrpSpPr/>
          <p:nvPr/>
        </p:nvGrpSpPr>
        <p:grpSpPr>
          <a:xfrm>
            <a:off x="922850" y="3508636"/>
            <a:ext cx="7599022" cy="378046"/>
            <a:chOff x="790331" y="2724263"/>
            <a:chExt cx="7563338" cy="378046"/>
          </a:xfrm>
        </p:grpSpPr>
        <p:sp>
          <p:nvSpPr>
            <p:cNvPr id="18" name="TextBox 17">
              <a:extLst>
                <a:ext uri="{FF2B5EF4-FFF2-40B4-BE49-F238E27FC236}">
                  <a16:creationId xmlns:a16="http://schemas.microsoft.com/office/drawing/2014/main" id="{2C8086D4-8CA5-F3D9-853B-3B97231F5B1D}"/>
                </a:ext>
              </a:extLst>
            </p:cNvPr>
            <p:cNvSpPr txBox="1"/>
            <p:nvPr/>
          </p:nvSpPr>
          <p:spPr>
            <a:xfrm>
              <a:off x="790331" y="2732977"/>
              <a:ext cx="4764208" cy="369332"/>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sz="1800" b="0" i="0" dirty="0">
                  <a:solidFill>
                    <a:schemeClr val="tx1"/>
                  </a:solidFill>
                  <a:latin typeface="Arial" panose="020B0604020202020204" pitchFamily="34" charset="0"/>
                  <a:cs typeface="Arial" panose="020B0604020202020204" pitchFamily="34" charset="0"/>
                </a:rPr>
                <a:t>Xu et al</a:t>
              </a:r>
              <a:r>
                <a:rPr lang="en-CA" sz="1800" b="0" i="0" dirty="0">
                  <a:solidFill>
                    <a:schemeClr val="tx1"/>
                  </a:solidFill>
                </a:rPr>
                <a:t>.</a:t>
              </a:r>
              <a:r>
                <a:rPr lang="en-US" dirty="0">
                  <a:latin typeface="Arial" panose="020B0604020202020204" pitchFamily="34" charset="0"/>
                  <a:cs typeface="Arial" panose="020B0604020202020204" pitchFamily="34" charset="0"/>
                </a:rPr>
                <a:t>, ASE 2017 - AnswerBot</a:t>
              </a:r>
              <a:endParaRPr lang="en-CA"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564BEE82-F572-F599-DF80-6CCC73632F98}"/>
                </a:ext>
              </a:extLst>
            </p:cNvPr>
            <p:cNvGrpSpPr/>
            <p:nvPr/>
          </p:nvGrpSpPr>
          <p:grpSpPr>
            <a:xfrm>
              <a:off x="5560767" y="2724263"/>
              <a:ext cx="2792902" cy="369332"/>
              <a:chOff x="5554540" y="1429066"/>
              <a:chExt cx="2486515" cy="369332"/>
            </a:xfrm>
          </p:grpSpPr>
          <p:sp>
            <p:nvSpPr>
              <p:cNvPr id="20" name="Rectangle 19">
                <a:extLst>
                  <a:ext uri="{FF2B5EF4-FFF2-40B4-BE49-F238E27FC236}">
                    <a16:creationId xmlns:a16="http://schemas.microsoft.com/office/drawing/2014/main" id="{3723A5CA-A4D6-BE2F-DB69-215EF32682DB}"/>
                  </a:ext>
                </a:extLst>
              </p:cNvPr>
              <p:cNvSpPr/>
              <p:nvPr/>
            </p:nvSpPr>
            <p:spPr>
              <a:xfrm>
                <a:off x="6238507" y="1429066"/>
                <a:ext cx="1802548" cy="369332"/>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latin typeface="Arial" panose="020B0604020202020204" pitchFamily="34" charset="0"/>
                    <a:cs typeface="Arial" panose="020B0604020202020204" pitchFamily="34" charset="0"/>
                  </a:rPr>
                  <a:t>Answers technical, non </a:t>
                </a:r>
                <a:r>
                  <a:rPr lang="en-US" sz="1200" dirty="0" err="1">
                    <a:latin typeface="Arial" panose="020B0604020202020204" pitchFamily="34" charset="0"/>
                    <a:cs typeface="Arial" panose="020B0604020202020204" pitchFamily="34" charset="0"/>
                  </a:rPr>
                  <a:t>factoidal</a:t>
                </a:r>
                <a:r>
                  <a:rPr lang="en-US" sz="1200" dirty="0">
                    <a:latin typeface="Arial" panose="020B0604020202020204" pitchFamily="34" charset="0"/>
                    <a:cs typeface="Arial" panose="020B0604020202020204" pitchFamily="34" charset="0"/>
                  </a:rPr>
                  <a:t> questions</a:t>
                </a:r>
                <a:endParaRPr lang="en-CA" sz="1200" dirty="0">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7D70F583-77AE-B2EA-86E2-CB5E04E23AF2}"/>
                  </a:ext>
                </a:extLst>
              </p:cNvPr>
              <p:cNvCxnSpPr>
                <a:cxnSpLocks/>
                <a:stCxn id="20" idx="1"/>
              </p:cNvCxnSpPr>
              <p:nvPr/>
            </p:nvCxnSpPr>
            <p:spPr>
              <a:xfrm flipH="1">
                <a:off x="5554540" y="1613732"/>
                <a:ext cx="683967" cy="0"/>
              </a:xfrm>
              <a:prstGeom prst="straightConnector1">
                <a:avLst/>
              </a:prstGeom>
              <a:ln w="19050">
                <a:tailEnd type="triangle"/>
              </a:ln>
            </p:spPr>
            <p:style>
              <a:lnRef idx="2">
                <a:schemeClr val="accent4"/>
              </a:lnRef>
              <a:fillRef idx="0">
                <a:schemeClr val="accent4"/>
              </a:fillRef>
              <a:effectRef idx="1">
                <a:schemeClr val="accent4"/>
              </a:effectRef>
              <a:fontRef idx="minor">
                <a:schemeClr val="tx1"/>
              </a:fontRef>
            </p:style>
          </p:cxnSp>
        </p:grpSp>
      </p:grpSp>
      <p:grpSp>
        <p:nvGrpSpPr>
          <p:cNvPr id="22" name="Group 21">
            <a:extLst>
              <a:ext uri="{FF2B5EF4-FFF2-40B4-BE49-F238E27FC236}">
                <a16:creationId xmlns:a16="http://schemas.microsoft.com/office/drawing/2014/main" id="{9F803AFD-F992-15DD-ED20-34984A4EF415}"/>
              </a:ext>
            </a:extLst>
          </p:cNvPr>
          <p:cNvGrpSpPr/>
          <p:nvPr/>
        </p:nvGrpSpPr>
        <p:grpSpPr>
          <a:xfrm>
            <a:off x="937655" y="2329600"/>
            <a:ext cx="7584217" cy="380581"/>
            <a:chOff x="790332" y="3345103"/>
            <a:chExt cx="7584217" cy="380581"/>
          </a:xfrm>
        </p:grpSpPr>
        <p:sp>
          <p:nvSpPr>
            <p:cNvPr id="23" name="TextBox 22">
              <a:extLst>
                <a:ext uri="{FF2B5EF4-FFF2-40B4-BE49-F238E27FC236}">
                  <a16:creationId xmlns:a16="http://schemas.microsoft.com/office/drawing/2014/main" id="{C789053C-82A2-67EE-30E2-5C8548BCFD0A}"/>
                </a:ext>
              </a:extLst>
            </p:cNvPr>
            <p:cNvSpPr txBox="1"/>
            <p:nvPr/>
          </p:nvSpPr>
          <p:spPr>
            <a:xfrm>
              <a:off x="790332" y="3356352"/>
              <a:ext cx="4764208" cy="369332"/>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CA" sz="1800" dirty="0">
                  <a:solidFill>
                    <a:schemeClr val="tx1"/>
                  </a:solidFill>
                  <a:latin typeface="Arial" panose="020B0604020202020204" pitchFamily="34" charset="0"/>
                  <a:cs typeface="Arial" panose="020B0604020202020204" pitchFamily="34" charset="0"/>
                </a:rPr>
                <a:t>Correa et al</a:t>
              </a:r>
              <a:r>
                <a:rPr lang="en-CA" sz="1800" b="0" i="0" dirty="0">
                  <a:solidFill>
                    <a:schemeClr val="tx1"/>
                  </a:solidFill>
                </a:rPr>
                <a:t>.</a:t>
              </a:r>
              <a:r>
                <a:rPr lang="en-US" dirty="0">
                  <a:latin typeface="Arial" panose="020B0604020202020204" pitchFamily="34" charset="0"/>
                  <a:cs typeface="Arial" panose="020B0604020202020204" pitchFamily="34" charset="0"/>
                </a:rPr>
                <a:t>, APSEC 2013- Samekana</a:t>
              </a:r>
              <a:endParaRPr lang="en-CA"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DC62231D-834B-8AE0-458B-6CF718572FC4}"/>
                </a:ext>
              </a:extLst>
            </p:cNvPr>
            <p:cNvGrpSpPr/>
            <p:nvPr/>
          </p:nvGrpSpPr>
          <p:grpSpPr>
            <a:xfrm>
              <a:off x="5581647" y="3345103"/>
              <a:ext cx="2792902" cy="369332"/>
              <a:chOff x="5554540" y="1429066"/>
              <a:chExt cx="2486515" cy="369332"/>
            </a:xfrm>
          </p:grpSpPr>
          <p:sp>
            <p:nvSpPr>
              <p:cNvPr id="25" name="Rectangle 24">
                <a:extLst>
                  <a:ext uri="{FF2B5EF4-FFF2-40B4-BE49-F238E27FC236}">
                    <a16:creationId xmlns:a16="http://schemas.microsoft.com/office/drawing/2014/main" id="{B9B0957C-0E70-5572-4F9A-DF405632820B}"/>
                  </a:ext>
                </a:extLst>
              </p:cNvPr>
              <p:cNvSpPr/>
              <p:nvPr/>
            </p:nvSpPr>
            <p:spPr>
              <a:xfrm>
                <a:off x="6238507" y="1429066"/>
                <a:ext cx="1802548" cy="369332"/>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Web links to external knowledge source</a:t>
                </a:r>
                <a:endParaRPr lang="en-CA" sz="1200" dirty="0"/>
              </a:p>
            </p:txBody>
          </p:sp>
          <p:cxnSp>
            <p:nvCxnSpPr>
              <p:cNvPr id="26" name="Straight Arrow Connector 25">
                <a:extLst>
                  <a:ext uri="{FF2B5EF4-FFF2-40B4-BE49-F238E27FC236}">
                    <a16:creationId xmlns:a16="http://schemas.microsoft.com/office/drawing/2014/main" id="{49AFAE5D-2337-7711-678D-7F612FC40B94}"/>
                  </a:ext>
                </a:extLst>
              </p:cNvPr>
              <p:cNvCxnSpPr>
                <a:cxnSpLocks/>
                <a:stCxn id="25" idx="1"/>
              </p:cNvCxnSpPr>
              <p:nvPr/>
            </p:nvCxnSpPr>
            <p:spPr>
              <a:xfrm flipH="1">
                <a:off x="5554540" y="1613732"/>
                <a:ext cx="683967" cy="0"/>
              </a:xfrm>
              <a:prstGeom prst="straightConnector1">
                <a:avLst/>
              </a:prstGeom>
              <a:ln w="19050">
                <a:tailEnd type="triangle"/>
              </a:ln>
            </p:spPr>
            <p:style>
              <a:lnRef idx="2">
                <a:schemeClr val="accent4"/>
              </a:lnRef>
              <a:fillRef idx="0">
                <a:schemeClr val="accent4"/>
              </a:fillRef>
              <a:effectRef idx="1">
                <a:schemeClr val="accent4"/>
              </a:effectRef>
              <a:fontRef idx="minor">
                <a:schemeClr val="tx1"/>
              </a:fontRef>
            </p:style>
          </p:cxnSp>
        </p:grpSp>
      </p:grpSp>
      <p:pic>
        <p:nvPicPr>
          <p:cNvPr id="28" name="Graphic 27" descr="Person with idea with solid fill">
            <a:extLst>
              <a:ext uri="{FF2B5EF4-FFF2-40B4-BE49-F238E27FC236}">
                <a16:creationId xmlns:a16="http://schemas.microsoft.com/office/drawing/2014/main" id="{843DEE44-C584-226F-4BDE-D39C977C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4352" y="4021157"/>
            <a:ext cx="784966" cy="784966"/>
          </a:xfrm>
          <a:prstGeom prst="rect">
            <a:avLst/>
          </a:prstGeom>
        </p:spPr>
      </p:pic>
    </p:spTree>
    <p:extLst>
      <p:ext uri="{BB962C8B-B14F-4D97-AF65-F5344CB8AC3E}">
        <p14:creationId xmlns:p14="http://schemas.microsoft.com/office/powerpoint/2010/main" val="425486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389D1CE-8384-5BC5-7FCA-984313E67234}"/>
              </a:ext>
            </a:extLst>
          </p:cNvPr>
          <p:cNvSpPr>
            <a:spLocks noGrp="1"/>
          </p:cNvSpPr>
          <p:nvPr>
            <p:ph type="body" sz="quarter" idx="15"/>
          </p:nvPr>
        </p:nvSpPr>
        <p:spPr/>
        <p:txBody>
          <a:bodyPr>
            <a:normAutofit fontScale="92500" lnSpcReduction="20000"/>
          </a:bodyPr>
          <a:lstStyle/>
          <a:p>
            <a:pPr>
              <a:lnSpc>
                <a:spcPct val="150000"/>
              </a:lnSpc>
            </a:pPr>
            <a:r>
              <a:rPr lang="en-US" sz="3600" dirty="0"/>
              <a:t>Proposed Technique - BugEnricher</a:t>
            </a:r>
            <a:endParaRPr lang="en-CA" dirty="0"/>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4294967295"/>
          </p:nvPr>
        </p:nvSpPr>
        <p:spPr>
          <a:xfrm>
            <a:off x="8434388" y="4767263"/>
            <a:ext cx="709612" cy="274637"/>
          </a:xfrm>
        </p:spPr>
        <p:txBody>
          <a:bodyPr/>
          <a:lstStyle/>
          <a:p>
            <a:fld id="{EDF96001-7E4F-EB42-8596-9AF1BDDEE6AD}" type="slidenum">
              <a:rPr lang="en-US" smtClean="0"/>
              <a:t>32</a:t>
            </a:fld>
            <a:endParaRPr lang="en-US" dirty="0"/>
          </a:p>
        </p:txBody>
      </p:sp>
    </p:spTree>
    <p:extLst>
      <p:ext uri="{BB962C8B-B14F-4D97-AF65-F5344CB8AC3E}">
        <p14:creationId xmlns:p14="http://schemas.microsoft.com/office/powerpoint/2010/main" val="394611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2000" dirty="0"/>
              <a:t>Proposed Technique - BugEnricher</a:t>
            </a:r>
            <a:endParaRPr lang="en-CA" sz="2000" dirty="0"/>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33</a:t>
            </a:fld>
            <a:endParaRPr lang="en-US" dirty="0"/>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B737DAFB-E82D-1F96-4168-FD4A735A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830" y="2516499"/>
            <a:ext cx="652123" cy="652123"/>
          </a:xfrm>
          <a:prstGeom prst="rect">
            <a:avLst/>
          </a:prstGeom>
        </p:spPr>
      </p:pic>
      <p:cxnSp>
        <p:nvCxnSpPr>
          <p:cNvPr id="16" name="Straight Arrow Connector 15">
            <a:extLst>
              <a:ext uri="{FF2B5EF4-FFF2-40B4-BE49-F238E27FC236}">
                <a16:creationId xmlns:a16="http://schemas.microsoft.com/office/drawing/2014/main" id="{7EF11347-7615-54DA-7CA9-E9C0EC0D59E9}"/>
              </a:ext>
            </a:extLst>
          </p:cNvPr>
          <p:cNvCxnSpPr>
            <a:cxnSpLocks/>
          </p:cNvCxnSpPr>
          <p:nvPr/>
        </p:nvCxnSpPr>
        <p:spPr>
          <a:xfrm>
            <a:off x="3166429" y="2835221"/>
            <a:ext cx="58945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A0B4AE8B-C045-BED3-3129-1FE8753050D6}"/>
              </a:ext>
            </a:extLst>
          </p:cNvPr>
          <p:cNvSpPr txBox="1"/>
          <p:nvPr/>
        </p:nvSpPr>
        <p:spPr>
          <a:xfrm flipH="1">
            <a:off x="3314992" y="1517709"/>
            <a:ext cx="227555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Dataset construction and pre-processing</a:t>
            </a:r>
          </a:p>
        </p:txBody>
      </p:sp>
      <p:sp>
        <p:nvSpPr>
          <p:cNvPr id="30" name="Right Brace 29">
            <a:extLst>
              <a:ext uri="{FF2B5EF4-FFF2-40B4-BE49-F238E27FC236}">
                <a16:creationId xmlns:a16="http://schemas.microsoft.com/office/drawing/2014/main" id="{6FB82522-589A-6B89-EB44-0D65503AD50A}"/>
              </a:ext>
            </a:extLst>
          </p:cNvPr>
          <p:cNvSpPr/>
          <p:nvPr/>
        </p:nvSpPr>
        <p:spPr>
          <a:xfrm rot="5400000">
            <a:off x="1745019" y="2730658"/>
            <a:ext cx="250539" cy="2592283"/>
          </a:xfrm>
          <a:prstGeom prst="rightBrace">
            <a:avLst>
              <a:gd name="adj1" fmla="val 43439"/>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CA" dirty="0"/>
          </a:p>
        </p:txBody>
      </p:sp>
      <p:grpSp>
        <p:nvGrpSpPr>
          <p:cNvPr id="62" name="Group 61">
            <a:extLst>
              <a:ext uri="{FF2B5EF4-FFF2-40B4-BE49-F238E27FC236}">
                <a16:creationId xmlns:a16="http://schemas.microsoft.com/office/drawing/2014/main" id="{8996886A-57DB-F5AC-64CF-C2641E4D719D}"/>
              </a:ext>
            </a:extLst>
          </p:cNvPr>
          <p:cNvGrpSpPr/>
          <p:nvPr/>
        </p:nvGrpSpPr>
        <p:grpSpPr>
          <a:xfrm>
            <a:off x="812909" y="4152069"/>
            <a:ext cx="2205173" cy="674623"/>
            <a:chOff x="885748" y="3978485"/>
            <a:chExt cx="1923256" cy="721360"/>
          </a:xfrm>
        </p:grpSpPr>
        <p:sp>
          <p:nvSpPr>
            <p:cNvPr id="31" name="TextBox 30">
              <a:extLst>
                <a:ext uri="{FF2B5EF4-FFF2-40B4-BE49-F238E27FC236}">
                  <a16:creationId xmlns:a16="http://schemas.microsoft.com/office/drawing/2014/main" id="{9F0137DE-9187-F6B3-0A8A-CB3FB4BC9657}"/>
                </a:ext>
              </a:extLst>
            </p:cNvPr>
            <p:cNvSpPr txBox="1"/>
            <p:nvPr/>
          </p:nvSpPr>
          <p:spPr>
            <a:xfrm flipH="1">
              <a:off x="885748" y="3978485"/>
              <a:ext cx="1923256" cy="493648"/>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Vocabulary Construction</a:t>
              </a:r>
            </a:p>
          </p:txBody>
        </p:sp>
        <p:sp>
          <p:nvSpPr>
            <p:cNvPr id="60" name="Oval 59">
              <a:extLst>
                <a:ext uri="{FF2B5EF4-FFF2-40B4-BE49-F238E27FC236}">
                  <a16:creationId xmlns:a16="http://schemas.microsoft.com/office/drawing/2014/main" id="{FD411992-775E-AA06-0B0B-89C951D10DDA}"/>
                </a:ext>
              </a:extLst>
            </p:cNvPr>
            <p:cNvSpPr/>
            <p:nvPr/>
          </p:nvSpPr>
          <p:spPr>
            <a:xfrm>
              <a:off x="1633186" y="4416965"/>
              <a:ext cx="237329" cy="28288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1</a:t>
              </a:r>
              <a:endParaRPr lang="en-CA" sz="1600" b="1" dirty="0">
                <a:latin typeface="Arial" panose="020B0604020202020204" pitchFamily="34" charset="0"/>
                <a:cs typeface="Arial" panose="020B0604020202020204" pitchFamily="34" charset="0"/>
              </a:endParaRPr>
            </a:p>
          </p:txBody>
        </p:sp>
      </p:grpSp>
      <p:grpSp>
        <p:nvGrpSpPr>
          <p:cNvPr id="82" name="Group 81">
            <a:extLst>
              <a:ext uri="{FF2B5EF4-FFF2-40B4-BE49-F238E27FC236}">
                <a16:creationId xmlns:a16="http://schemas.microsoft.com/office/drawing/2014/main" id="{8ED03F11-9B3C-F321-DBA6-009E23833F8B}"/>
              </a:ext>
            </a:extLst>
          </p:cNvPr>
          <p:cNvGrpSpPr/>
          <p:nvPr/>
        </p:nvGrpSpPr>
        <p:grpSpPr>
          <a:xfrm>
            <a:off x="3268795" y="2529373"/>
            <a:ext cx="1852267" cy="1237082"/>
            <a:chOff x="3372158" y="2103135"/>
            <a:chExt cx="1923256" cy="1322784"/>
          </a:xfrm>
        </p:grpSpPr>
        <p:pic>
          <p:nvPicPr>
            <p:cNvPr id="17" name="Picture 16" descr="A black background with a black square&#10;&#10;Description automatically generated with medium confidence">
              <a:extLst>
                <a:ext uri="{FF2B5EF4-FFF2-40B4-BE49-F238E27FC236}">
                  <a16:creationId xmlns:a16="http://schemas.microsoft.com/office/drawing/2014/main" id="{16D2FC8B-B21A-4027-AD64-F20F75D7B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602" y="2103135"/>
              <a:ext cx="666803" cy="666803"/>
            </a:xfrm>
            <a:prstGeom prst="rect">
              <a:avLst/>
            </a:prstGeom>
          </p:spPr>
        </p:pic>
        <p:sp>
          <p:nvSpPr>
            <p:cNvPr id="27" name="TextBox 26">
              <a:extLst>
                <a:ext uri="{FF2B5EF4-FFF2-40B4-BE49-F238E27FC236}">
                  <a16:creationId xmlns:a16="http://schemas.microsoft.com/office/drawing/2014/main" id="{14A0D0DD-8C09-D3BA-5F10-3FE0ECCB0F8E}"/>
                </a:ext>
              </a:extLst>
            </p:cNvPr>
            <p:cNvSpPr txBox="1"/>
            <p:nvPr/>
          </p:nvSpPr>
          <p:spPr>
            <a:xfrm flipH="1">
              <a:off x="3372158" y="2817660"/>
              <a:ext cx="1923256" cy="29618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Data Cleaning</a:t>
              </a:r>
            </a:p>
          </p:txBody>
        </p:sp>
        <p:grpSp>
          <p:nvGrpSpPr>
            <p:cNvPr id="67" name="Group 66">
              <a:extLst>
                <a:ext uri="{FF2B5EF4-FFF2-40B4-BE49-F238E27FC236}">
                  <a16:creationId xmlns:a16="http://schemas.microsoft.com/office/drawing/2014/main" id="{80D7CAB5-DC3D-17A6-000E-CDB0A7E9E480}"/>
                </a:ext>
              </a:extLst>
            </p:cNvPr>
            <p:cNvGrpSpPr/>
            <p:nvPr/>
          </p:nvGrpSpPr>
          <p:grpSpPr>
            <a:xfrm>
              <a:off x="4157450" y="3096820"/>
              <a:ext cx="496529" cy="329099"/>
              <a:chOff x="3193795" y="952657"/>
              <a:chExt cx="536431" cy="363412"/>
            </a:xfrm>
          </p:grpSpPr>
          <p:sp>
            <p:nvSpPr>
              <p:cNvPr id="68" name="Oval 67">
                <a:extLst>
                  <a:ext uri="{FF2B5EF4-FFF2-40B4-BE49-F238E27FC236}">
                    <a16:creationId xmlns:a16="http://schemas.microsoft.com/office/drawing/2014/main" id="{D1C4AA44-B030-0AEF-0C8E-2D3AA6F97817}"/>
                  </a:ext>
                </a:extLst>
              </p:cNvPr>
              <p:cNvSpPr/>
              <p:nvPr/>
            </p:nvSpPr>
            <p:spPr>
              <a:xfrm>
                <a:off x="3254852" y="978594"/>
                <a:ext cx="308459" cy="3123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sz="800" dirty="0">
                  <a:latin typeface="Abadi" panose="020F0502020204030204" pitchFamily="34" charset="0"/>
                </a:endParaRPr>
              </a:p>
            </p:txBody>
          </p:sp>
          <p:sp>
            <p:nvSpPr>
              <p:cNvPr id="69" name="TextBox 68">
                <a:extLst>
                  <a:ext uri="{FF2B5EF4-FFF2-40B4-BE49-F238E27FC236}">
                    <a16:creationId xmlns:a16="http://schemas.microsoft.com/office/drawing/2014/main" id="{A8B518B4-B493-82AC-8ECF-63A2D30DBA1C}"/>
                  </a:ext>
                </a:extLst>
              </p:cNvPr>
              <p:cNvSpPr txBox="1"/>
              <p:nvPr/>
            </p:nvSpPr>
            <p:spPr>
              <a:xfrm>
                <a:off x="3193795" y="952657"/>
                <a:ext cx="536431" cy="363412"/>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 2</a:t>
                </a:r>
                <a:endParaRPr lang="en-CA" sz="1600" b="1" dirty="0">
                  <a:solidFill>
                    <a:schemeClr val="bg1"/>
                  </a:solidFill>
                  <a:latin typeface="Arial" panose="020B0604020202020204" pitchFamily="34" charset="0"/>
                  <a:cs typeface="Arial" panose="020B0604020202020204" pitchFamily="34" charset="0"/>
                </a:endParaRPr>
              </a:p>
            </p:txBody>
          </p:sp>
        </p:grpSp>
      </p:grpSp>
      <p:sp>
        <p:nvSpPr>
          <p:cNvPr id="79" name="TextBox 78">
            <a:extLst>
              <a:ext uri="{FF2B5EF4-FFF2-40B4-BE49-F238E27FC236}">
                <a16:creationId xmlns:a16="http://schemas.microsoft.com/office/drawing/2014/main" id="{EF16AA1F-C3B8-B778-172C-22E2AADFE884}"/>
              </a:ext>
            </a:extLst>
          </p:cNvPr>
          <p:cNvSpPr txBox="1"/>
          <p:nvPr/>
        </p:nvSpPr>
        <p:spPr>
          <a:xfrm>
            <a:off x="5590542" y="816446"/>
            <a:ext cx="3185523"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CA" sz="900" b="1" dirty="0">
                <a:solidFill>
                  <a:schemeClr val="tx1"/>
                </a:solidFill>
                <a:latin typeface="Arial" panose="020B0604020202020204" pitchFamily="34" charset="0"/>
                <a:cs typeface="Arial" panose="020B0604020202020204" pitchFamily="34" charset="0"/>
              </a:rPr>
              <a:t>Tag: </a:t>
            </a:r>
            <a:r>
              <a:rPr lang="en-CA" sz="900" dirty="0">
                <a:solidFill>
                  <a:schemeClr val="tx1"/>
                </a:solidFill>
                <a:latin typeface="Arial" panose="020B0604020202020204" pitchFamily="34" charset="0"/>
                <a:cs typeface="Arial" panose="020B0604020202020204" pitchFamily="34" charset="0"/>
              </a:rPr>
              <a:t>javafx-11 </a:t>
            </a:r>
          </a:p>
          <a:p>
            <a:r>
              <a:rPr lang="en-CA" sz="900" b="1" dirty="0">
                <a:solidFill>
                  <a:schemeClr val="tx1"/>
                </a:solidFill>
                <a:latin typeface="Arial" panose="020B0604020202020204" pitchFamily="34" charset="0"/>
                <a:cs typeface="Arial" panose="020B0604020202020204" pitchFamily="34" charset="0"/>
              </a:rPr>
              <a:t>Explanation: </a:t>
            </a:r>
          </a:p>
          <a:p>
            <a:r>
              <a:rPr lang="en-CA" sz="900" dirty="0">
                <a:solidFill>
                  <a:schemeClr val="tx1"/>
                </a:solidFill>
                <a:latin typeface="Arial" panose="020B0604020202020204" pitchFamily="34" charset="0"/>
                <a:cs typeface="Arial" panose="020B0604020202020204" pitchFamily="34" charset="0"/>
              </a:rPr>
              <a:t>The JavaFX platform enables developers to create client applications based on </a:t>
            </a:r>
            <a:r>
              <a:rPr lang="en-CA" sz="900" dirty="0" err="1">
                <a:solidFill>
                  <a:schemeClr val="tx1"/>
                </a:solidFill>
                <a:latin typeface="Arial" panose="020B0604020202020204" pitchFamily="34" charset="0"/>
                <a:cs typeface="Arial" panose="020B0604020202020204" pitchFamily="34" charset="0"/>
              </a:rPr>
              <a:t>JavaSE</a:t>
            </a:r>
            <a:r>
              <a:rPr lang="en-CA" sz="900" dirty="0">
                <a:solidFill>
                  <a:schemeClr val="tx1"/>
                </a:solidFill>
                <a:latin typeface="Arial" panose="020B0604020202020204" pitchFamily="34" charset="0"/>
                <a:cs typeface="Arial" panose="020B0604020202020204" pitchFamily="34" charset="0"/>
              </a:rPr>
              <a:t> that behave consistently across multiple platforms. Built on Java technology since JavaFX 2.0, it was part of the default JDK since JDK 1.8, but starting Java 11, JavaFX is offered as a component separate from the core JDK.</a:t>
            </a:r>
          </a:p>
        </p:txBody>
      </p:sp>
      <p:sp>
        <p:nvSpPr>
          <p:cNvPr id="80" name="TextBox 79">
            <a:extLst>
              <a:ext uri="{FF2B5EF4-FFF2-40B4-BE49-F238E27FC236}">
                <a16:creationId xmlns:a16="http://schemas.microsoft.com/office/drawing/2014/main" id="{10DD169D-4749-6379-FFDA-543E4C1E0C17}"/>
              </a:ext>
            </a:extLst>
          </p:cNvPr>
          <p:cNvSpPr txBox="1"/>
          <p:nvPr/>
        </p:nvSpPr>
        <p:spPr>
          <a:xfrm>
            <a:off x="5590541" y="2114888"/>
            <a:ext cx="3185523"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CA" sz="900" b="1" dirty="0">
                <a:solidFill>
                  <a:schemeClr val="tx1"/>
                </a:solidFill>
                <a:latin typeface="Arial" panose="020B0604020202020204" pitchFamily="34" charset="0"/>
                <a:cs typeface="Arial" panose="020B0604020202020204" pitchFamily="34" charset="0"/>
              </a:rPr>
              <a:t>Term: </a:t>
            </a:r>
            <a:r>
              <a:rPr lang="en-CA" sz="900" dirty="0">
                <a:solidFill>
                  <a:schemeClr val="tx1"/>
                </a:solidFill>
                <a:latin typeface="Arial" panose="020B0604020202020204" pitchFamily="34" charset="0"/>
                <a:cs typeface="Arial" panose="020B0604020202020204" pitchFamily="34" charset="0"/>
              </a:rPr>
              <a:t>java.io</a:t>
            </a:r>
          </a:p>
          <a:p>
            <a:r>
              <a:rPr lang="en-CA" sz="900" b="1" dirty="0">
                <a:solidFill>
                  <a:schemeClr val="tx1"/>
                </a:solidFill>
                <a:latin typeface="Arial" panose="020B0604020202020204" pitchFamily="34" charset="0"/>
                <a:cs typeface="Arial" panose="020B0604020202020204" pitchFamily="34" charset="0"/>
              </a:rPr>
              <a:t>Explanation: </a:t>
            </a:r>
          </a:p>
          <a:p>
            <a:r>
              <a:rPr lang="en-US" sz="900" dirty="0">
                <a:solidFill>
                  <a:schemeClr val="tx1"/>
                </a:solidFill>
                <a:latin typeface="Arial" panose="020B0604020202020204" pitchFamily="34" charset="0"/>
                <a:cs typeface="Arial" panose="020B0604020202020204" pitchFamily="34" charset="0"/>
              </a:rPr>
              <a:t>Provides for system input and output through data streams, serialization and the file system.</a:t>
            </a:r>
            <a:endParaRPr lang="en-CA" sz="900" dirty="0">
              <a:solidFill>
                <a:schemeClr val="tx1"/>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0D8BC23-4FD6-3BA2-7993-51A34364128C}"/>
              </a:ext>
            </a:extLst>
          </p:cNvPr>
          <p:cNvSpPr txBox="1"/>
          <p:nvPr/>
        </p:nvSpPr>
        <p:spPr>
          <a:xfrm>
            <a:off x="5590540" y="2896015"/>
            <a:ext cx="3185523"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CA" sz="900" b="1" dirty="0">
                <a:solidFill>
                  <a:schemeClr val="tx1"/>
                </a:solidFill>
                <a:latin typeface="Arial" panose="020B0604020202020204" pitchFamily="34" charset="0"/>
                <a:cs typeface="Arial" panose="020B0604020202020204" pitchFamily="34" charset="0"/>
              </a:rPr>
              <a:t>Term: </a:t>
            </a:r>
            <a:r>
              <a:rPr lang="en-CA" sz="900" dirty="0">
                <a:solidFill>
                  <a:schemeClr val="tx1"/>
                </a:solidFill>
                <a:latin typeface="Arial" panose="020B0604020202020204" pitchFamily="34" charset="0"/>
                <a:cs typeface="Arial" panose="020B0604020202020204" pitchFamily="34" charset="0"/>
              </a:rPr>
              <a:t>immutable</a:t>
            </a:r>
          </a:p>
          <a:p>
            <a:r>
              <a:rPr lang="en-CA" sz="900" b="1" dirty="0">
                <a:solidFill>
                  <a:schemeClr val="tx1"/>
                </a:solidFill>
                <a:latin typeface="Arial" panose="020B0604020202020204" pitchFamily="34" charset="0"/>
                <a:cs typeface="Arial" panose="020B0604020202020204" pitchFamily="34" charset="0"/>
              </a:rPr>
              <a:t>Explanation: </a:t>
            </a:r>
          </a:p>
          <a:p>
            <a:r>
              <a:rPr lang="en-US" sz="900" dirty="0">
                <a:solidFill>
                  <a:schemeClr val="tx1"/>
                </a:solidFill>
                <a:latin typeface="Arial" panose="020B0604020202020204" pitchFamily="34" charset="0"/>
                <a:cs typeface="Arial" panose="020B0604020202020204" pitchFamily="34" charset="0"/>
              </a:rPr>
              <a:t>An object with a fixed value. Immutable objects include numbers, strings and tuples. Such an object cannot be altered.  A new object has to be created if a different value has to be stored.  They play an important role in places where a constant hash value is needed, for example, as a key in a dictionary.</a:t>
            </a:r>
            <a:endParaRPr lang="en-CA" sz="900" dirty="0">
              <a:solidFill>
                <a:schemeClr val="tx1"/>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F9ED12E0-4101-259B-BA8A-83624AACF2ED}"/>
              </a:ext>
            </a:extLst>
          </p:cNvPr>
          <p:cNvGrpSpPr/>
          <p:nvPr/>
        </p:nvGrpSpPr>
        <p:grpSpPr>
          <a:xfrm>
            <a:off x="5949574" y="1538348"/>
            <a:ext cx="2369489" cy="1898465"/>
            <a:chOff x="2806810" y="691763"/>
            <a:chExt cx="2369489" cy="1564682"/>
          </a:xfrm>
        </p:grpSpPr>
        <p:sp>
          <p:nvSpPr>
            <p:cNvPr id="100" name="TextBox 99">
              <a:extLst>
                <a:ext uri="{FF2B5EF4-FFF2-40B4-BE49-F238E27FC236}">
                  <a16:creationId xmlns:a16="http://schemas.microsoft.com/office/drawing/2014/main" id="{C03902B5-123F-F44E-10BC-743C9E4BD61D}"/>
                </a:ext>
              </a:extLst>
            </p:cNvPr>
            <p:cNvSpPr txBox="1"/>
            <p:nvPr/>
          </p:nvSpPr>
          <p:spPr>
            <a:xfrm>
              <a:off x="2806810" y="691763"/>
              <a:ext cx="2369489" cy="2616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100" dirty="0">
                  <a:latin typeface="Arial" panose="020B0604020202020204" pitchFamily="34" charset="0"/>
                  <a:cs typeface="Arial" panose="020B0604020202020204" pitchFamily="34" charset="0"/>
                </a:rPr>
                <a:t>Remove HTML Tags, URLS</a:t>
              </a:r>
              <a:endParaRPr lang="en-CA" sz="1100" dirty="0">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5B493417-92A5-95D5-E4F0-D7C03DF0404D}"/>
                </a:ext>
              </a:extLst>
            </p:cNvPr>
            <p:cNvSpPr txBox="1"/>
            <p:nvPr/>
          </p:nvSpPr>
          <p:spPr>
            <a:xfrm>
              <a:off x="2806810" y="1288951"/>
              <a:ext cx="2369489" cy="2616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100" dirty="0">
                  <a:latin typeface="Arial" panose="020B0604020202020204" pitchFamily="34" charset="0"/>
                  <a:cs typeface="Arial" panose="020B0604020202020204" pitchFamily="34" charset="0"/>
                </a:rPr>
                <a:t>Spellchecker using </a:t>
              </a:r>
              <a:r>
                <a:rPr lang="en-US" sz="1100" i="1" dirty="0">
                  <a:latin typeface="Arial" panose="020B0604020202020204" pitchFamily="34" charset="0"/>
                  <a:cs typeface="Arial" panose="020B0604020202020204" pitchFamily="34" charset="0"/>
                </a:rPr>
                <a:t>pyspellchecker</a:t>
              </a:r>
              <a:endParaRPr lang="en-CA" sz="1100" i="1" dirty="0">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2461E58E-88DE-AE80-E796-CC841A35F777}"/>
                </a:ext>
              </a:extLst>
            </p:cNvPr>
            <p:cNvSpPr txBox="1"/>
            <p:nvPr/>
          </p:nvSpPr>
          <p:spPr>
            <a:xfrm>
              <a:off x="2806810" y="1901315"/>
              <a:ext cx="2369489" cy="3551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100" dirty="0">
                  <a:latin typeface="Arial" panose="020B0604020202020204" pitchFamily="34" charset="0"/>
                  <a:cs typeface="Arial" panose="020B0604020202020204" pitchFamily="34" charset="0"/>
                </a:rPr>
                <a:t>Lemmatization </a:t>
              </a:r>
            </a:p>
            <a:p>
              <a:pPr algn="ctr"/>
              <a:r>
                <a:rPr lang="en-US" sz="1100" dirty="0">
                  <a:latin typeface="Arial" panose="020B0604020202020204" pitchFamily="34" charset="0"/>
                  <a:cs typeface="Arial" panose="020B0604020202020204" pitchFamily="34" charset="0"/>
                </a:rPr>
                <a:t>e.g. </a:t>
              </a:r>
              <a:r>
                <a:rPr lang="en-CA" sz="1100" b="0" i="0" dirty="0">
                  <a:solidFill>
                    <a:schemeClr val="tx1"/>
                  </a:solidFill>
                  <a:effectLst/>
                  <a:latin typeface="Arial" panose="020B0604020202020204" pitchFamily="34" charset="0"/>
                  <a:cs typeface="Arial" panose="020B0604020202020204" pitchFamily="34" charset="0"/>
                </a:rPr>
                <a:t>querying -&gt; query</a:t>
              </a:r>
              <a:endParaRPr lang="en-CA" sz="1100" dirty="0">
                <a:latin typeface="Arial" panose="020B0604020202020204" pitchFamily="34" charset="0"/>
                <a:cs typeface="Arial" panose="020B0604020202020204" pitchFamily="34" charset="0"/>
              </a:endParaRPr>
            </a:p>
          </p:txBody>
        </p:sp>
        <p:sp>
          <p:nvSpPr>
            <p:cNvPr id="103" name="Arrow: Down 102">
              <a:extLst>
                <a:ext uri="{FF2B5EF4-FFF2-40B4-BE49-F238E27FC236}">
                  <a16:creationId xmlns:a16="http://schemas.microsoft.com/office/drawing/2014/main" id="{BDD8F74A-2970-6239-26F4-BB76A293ED46}"/>
                </a:ext>
              </a:extLst>
            </p:cNvPr>
            <p:cNvSpPr/>
            <p:nvPr/>
          </p:nvSpPr>
          <p:spPr>
            <a:xfrm>
              <a:off x="3840479" y="1009060"/>
              <a:ext cx="302150" cy="261610"/>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104" name="Arrow: Down 103">
              <a:extLst>
                <a:ext uri="{FF2B5EF4-FFF2-40B4-BE49-F238E27FC236}">
                  <a16:creationId xmlns:a16="http://schemas.microsoft.com/office/drawing/2014/main" id="{C23E772A-7A15-002F-5B1B-561AD3C5E6B0}"/>
                </a:ext>
              </a:extLst>
            </p:cNvPr>
            <p:cNvSpPr/>
            <p:nvPr/>
          </p:nvSpPr>
          <p:spPr>
            <a:xfrm>
              <a:off x="3840479" y="1606248"/>
              <a:ext cx="341906" cy="261610"/>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grpSp>
      <p:grpSp>
        <p:nvGrpSpPr>
          <p:cNvPr id="105" name="Group 104">
            <a:extLst>
              <a:ext uri="{FF2B5EF4-FFF2-40B4-BE49-F238E27FC236}">
                <a16:creationId xmlns:a16="http://schemas.microsoft.com/office/drawing/2014/main" id="{81A85152-BC9E-6B4A-D552-9E1AFE82C143}"/>
              </a:ext>
            </a:extLst>
          </p:cNvPr>
          <p:cNvGrpSpPr/>
          <p:nvPr/>
        </p:nvGrpSpPr>
        <p:grpSpPr>
          <a:xfrm>
            <a:off x="448984" y="2927105"/>
            <a:ext cx="2258485" cy="899252"/>
            <a:chOff x="448984" y="2927105"/>
            <a:chExt cx="2258485" cy="899252"/>
          </a:xfrm>
        </p:grpSpPr>
        <p:grpSp>
          <p:nvGrpSpPr>
            <p:cNvPr id="48" name="Group 47">
              <a:extLst>
                <a:ext uri="{FF2B5EF4-FFF2-40B4-BE49-F238E27FC236}">
                  <a16:creationId xmlns:a16="http://schemas.microsoft.com/office/drawing/2014/main" id="{6280089B-06FB-B04A-8BD6-F546EB5A1671}"/>
                </a:ext>
              </a:extLst>
            </p:cNvPr>
            <p:cNvGrpSpPr/>
            <p:nvPr/>
          </p:nvGrpSpPr>
          <p:grpSpPr>
            <a:xfrm>
              <a:off x="448984" y="2927105"/>
              <a:ext cx="2258485" cy="899252"/>
              <a:chOff x="448984" y="2927105"/>
              <a:chExt cx="2258485" cy="899252"/>
            </a:xfrm>
          </p:grpSpPr>
          <p:grpSp>
            <p:nvGrpSpPr>
              <p:cNvPr id="47" name="Group 46">
                <a:extLst>
                  <a:ext uri="{FF2B5EF4-FFF2-40B4-BE49-F238E27FC236}">
                    <a16:creationId xmlns:a16="http://schemas.microsoft.com/office/drawing/2014/main" id="{54C881AB-1A28-69D8-5377-23407056F434}"/>
                  </a:ext>
                </a:extLst>
              </p:cNvPr>
              <p:cNvGrpSpPr/>
              <p:nvPr/>
            </p:nvGrpSpPr>
            <p:grpSpPr>
              <a:xfrm>
                <a:off x="448984" y="3202755"/>
                <a:ext cx="2258485" cy="623602"/>
                <a:chOff x="552347" y="2817660"/>
                <a:chExt cx="2345042" cy="666803"/>
              </a:xfrm>
            </p:grpSpPr>
            <p:pic>
              <p:nvPicPr>
                <p:cNvPr id="8" name="Picture 7" descr="A logo of a stack of bricks&#10;&#10;Description automatically generated">
                  <a:extLst>
                    <a:ext uri="{FF2B5EF4-FFF2-40B4-BE49-F238E27FC236}">
                      <a16:creationId xmlns:a16="http://schemas.microsoft.com/office/drawing/2014/main" id="{F9928C60-5E0C-A65C-1241-1C545220A0A1}"/>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552347" y="2817660"/>
                  <a:ext cx="666803" cy="666803"/>
                </a:xfrm>
                <a:prstGeom prst="rect">
                  <a:avLst/>
                </a:prstGeom>
              </p:spPr>
            </p:pic>
            <p:grpSp>
              <p:nvGrpSpPr>
                <p:cNvPr id="46" name="Group 45">
                  <a:extLst>
                    <a:ext uri="{FF2B5EF4-FFF2-40B4-BE49-F238E27FC236}">
                      <a16:creationId xmlns:a16="http://schemas.microsoft.com/office/drawing/2014/main" id="{63D8B348-7A82-CF46-BD1B-963E79D0A266}"/>
                    </a:ext>
                  </a:extLst>
                </p:cNvPr>
                <p:cNvGrpSpPr/>
                <p:nvPr/>
              </p:nvGrpSpPr>
              <p:grpSpPr>
                <a:xfrm>
                  <a:off x="1162803" y="2871900"/>
                  <a:ext cx="1734586" cy="520891"/>
                  <a:chOff x="1162803" y="2871900"/>
                  <a:chExt cx="1734586" cy="520891"/>
                </a:xfrm>
              </p:grpSpPr>
              <p:grpSp>
                <p:nvGrpSpPr>
                  <p:cNvPr id="37" name="Group 36">
                    <a:extLst>
                      <a:ext uri="{FF2B5EF4-FFF2-40B4-BE49-F238E27FC236}">
                        <a16:creationId xmlns:a16="http://schemas.microsoft.com/office/drawing/2014/main" id="{AA8CD05F-4ABC-8181-C014-9C51B6168F06}"/>
                      </a:ext>
                    </a:extLst>
                  </p:cNvPr>
                  <p:cNvGrpSpPr/>
                  <p:nvPr/>
                </p:nvGrpSpPr>
                <p:grpSpPr>
                  <a:xfrm>
                    <a:off x="1314335" y="2909330"/>
                    <a:ext cx="1583054" cy="483461"/>
                    <a:chOff x="1314335" y="2909330"/>
                    <a:chExt cx="1583054" cy="483461"/>
                  </a:xfrm>
                </p:grpSpPr>
                <p:cxnSp>
                  <p:nvCxnSpPr>
                    <p:cNvPr id="12" name="Straight Arrow Connector 11">
                      <a:extLst>
                        <a:ext uri="{FF2B5EF4-FFF2-40B4-BE49-F238E27FC236}">
                          <a16:creationId xmlns:a16="http://schemas.microsoft.com/office/drawing/2014/main" id="{F8E70A9D-A84C-5D5A-F034-A1BBC6C99655}"/>
                        </a:ext>
                      </a:extLst>
                    </p:cNvPr>
                    <p:cNvCxnSpPr>
                      <a:cxnSpLocks/>
                    </p:cNvCxnSpPr>
                    <p:nvPr/>
                  </p:nvCxnSpPr>
                  <p:spPr>
                    <a:xfrm flipV="1">
                      <a:off x="2897389" y="2909330"/>
                      <a:ext cx="0" cy="4834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FFC235D-3BE8-4C34-26C3-1C049EF219EF}"/>
                        </a:ext>
                      </a:extLst>
                    </p:cNvPr>
                    <p:cNvCxnSpPr>
                      <a:cxnSpLocks/>
                    </p:cNvCxnSpPr>
                    <p:nvPr/>
                  </p:nvCxnSpPr>
                  <p:spPr>
                    <a:xfrm>
                      <a:off x="1314335" y="3392791"/>
                      <a:ext cx="1583054"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D1EDEEF6-5003-39FA-EF9B-4C3C49873A96}"/>
                      </a:ext>
                    </a:extLst>
                  </p:cNvPr>
                  <p:cNvSpPr txBox="1"/>
                  <p:nvPr/>
                </p:nvSpPr>
                <p:spPr>
                  <a:xfrm>
                    <a:off x="1162803" y="2871900"/>
                    <a:ext cx="1646201" cy="493648"/>
                  </a:xfrm>
                  <a:prstGeom prst="rect">
                    <a:avLst/>
                  </a:prstGeom>
                  <a:noFill/>
                </p:spPr>
                <p:txBody>
                  <a:bodyPr wrap="square">
                    <a:spAutoFit/>
                  </a:bodyPr>
                  <a:lstStyle/>
                  <a:p>
                    <a:pPr algn="ctr"/>
                    <a:r>
                      <a:rPr lang="en-US" sz="1200" b="1" dirty="0">
                        <a:latin typeface="Arial" panose="020B0604020202020204" pitchFamily="34" charset="0"/>
                        <a:cs typeface="Arial" panose="020B0604020202020204" pitchFamily="34" charset="0"/>
                      </a:rPr>
                      <a:t>Stack Overflow </a:t>
                    </a:r>
                  </a:p>
                  <a:p>
                    <a:pPr algn="ctr"/>
                    <a:r>
                      <a:rPr lang="en-US" sz="1200" b="1" dirty="0">
                        <a:latin typeface="Arial" panose="020B0604020202020204" pitchFamily="34" charset="0"/>
                        <a:cs typeface="Arial" panose="020B0604020202020204" pitchFamily="34" charset="0"/>
                      </a:rPr>
                      <a:t>Tags</a:t>
                    </a:r>
                    <a:endParaRPr lang="en-CA" sz="1200" b="1" dirty="0">
                      <a:latin typeface="Arial" panose="020B0604020202020204" pitchFamily="34" charset="0"/>
                      <a:cs typeface="Arial" panose="020B0604020202020204" pitchFamily="34" charset="0"/>
                    </a:endParaRPr>
                  </a:p>
                </p:txBody>
              </p:sp>
            </p:grpSp>
          </p:grpSp>
          <p:sp>
            <p:nvSpPr>
              <p:cNvPr id="40" name="TextBox 39">
                <a:extLst>
                  <a:ext uri="{FF2B5EF4-FFF2-40B4-BE49-F238E27FC236}">
                    <a16:creationId xmlns:a16="http://schemas.microsoft.com/office/drawing/2014/main" id="{902E5AD7-3477-86B9-F893-15B001732A75}"/>
                  </a:ext>
                </a:extLst>
              </p:cNvPr>
              <p:cNvSpPr txBox="1"/>
              <p:nvPr/>
            </p:nvSpPr>
            <p:spPr>
              <a:xfrm>
                <a:off x="1907314" y="2927105"/>
                <a:ext cx="478202" cy="287836"/>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1b</a:t>
                </a:r>
                <a:endParaRPr lang="en-CA" sz="1400" dirty="0">
                  <a:solidFill>
                    <a:schemeClr val="bg1"/>
                  </a:solidFill>
                  <a:latin typeface="Arial" panose="020B0604020202020204" pitchFamily="34" charset="0"/>
                  <a:cs typeface="Arial" panose="020B0604020202020204" pitchFamily="34" charset="0"/>
                </a:endParaRPr>
              </a:p>
            </p:txBody>
          </p:sp>
        </p:grpSp>
        <p:pic>
          <p:nvPicPr>
            <p:cNvPr id="94" name="Picture 93">
              <a:extLst>
                <a:ext uri="{FF2B5EF4-FFF2-40B4-BE49-F238E27FC236}">
                  <a16:creationId xmlns:a16="http://schemas.microsoft.com/office/drawing/2014/main" id="{5EFC934B-2839-64FF-5C7F-FE7D79E23248}"/>
                </a:ext>
              </a:extLst>
            </p:cNvPr>
            <p:cNvPicPr>
              <a:picLocks noChangeAspect="1"/>
            </p:cNvPicPr>
            <p:nvPr/>
          </p:nvPicPr>
          <p:blipFill>
            <a:blip r:embed="rId6"/>
            <a:stretch>
              <a:fillRect/>
            </a:stretch>
          </p:blipFill>
          <p:spPr>
            <a:xfrm>
              <a:off x="1612741" y="2956763"/>
              <a:ext cx="442436" cy="374252"/>
            </a:xfrm>
            <a:prstGeom prst="rect">
              <a:avLst/>
            </a:prstGeom>
          </p:spPr>
        </p:pic>
      </p:grpSp>
      <p:grpSp>
        <p:nvGrpSpPr>
          <p:cNvPr id="106" name="Group 105">
            <a:extLst>
              <a:ext uri="{FF2B5EF4-FFF2-40B4-BE49-F238E27FC236}">
                <a16:creationId xmlns:a16="http://schemas.microsoft.com/office/drawing/2014/main" id="{6FB22BD1-AFDC-831E-362B-ABA284BE5380}"/>
              </a:ext>
            </a:extLst>
          </p:cNvPr>
          <p:cNvGrpSpPr/>
          <p:nvPr/>
        </p:nvGrpSpPr>
        <p:grpSpPr>
          <a:xfrm>
            <a:off x="529353" y="2085846"/>
            <a:ext cx="2220567" cy="1025983"/>
            <a:chOff x="529353" y="2085846"/>
            <a:chExt cx="2220567" cy="1025983"/>
          </a:xfrm>
        </p:grpSpPr>
        <p:grpSp>
          <p:nvGrpSpPr>
            <p:cNvPr id="44" name="Group 43">
              <a:extLst>
                <a:ext uri="{FF2B5EF4-FFF2-40B4-BE49-F238E27FC236}">
                  <a16:creationId xmlns:a16="http://schemas.microsoft.com/office/drawing/2014/main" id="{67E59DDE-FFE2-7605-63F6-039B72C8C902}"/>
                </a:ext>
              </a:extLst>
            </p:cNvPr>
            <p:cNvGrpSpPr/>
            <p:nvPr/>
          </p:nvGrpSpPr>
          <p:grpSpPr>
            <a:xfrm>
              <a:off x="529353" y="2402984"/>
              <a:ext cx="2220567" cy="708845"/>
              <a:chOff x="632716" y="2011986"/>
              <a:chExt cx="2305671" cy="757952"/>
            </a:xfrm>
          </p:grpSpPr>
          <p:pic>
            <p:nvPicPr>
              <p:cNvPr id="9" name="Picture 8" descr="A black background with a black square&#10;&#10;Description automatically generated with medium confidence">
                <a:extLst>
                  <a:ext uri="{FF2B5EF4-FFF2-40B4-BE49-F238E27FC236}">
                    <a16:creationId xmlns:a16="http://schemas.microsoft.com/office/drawing/2014/main" id="{84E3BFC4-92F9-62B9-395D-F33C68E19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716" y="2103135"/>
                <a:ext cx="666803" cy="666803"/>
              </a:xfrm>
              <a:prstGeom prst="rect">
                <a:avLst/>
              </a:prstGeom>
            </p:spPr>
          </p:pic>
          <p:grpSp>
            <p:nvGrpSpPr>
              <p:cNvPr id="43" name="Group 42">
                <a:extLst>
                  <a:ext uri="{FF2B5EF4-FFF2-40B4-BE49-F238E27FC236}">
                    <a16:creationId xmlns:a16="http://schemas.microsoft.com/office/drawing/2014/main" id="{C00596FF-C3B2-662C-12A1-89EDA708E5BB}"/>
                  </a:ext>
                </a:extLst>
              </p:cNvPr>
              <p:cNvGrpSpPr/>
              <p:nvPr/>
            </p:nvGrpSpPr>
            <p:grpSpPr>
              <a:xfrm>
                <a:off x="1015131" y="2011986"/>
                <a:ext cx="1923256" cy="493648"/>
                <a:chOff x="1015131" y="2011986"/>
                <a:chExt cx="1923256" cy="493648"/>
              </a:xfrm>
            </p:grpSpPr>
            <p:cxnSp>
              <p:nvCxnSpPr>
                <p:cNvPr id="15" name="Straight Arrow Connector 14">
                  <a:extLst>
                    <a:ext uri="{FF2B5EF4-FFF2-40B4-BE49-F238E27FC236}">
                      <a16:creationId xmlns:a16="http://schemas.microsoft.com/office/drawing/2014/main" id="{1E7CBB67-F13F-C7DE-E838-8D5A628A32B4}"/>
                    </a:ext>
                  </a:extLst>
                </p:cNvPr>
                <p:cNvCxnSpPr>
                  <a:cxnSpLocks/>
                  <a:endCxn id="14" idx="1"/>
                </p:cNvCxnSpPr>
                <p:nvPr/>
              </p:nvCxnSpPr>
              <p:spPr>
                <a:xfrm flipV="1">
                  <a:off x="1388562" y="2482015"/>
                  <a:ext cx="1245503" cy="83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029302D-BC1D-A0AD-83F8-9FAD367EA749}"/>
                    </a:ext>
                  </a:extLst>
                </p:cNvPr>
                <p:cNvSpPr txBox="1"/>
                <p:nvPr/>
              </p:nvSpPr>
              <p:spPr>
                <a:xfrm flipH="1">
                  <a:off x="1015131" y="2011986"/>
                  <a:ext cx="1923256" cy="493648"/>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API </a:t>
                  </a:r>
                </a:p>
                <a:p>
                  <a:pPr algn="ctr"/>
                  <a:r>
                    <a:rPr lang="en-US" sz="1200" b="1" dirty="0">
                      <a:latin typeface="Arial" panose="020B0604020202020204" pitchFamily="34" charset="0"/>
                      <a:cs typeface="Arial" panose="020B0604020202020204" pitchFamily="34" charset="0"/>
                    </a:rPr>
                    <a:t>Documentation</a:t>
                  </a:r>
                  <a:endParaRPr lang="en-CA" sz="1200" b="1" dirty="0">
                    <a:latin typeface="Arial" panose="020B0604020202020204" pitchFamily="34" charset="0"/>
                    <a:cs typeface="Arial" panose="020B0604020202020204" pitchFamily="34" charset="0"/>
                  </a:endParaRPr>
                </a:p>
              </p:txBody>
            </p:sp>
          </p:grpSp>
        </p:grpSp>
        <p:pic>
          <p:nvPicPr>
            <p:cNvPr id="96" name="Picture 95">
              <a:extLst>
                <a:ext uri="{FF2B5EF4-FFF2-40B4-BE49-F238E27FC236}">
                  <a16:creationId xmlns:a16="http://schemas.microsoft.com/office/drawing/2014/main" id="{3CB90FC2-1C08-7404-7A26-A2777EB04856}"/>
                </a:ext>
              </a:extLst>
            </p:cNvPr>
            <p:cNvPicPr>
              <a:picLocks noChangeAspect="1"/>
            </p:cNvPicPr>
            <p:nvPr/>
          </p:nvPicPr>
          <p:blipFill>
            <a:blip r:embed="rId8"/>
            <a:stretch>
              <a:fillRect/>
            </a:stretch>
          </p:blipFill>
          <p:spPr>
            <a:xfrm>
              <a:off x="1665112" y="2085846"/>
              <a:ext cx="337694" cy="345000"/>
            </a:xfrm>
            <a:prstGeom prst="rect">
              <a:avLst/>
            </a:prstGeom>
          </p:spPr>
        </p:pic>
      </p:grpSp>
      <p:grpSp>
        <p:nvGrpSpPr>
          <p:cNvPr id="107" name="Group 106">
            <a:extLst>
              <a:ext uri="{FF2B5EF4-FFF2-40B4-BE49-F238E27FC236}">
                <a16:creationId xmlns:a16="http://schemas.microsoft.com/office/drawing/2014/main" id="{13CAA58E-20E6-09FF-CA61-5212DD666C48}"/>
              </a:ext>
            </a:extLst>
          </p:cNvPr>
          <p:cNvGrpSpPr/>
          <p:nvPr/>
        </p:nvGrpSpPr>
        <p:grpSpPr>
          <a:xfrm>
            <a:off x="448984" y="1394430"/>
            <a:ext cx="2256657" cy="1003871"/>
            <a:chOff x="448984" y="1394430"/>
            <a:chExt cx="2256657" cy="1003871"/>
          </a:xfrm>
        </p:grpSpPr>
        <p:grpSp>
          <p:nvGrpSpPr>
            <p:cNvPr id="42" name="Group 41">
              <a:extLst>
                <a:ext uri="{FF2B5EF4-FFF2-40B4-BE49-F238E27FC236}">
                  <a16:creationId xmlns:a16="http://schemas.microsoft.com/office/drawing/2014/main" id="{97D72221-7B72-E276-0469-85BB96E08445}"/>
                </a:ext>
              </a:extLst>
            </p:cNvPr>
            <p:cNvGrpSpPr/>
            <p:nvPr/>
          </p:nvGrpSpPr>
          <p:grpSpPr>
            <a:xfrm>
              <a:off x="448984" y="1680398"/>
              <a:ext cx="2256657" cy="717903"/>
              <a:chOff x="552347" y="1288771"/>
              <a:chExt cx="2343144" cy="767638"/>
            </a:xfrm>
          </p:grpSpPr>
          <p:pic>
            <p:nvPicPr>
              <p:cNvPr id="10" name="Picture 9" descr="A black background with a black square&#10;&#10;Description automatically generated with medium confidence">
                <a:extLst>
                  <a:ext uri="{FF2B5EF4-FFF2-40B4-BE49-F238E27FC236}">
                    <a16:creationId xmlns:a16="http://schemas.microsoft.com/office/drawing/2014/main" id="{8B55D695-C0C9-02D8-2480-B7208FB72A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2347" y="1288771"/>
                <a:ext cx="615240" cy="615240"/>
              </a:xfrm>
              <a:prstGeom prst="rect">
                <a:avLst/>
              </a:prstGeom>
            </p:spPr>
          </p:pic>
          <p:grpSp>
            <p:nvGrpSpPr>
              <p:cNvPr id="39" name="Group 38">
                <a:extLst>
                  <a:ext uri="{FF2B5EF4-FFF2-40B4-BE49-F238E27FC236}">
                    <a16:creationId xmlns:a16="http://schemas.microsoft.com/office/drawing/2014/main" id="{C99541C7-9FEB-55BC-FADE-6CAA2B830B90}"/>
                  </a:ext>
                </a:extLst>
              </p:cNvPr>
              <p:cNvGrpSpPr/>
              <p:nvPr/>
            </p:nvGrpSpPr>
            <p:grpSpPr>
              <a:xfrm>
                <a:off x="1273479" y="1301133"/>
                <a:ext cx="1622012" cy="755276"/>
                <a:chOff x="1273479" y="1301133"/>
                <a:chExt cx="1622012" cy="755276"/>
              </a:xfrm>
            </p:grpSpPr>
            <p:grpSp>
              <p:nvGrpSpPr>
                <p:cNvPr id="38" name="Group 37">
                  <a:extLst>
                    <a:ext uri="{FF2B5EF4-FFF2-40B4-BE49-F238E27FC236}">
                      <a16:creationId xmlns:a16="http://schemas.microsoft.com/office/drawing/2014/main" id="{5239609B-DE59-9F06-5D6F-1B82331C886F}"/>
                    </a:ext>
                  </a:extLst>
                </p:cNvPr>
                <p:cNvGrpSpPr/>
                <p:nvPr/>
              </p:nvGrpSpPr>
              <p:grpSpPr>
                <a:xfrm>
                  <a:off x="1316232" y="1607745"/>
                  <a:ext cx="1579259" cy="448664"/>
                  <a:chOff x="1316232" y="1607745"/>
                  <a:chExt cx="1579259" cy="448664"/>
                </a:xfrm>
              </p:grpSpPr>
              <p:cxnSp>
                <p:nvCxnSpPr>
                  <p:cNvPr id="22" name="Straight Connector 21">
                    <a:extLst>
                      <a:ext uri="{FF2B5EF4-FFF2-40B4-BE49-F238E27FC236}">
                        <a16:creationId xmlns:a16="http://schemas.microsoft.com/office/drawing/2014/main" id="{F4152E3C-7DA5-AC4C-E6BA-74868EFB18F8}"/>
                      </a:ext>
                    </a:extLst>
                  </p:cNvPr>
                  <p:cNvCxnSpPr>
                    <a:cxnSpLocks/>
                  </p:cNvCxnSpPr>
                  <p:nvPr/>
                </p:nvCxnSpPr>
                <p:spPr>
                  <a:xfrm>
                    <a:off x="1316232" y="1607745"/>
                    <a:ext cx="157925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98CEBC6-33E0-8A72-F933-E86C2B17FA3F}"/>
                      </a:ext>
                    </a:extLst>
                  </p:cNvPr>
                  <p:cNvCxnSpPr>
                    <a:cxnSpLocks/>
                  </p:cNvCxnSpPr>
                  <p:nvPr/>
                </p:nvCxnSpPr>
                <p:spPr>
                  <a:xfrm>
                    <a:off x="2893594" y="1607745"/>
                    <a:ext cx="1" cy="4486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7224914C-BE09-D459-BC74-EAFC71E44C38}"/>
                    </a:ext>
                  </a:extLst>
                </p:cNvPr>
                <p:cNvSpPr txBox="1"/>
                <p:nvPr/>
              </p:nvSpPr>
              <p:spPr>
                <a:xfrm>
                  <a:off x="1273479" y="1301133"/>
                  <a:ext cx="1389164" cy="29618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Glossary</a:t>
                  </a:r>
                  <a:endParaRPr lang="en-CA" sz="1200" b="1" dirty="0">
                    <a:latin typeface="Arial" panose="020B0604020202020204" pitchFamily="34" charset="0"/>
                    <a:cs typeface="Arial" panose="020B0604020202020204" pitchFamily="34" charset="0"/>
                  </a:endParaRPr>
                </a:p>
              </p:txBody>
            </p:sp>
          </p:grpSp>
        </p:grpSp>
        <p:pic>
          <p:nvPicPr>
            <p:cNvPr id="98" name="Picture 97">
              <a:extLst>
                <a:ext uri="{FF2B5EF4-FFF2-40B4-BE49-F238E27FC236}">
                  <a16:creationId xmlns:a16="http://schemas.microsoft.com/office/drawing/2014/main" id="{3C637A58-EF55-2E6D-E989-5CE6A1024615}"/>
                </a:ext>
              </a:extLst>
            </p:cNvPr>
            <p:cNvPicPr>
              <a:picLocks noChangeAspect="1"/>
            </p:cNvPicPr>
            <p:nvPr/>
          </p:nvPicPr>
          <p:blipFill>
            <a:blip r:embed="rId10"/>
            <a:stretch>
              <a:fillRect/>
            </a:stretch>
          </p:blipFill>
          <p:spPr>
            <a:xfrm>
              <a:off x="1630458" y="1394430"/>
              <a:ext cx="351017" cy="345124"/>
            </a:xfrm>
            <a:prstGeom prst="rect">
              <a:avLst/>
            </a:prstGeom>
          </p:spPr>
        </p:pic>
      </p:grpSp>
    </p:spTree>
    <p:extLst>
      <p:ext uri="{BB962C8B-B14F-4D97-AF65-F5344CB8AC3E}">
        <p14:creationId xmlns:p14="http://schemas.microsoft.com/office/powerpoint/2010/main" val="317941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500"/>
                                        <p:tgtEl>
                                          <p:spTgt spid="10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500"/>
                                        <p:tgtEl>
                                          <p:spTgt spid="10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500"/>
                                        <p:tgtEl>
                                          <p:spTgt spid="8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xit" presetSubtype="0" fill="hold" grpId="1" nodeType="withEffect">
                                  <p:stCondLst>
                                    <p:cond delay="0"/>
                                  </p:stCondLst>
                                  <p:childTnLst>
                                    <p:animEffect transition="out" filter="fade">
                                      <p:cBhvr>
                                        <p:cTn id="55" dur="500"/>
                                        <p:tgtEl>
                                          <p:spTgt spid="79"/>
                                        </p:tgtEl>
                                      </p:cBhvr>
                                    </p:animEffect>
                                    <p:set>
                                      <p:cBhvr>
                                        <p:cTn id="56" dur="1" fill="hold">
                                          <p:stCondLst>
                                            <p:cond delay="499"/>
                                          </p:stCondLst>
                                        </p:cTn>
                                        <p:tgtEl>
                                          <p:spTgt spid="7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81"/>
                                        </p:tgtEl>
                                      </p:cBhvr>
                                    </p:animEffect>
                                    <p:set>
                                      <p:cBhvr>
                                        <p:cTn id="62" dur="1" fill="hold">
                                          <p:stCondLst>
                                            <p:cond delay="499"/>
                                          </p:stCondLst>
                                        </p:cTn>
                                        <p:tgtEl>
                                          <p:spTgt spid="8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fade">
                                      <p:cBhvr>
                                        <p:cTn id="65"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0" grpId="0" animBg="1"/>
      <p:bldP spid="79" grpId="0" animBg="1"/>
      <p:bldP spid="79" grpId="1" animBg="1"/>
      <p:bldP spid="80" grpId="0" animBg="1"/>
      <p:bldP spid="80" grpId="1" animBg="1"/>
      <p:bldP spid="81" grpId="0" animBg="1"/>
      <p:bldP spid="8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2000" dirty="0"/>
              <a:t>Proposed Technique - BugEnricher</a:t>
            </a:r>
            <a:endParaRPr lang="en-CA" sz="2000" dirty="0"/>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34</a:t>
            </a:fld>
            <a:endParaRPr lang="en-US" dirty="0"/>
          </a:p>
        </p:txBody>
      </p:sp>
      <p:cxnSp>
        <p:nvCxnSpPr>
          <p:cNvPr id="20" name="Straight Arrow Connector 19">
            <a:extLst>
              <a:ext uri="{FF2B5EF4-FFF2-40B4-BE49-F238E27FC236}">
                <a16:creationId xmlns:a16="http://schemas.microsoft.com/office/drawing/2014/main" id="{0B3AC9A6-2E1D-6007-2A12-5F3E4ABF2974}"/>
              </a:ext>
            </a:extLst>
          </p:cNvPr>
          <p:cNvCxnSpPr>
            <a:cxnSpLocks/>
          </p:cNvCxnSpPr>
          <p:nvPr/>
        </p:nvCxnSpPr>
        <p:spPr>
          <a:xfrm>
            <a:off x="3272927" y="3228517"/>
            <a:ext cx="58945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91D99EF-959C-432D-0D1B-D485F7787F58}"/>
              </a:ext>
            </a:extLst>
          </p:cNvPr>
          <p:cNvCxnSpPr>
            <a:cxnSpLocks/>
          </p:cNvCxnSpPr>
          <p:nvPr/>
        </p:nvCxnSpPr>
        <p:spPr>
          <a:xfrm>
            <a:off x="5361937" y="3228517"/>
            <a:ext cx="58945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A0B4AE8B-C045-BED3-3129-1FE8753050D6}"/>
              </a:ext>
            </a:extLst>
          </p:cNvPr>
          <p:cNvSpPr txBox="1"/>
          <p:nvPr/>
        </p:nvSpPr>
        <p:spPr>
          <a:xfrm flipH="1">
            <a:off x="2881330" y="1517913"/>
            <a:ext cx="2438023"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Dataset Splitting and Model fine-tuning</a:t>
            </a:r>
          </a:p>
        </p:txBody>
      </p:sp>
      <p:grpSp>
        <p:nvGrpSpPr>
          <p:cNvPr id="83" name="Group 82">
            <a:extLst>
              <a:ext uri="{FF2B5EF4-FFF2-40B4-BE49-F238E27FC236}">
                <a16:creationId xmlns:a16="http://schemas.microsoft.com/office/drawing/2014/main" id="{C992644E-A09F-51FC-E143-8CE738015BC4}"/>
              </a:ext>
            </a:extLst>
          </p:cNvPr>
          <p:cNvGrpSpPr/>
          <p:nvPr/>
        </p:nvGrpSpPr>
        <p:grpSpPr>
          <a:xfrm>
            <a:off x="1496859" y="2703013"/>
            <a:ext cx="1852267" cy="1192807"/>
            <a:chOff x="4768785" y="2150857"/>
            <a:chExt cx="1923256" cy="1275442"/>
          </a:xfrm>
        </p:grpSpPr>
        <p:pic>
          <p:nvPicPr>
            <p:cNvPr id="18" name="Picture 17" descr="A black background with a black square&#10;&#10;Description automatically generated with medium confidence">
              <a:extLst>
                <a:ext uri="{FF2B5EF4-FFF2-40B4-BE49-F238E27FC236}">
                  <a16:creationId xmlns:a16="http://schemas.microsoft.com/office/drawing/2014/main" id="{F9143190-7EBE-743B-0AF7-738945D5A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004" y="2150857"/>
              <a:ext cx="666803" cy="666803"/>
            </a:xfrm>
            <a:prstGeom prst="rect">
              <a:avLst/>
            </a:prstGeom>
          </p:spPr>
        </p:pic>
        <p:sp>
          <p:nvSpPr>
            <p:cNvPr id="28" name="TextBox 27">
              <a:extLst>
                <a:ext uri="{FF2B5EF4-FFF2-40B4-BE49-F238E27FC236}">
                  <a16:creationId xmlns:a16="http://schemas.microsoft.com/office/drawing/2014/main" id="{FA1939D8-ADDD-7EDD-3494-8AD7F98D335E}"/>
                </a:ext>
              </a:extLst>
            </p:cNvPr>
            <p:cNvSpPr txBox="1"/>
            <p:nvPr/>
          </p:nvSpPr>
          <p:spPr>
            <a:xfrm flipH="1">
              <a:off x="4768785" y="2808591"/>
              <a:ext cx="1923256" cy="29618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Data Splitting</a:t>
              </a:r>
            </a:p>
          </p:txBody>
        </p:sp>
        <p:grpSp>
          <p:nvGrpSpPr>
            <p:cNvPr id="70" name="Group 69">
              <a:extLst>
                <a:ext uri="{FF2B5EF4-FFF2-40B4-BE49-F238E27FC236}">
                  <a16:creationId xmlns:a16="http://schemas.microsoft.com/office/drawing/2014/main" id="{2673CE7F-DD3B-7F42-49F9-085606AC4FA9}"/>
                </a:ext>
              </a:extLst>
            </p:cNvPr>
            <p:cNvGrpSpPr/>
            <p:nvPr/>
          </p:nvGrpSpPr>
          <p:grpSpPr>
            <a:xfrm>
              <a:off x="5548235" y="3097200"/>
              <a:ext cx="496529" cy="329099"/>
              <a:chOff x="3200675" y="953074"/>
              <a:chExt cx="536431" cy="363411"/>
            </a:xfrm>
          </p:grpSpPr>
          <p:sp>
            <p:nvSpPr>
              <p:cNvPr id="71" name="Oval 70">
                <a:extLst>
                  <a:ext uri="{FF2B5EF4-FFF2-40B4-BE49-F238E27FC236}">
                    <a16:creationId xmlns:a16="http://schemas.microsoft.com/office/drawing/2014/main" id="{C750F7FC-AC39-53E7-B1A9-E7853C74FA35}"/>
                  </a:ext>
                </a:extLst>
              </p:cNvPr>
              <p:cNvSpPr/>
              <p:nvPr/>
            </p:nvSpPr>
            <p:spPr>
              <a:xfrm>
                <a:off x="3254852" y="978594"/>
                <a:ext cx="308459" cy="3123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sz="800" dirty="0">
                  <a:latin typeface="Abadi" panose="020F0502020204030204" pitchFamily="34" charset="0"/>
                </a:endParaRPr>
              </a:p>
            </p:txBody>
          </p:sp>
          <p:sp>
            <p:nvSpPr>
              <p:cNvPr id="72" name="TextBox 71">
                <a:extLst>
                  <a:ext uri="{FF2B5EF4-FFF2-40B4-BE49-F238E27FC236}">
                    <a16:creationId xmlns:a16="http://schemas.microsoft.com/office/drawing/2014/main" id="{5067FDC5-E185-C06C-93FA-F4FD03A96EB8}"/>
                  </a:ext>
                </a:extLst>
              </p:cNvPr>
              <p:cNvSpPr txBox="1"/>
              <p:nvPr/>
            </p:nvSpPr>
            <p:spPr>
              <a:xfrm>
                <a:off x="3200675" y="953074"/>
                <a:ext cx="536431" cy="363411"/>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 3</a:t>
                </a:r>
                <a:endParaRPr lang="en-CA" sz="1600" b="1" dirty="0">
                  <a:solidFill>
                    <a:schemeClr val="bg1"/>
                  </a:solidFill>
                  <a:latin typeface="Arial" panose="020B0604020202020204" pitchFamily="34" charset="0"/>
                  <a:cs typeface="Arial" panose="020B0604020202020204" pitchFamily="34" charset="0"/>
                </a:endParaRPr>
              </a:p>
            </p:txBody>
          </p:sp>
        </p:grpSp>
      </p:grpSp>
      <p:grpSp>
        <p:nvGrpSpPr>
          <p:cNvPr id="84" name="Group 83">
            <a:extLst>
              <a:ext uri="{FF2B5EF4-FFF2-40B4-BE49-F238E27FC236}">
                <a16:creationId xmlns:a16="http://schemas.microsoft.com/office/drawing/2014/main" id="{17C585BB-C288-E9D6-4F8F-C77E08DA7C9F}"/>
              </a:ext>
            </a:extLst>
          </p:cNvPr>
          <p:cNvGrpSpPr/>
          <p:nvPr/>
        </p:nvGrpSpPr>
        <p:grpSpPr>
          <a:xfrm>
            <a:off x="4073887" y="2589440"/>
            <a:ext cx="1026243" cy="1367938"/>
            <a:chOff x="6529010" y="1968455"/>
            <a:chExt cx="1065574" cy="1462704"/>
          </a:xfrm>
        </p:grpSpPr>
        <p:pic>
          <p:nvPicPr>
            <p:cNvPr id="21" name="Picture 20" descr="A black background with a black square&#10;&#10;Description automatically generated with medium confidence">
              <a:extLst>
                <a:ext uri="{FF2B5EF4-FFF2-40B4-BE49-F238E27FC236}">
                  <a16:creationId xmlns:a16="http://schemas.microsoft.com/office/drawing/2014/main" id="{FD757CE1-7886-13D2-C401-E6769A30D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694" y="1968455"/>
              <a:ext cx="858274" cy="858274"/>
            </a:xfrm>
            <a:prstGeom prst="rect">
              <a:avLst/>
            </a:prstGeom>
          </p:spPr>
        </p:pic>
        <p:sp>
          <p:nvSpPr>
            <p:cNvPr id="29" name="TextBox 28">
              <a:extLst>
                <a:ext uri="{FF2B5EF4-FFF2-40B4-BE49-F238E27FC236}">
                  <a16:creationId xmlns:a16="http://schemas.microsoft.com/office/drawing/2014/main" id="{2DCB034D-455B-F2A3-4D26-3186B1758B5B}"/>
                </a:ext>
              </a:extLst>
            </p:cNvPr>
            <p:cNvSpPr txBox="1"/>
            <p:nvPr/>
          </p:nvSpPr>
          <p:spPr>
            <a:xfrm>
              <a:off x="6529010" y="2809450"/>
              <a:ext cx="1065574" cy="29618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Fine-tuning</a:t>
              </a:r>
              <a:endParaRPr lang="en-CA" sz="1400" b="1"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0D51AFFD-990A-CBBA-2C7B-174571DA2023}"/>
                </a:ext>
              </a:extLst>
            </p:cNvPr>
            <p:cNvGrpSpPr/>
            <p:nvPr/>
          </p:nvGrpSpPr>
          <p:grpSpPr>
            <a:xfrm>
              <a:off x="6865675" y="3069151"/>
              <a:ext cx="496529" cy="362008"/>
              <a:chOff x="3181816" y="926665"/>
              <a:chExt cx="536431" cy="399751"/>
            </a:xfrm>
          </p:grpSpPr>
          <p:sp>
            <p:nvSpPr>
              <p:cNvPr id="74" name="Oval 73">
                <a:extLst>
                  <a:ext uri="{FF2B5EF4-FFF2-40B4-BE49-F238E27FC236}">
                    <a16:creationId xmlns:a16="http://schemas.microsoft.com/office/drawing/2014/main" id="{BB4183A0-084D-ABCF-B5FC-0C4DA4C890F0}"/>
                  </a:ext>
                </a:extLst>
              </p:cNvPr>
              <p:cNvSpPr/>
              <p:nvPr/>
            </p:nvSpPr>
            <p:spPr>
              <a:xfrm>
                <a:off x="3254852" y="978594"/>
                <a:ext cx="308459" cy="3123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sz="800" dirty="0">
                  <a:latin typeface="Abadi" panose="020F0502020204030204" pitchFamily="34" charset="0"/>
                </a:endParaRPr>
              </a:p>
            </p:txBody>
          </p:sp>
          <p:sp>
            <p:nvSpPr>
              <p:cNvPr id="75" name="TextBox 74">
                <a:extLst>
                  <a:ext uri="{FF2B5EF4-FFF2-40B4-BE49-F238E27FC236}">
                    <a16:creationId xmlns:a16="http://schemas.microsoft.com/office/drawing/2014/main" id="{BBDAA289-0E87-D63E-AD52-47381642DF03}"/>
                  </a:ext>
                </a:extLst>
              </p:cNvPr>
              <p:cNvSpPr txBox="1"/>
              <p:nvPr/>
            </p:nvSpPr>
            <p:spPr>
              <a:xfrm>
                <a:off x="3181816" y="926665"/>
                <a:ext cx="536431" cy="399751"/>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 </a:t>
                </a:r>
                <a:r>
                  <a:rPr lang="en-US" sz="1400" b="1" dirty="0">
                    <a:solidFill>
                      <a:schemeClr val="bg1"/>
                    </a:solidFill>
                    <a:latin typeface="Arial" panose="020B0604020202020204" pitchFamily="34" charset="0"/>
                    <a:cs typeface="Arial" panose="020B0604020202020204" pitchFamily="34" charset="0"/>
                  </a:rPr>
                  <a:t>4</a:t>
                </a:r>
                <a:endParaRPr lang="en-CA" b="1" dirty="0">
                  <a:solidFill>
                    <a:schemeClr val="bg1"/>
                  </a:solidFill>
                  <a:latin typeface="Arial" panose="020B0604020202020204" pitchFamily="34" charset="0"/>
                  <a:cs typeface="Arial" panose="020B0604020202020204" pitchFamily="34" charset="0"/>
                </a:endParaRPr>
              </a:p>
            </p:txBody>
          </p:sp>
        </p:grpSp>
      </p:grpSp>
      <p:grpSp>
        <p:nvGrpSpPr>
          <p:cNvPr id="86" name="Group 85">
            <a:extLst>
              <a:ext uri="{FF2B5EF4-FFF2-40B4-BE49-F238E27FC236}">
                <a16:creationId xmlns:a16="http://schemas.microsoft.com/office/drawing/2014/main" id="{6160D046-341A-B81C-1CB4-9FB4EB58AE66}"/>
              </a:ext>
            </a:extLst>
          </p:cNvPr>
          <p:cNvGrpSpPr/>
          <p:nvPr/>
        </p:nvGrpSpPr>
        <p:grpSpPr>
          <a:xfrm>
            <a:off x="6272690" y="2617182"/>
            <a:ext cx="1462260" cy="1342250"/>
            <a:chOff x="7813201" y="1924981"/>
            <a:chExt cx="1518302" cy="1435235"/>
          </a:xfrm>
        </p:grpSpPr>
        <p:sp>
          <p:nvSpPr>
            <p:cNvPr id="35" name="TextBox 34">
              <a:extLst>
                <a:ext uri="{FF2B5EF4-FFF2-40B4-BE49-F238E27FC236}">
                  <a16:creationId xmlns:a16="http://schemas.microsoft.com/office/drawing/2014/main" id="{094DC08E-47CF-8C57-1D79-B887CA11DF78}"/>
                </a:ext>
              </a:extLst>
            </p:cNvPr>
            <p:cNvSpPr txBox="1"/>
            <p:nvPr/>
          </p:nvSpPr>
          <p:spPr>
            <a:xfrm>
              <a:off x="7813201" y="2746687"/>
              <a:ext cx="1518302" cy="296190"/>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Fine-tuned Model</a:t>
              </a:r>
              <a:endParaRPr lang="en-CA" sz="1400" b="1" dirty="0">
                <a:latin typeface="Arial" panose="020B0604020202020204" pitchFamily="34" charset="0"/>
                <a:cs typeface="Arial" panose="020B0604020202020204" pitchFamily="34" charset="0"/>
              </a:endParaRPr>
            </a:p>
          </p:txBody>
        </p:sp>
        <p:grpSp>
          <p:nvGrpSpPr>
            <p:cNvPr id="85" name="Group 84">
              <a:extLst>
                <a:ext uri="{FF2B5EF4-FFF2-40B4-BE49-F238E27FC236}">
                  <a16:creationId xmlns:a16="http://schemas.microsoft.com/office/drawing/2014/main" id="{403A2621-E1B9-B060-3DC3-0BF1BFF321B7}"/>
                </a:ext>
              </a:extLst>
            </p:cNvPr>
            <p:cNvGrpSpPr/>
            <p:nvPr/>
          </p:nvGrpSpPr>
          <p:grpSpPr>
            <a:xfrm>
              <a:off x="8085652" y="1924981"/>
              <a:ext cx="858273" cy="1435235"/>
              <a:chOff x="8085652" y="1924981"/>
              <a:chExt cx="858273" cy="1435235"/>
            </a:xfrm>
          </p:grpSpPr>
          <p:pic>
            <p:nvPicPr>
              <p:cNvPr id="34" name="Picture 33" descr="A black background with a black square&#10;&#10;Description automatically generated with medium confidence">
                <a:extLst>
                  <a:ext uri="{FF2B5EF4-FFF2-40B4-BE49-F238E27FC236}">
                    <a16:creationId xmlns:a16="http://schemas.microsoft.com/office/drawing/2014/main" id="{91D44B21-FE27-D0D0-A925-6C789FF1BAB0}"/>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8085652" y="1924981"/>
                <a:ext cx="858273" cy="858273"/>
              </a:xfrm>
              <a:prstGeom prst="rect">
                <a:avLst/>
              </a:prstGeom>
            </p:spPr>
          </p:pic>
          <p:grpSp>
            <p:nvGrpSpPr>
              <p:cNvPr id="76" name="Group 75">
                <a:extLst>
                  <a:ext uri="{FF2B5EF4-FFF2-40B4-BE49-F238E27FC236}">
                    <a16:creationId xmlns:a16="http://schemas.microsoft.com/office/drawing/2014/main" id="{4119FC3F-EB99-AAEC-D113-839EE9120473}"/>
                  </a:ext>
                </a:extLst>
              </p:cNvPr>
              <p:cNvGrpSpPr/>
              <p:nvPr/>
            </p:nvGrpSpPr>
            <p:grpSpPr>
              <a:xfrm>
                <a:off x="8363643" y="3031116"/>
                <a:ext cx="496528" cy="329100"/>
                <a:chOff x="3382925" y="860699"/>
                <a:chExt cx="536430" cy="363411"/>
              </a:xfrm>
            </p:grpSpPr>
            <p:sp>
              <p:nvSpPr>
                <p:cNvPr id="77" name="Oval 76">
                  <a:extLst>
                    <a:ext uri="{FF2B5EF4-FFF2-40B4-BE49-F238E27FC236}">
                      <a16:creationId xmlns:a16="http://schemas.microsoft.com/office/drawing/2014/main" id="{BCFDC020-EDA4-08BF-0464-E037EC4D46E1}"/>
                    </a:ext>
                  </a:extLst>
                </p:cNvPr>
                <p:cNvSpPr/>
                <p:nvPr/>
              </p:nvSpPr>
              <p:spPr>
                <a:xfrm>
                  <a:off x="3441543" y="886219"/>
                  <a:ext cx="308459" cy="3123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sz="800" dirty="0">
                    <a:latin typeface="Abadi" panose="020F0502020204030204" pitchFamily="34" charset="0"/>
                  </a:endParaRPr>
                </a:p>
              </p:txBody>
            </p:sp>
            <p:sp>
              <p:nvSpPr>
                <p:cNvPr id="78" name="TextBox 77">
                  <a:extLst>
                    <a:ext uri="{FF2B5EF4-FFF2-40B4-BE49-F238E27FC236}">
                      <a16:creationId xmlns:a16="http://schemas.microsoft.com/office/drawing/2014/main" id="{03F4BC96-DCD0-6553-8859-CE287D1AA9CA}"/>
                    </a:ext>
                  </a:extLst>
                </p:cNvPr>
                <p:cNvSpPr txBox="1"/>
                <p:nvPr/>
              </p:nvSpPr>
              <p:spPr>
                <a:xfrm>
                  <a:off x="3382925" y="860699"/>
                  <a:ext cx="536430" cy="363411"/>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 5</a:t>
                  </a:r>
                  <a:endParaRPr lang="en-CA" sz="1600" b="1" dirty="0">
                    <a:solidFill>
                      <a:schemeClr val="bg1"/>
                    </a:solidFill>
                    <a:latin typeface="Arial" panose="020B0604020202020204" pitchFamily="34" charset="0"/>
                    <a:cs typeface="Arial" panose="020B0604020202020204" pitchFamily="34" charset="0"/>
                  </a:endParaRPr>
                </a:p>
              </p:txBody>
            </p:sp>
          </p:grpSp>
        </p:grpSp>
      </p:grpSp>
      <p:grpSp>
        <p:nvGrpSpPr>
          <p:cNvPr id="181" name="Group 180">
            <a:extLst>
              <a:ext uri="{FF2B5EF4-FFF2-40B4-BE49-F238E27FC236}">
                <a16:creationId xmlns:a16="http://schemas.microsoft.com/office/drawing/2014/main" id="{15EAAB6F-6291-C27E-D3CA-D63AA253190E}"/>
              </a:ext>
            </a:extLst>
          </p:cNvPr>
          <p:cNvGrpSpPr/>
          <p:nvPr/>
        </p:nvGrpSpPr>
        <p:grpSpPr>
          <a:xfrm>
            <a:off x="4961017" y="1558417"/>
            <a:ext cx="4085606" cy="2864714"/>
            <a:chOff x="2594852" y="1236611"/>
            <a:chExt cx="4141003" cy="3003375"/>
          </a:xfrm>
        </p:grpSpPr>
        <p:sp>
          <p:nvSpPr>
            <p:cNvPr id="182" name="TextBox 181">
              <a:extLst>
                <a:ext uri="{FF2B5EF4-FFF2-40B4-BE49-F238E27FC236}">
                  <a16:creationId xmlns:a16="http://schemas.microsoft.com/office/drawing/2014/main" id="{EF610FF8-6C79-86CC-83AD-EB336C3BD03B}"/>
                </a:ext>
              </a:extLst>
            </p:cNvPr>
            <p:cNvSpPr txBox="1"/>
            <p:nvPr/>
          </p:nvSpPr>
          <p:spPr>
            <a:xfrm>
              <a:off x="3519781" y="1236611"/>
              <a:ext cx="1737490"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Data</a:t>
              </a:r>
              <a:endParaRPr lang="en-CA" sz="900" dirty="0">
                <a:latin typeface="Arial" panose="020B0604020202020204" pitchFamily="34" charset="0"/>
                <a:cs typeface="Arial" panose="020B0604020202020204" pitchFamily="34" charset="0"/>
              </a:endParaRPr>
            </a:p>
          </p:txBody>
        </p:sp>
        <p:sp>
          <p:nvSpPr>
            <p:cNvPr id="183" name="TextBox 182">
              <a:extLst>
                <a:ext uri="{FF2B5EF4-FFF2-40B4-BE49-F238E27FC236}">
                  <a16:creationId xmlns:a16="http://schemas.microsoft.com/office/drawing/2014/main" id="{5B3C7D09-5101-FA7E-0B12-E7FC0283D262}"/>
                </a:ext>
              </a:extLst>
            </p:cNvPr>
            <p:cNvSpPr txBox="1"/>
            <p:nvPr/>
          </p:nvSpPr>
          <p:spPr>
            <a:xfrm>
              <a:off x="2594852" y="1795951"/>
              <a:ext cx="1062364"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Java – </a:t>
              </a:r>
              <a:r>
                <a:rPr lang="en-CA" sz="900" b="0" i="0" dirty="0">
                  <a:solidFill>
                    <a:srgbClr val="000000"/>
                  </a:solidFill>
                  <a:effectLst/>
                  <a:latin typeface="Arial" panose="020B0604020202020204" pitchFamily="34" charset="0"/>
                </a:rPr>
                <a:t>28,760</a:t>
              </a:r>
              <a:endParaRPr lang="en-CA" sz="900" dirty="0">
                <a:latin typeface="Arial" panose="020B0604020202020204" pitchFamily="34" charset="0"/>
                <a:cs typeface="Arial" panose="020B0604020202020204" pitchFamily="34" charset="0"/>
              </a:endParaRPr>
            </a:p>
          </p:txBody>
        </p:sp>
        <p:sp>
          <p:nvSpPr>
            <p:cNvPr id="184" name="TextBox 183">
              <a:extLst>
                <a:ext uri="{FF2B5EF4-FFF2-40B4-BE49-F238E27FC236}">
                  <a16:creationId xmlns:a16="http://schemas.microsoft.com/office/drawing/2014/main" id="{A879C820-5237-DB3B-9042-4CF371A81CEE}"/>
                </a:ext>
              </a:extLst>
            </p:cNvPr>
            <p:cNvSpPr txBox="1"/>
            <p:nvPr/>
          </p:nvSpPr>
          <p:spPr>
            <a:xfrm>
              <a:off x="3708644" y="1791437"/>
              <a:ext cx="1238292"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Python – 21,365</a:t>
              </a:r>
              <a:endParaRPr lang="en-CA" sz="900" dirty="0">
                <a:latin typeface="Arial" panose="020B0604020202020204" pitchFamily="34" charset="0"/>
                <a:cs typeface="Arial" panose="020B0604020202020204" pitchFamily="34" charset="0"/>
              </a:endParaRPr>
            </a:p>
          </p:txBody>
        </p:sp>
        <p:sp>
          <p:nvSpPr>
            <p:cNvPr id="185" name="TextBox 184">
              <a:extLst>
                <a:ext uri="{FF2B5EF4-FFF2-40B4-BE49-F238E27FC236}">
                  <a16:creationId xmlns:a16="http://schemas.microsoft.com/office/drawing/2014/main" id="{3DEBEF58-529A-0733-6596-83F0F7340D59}"/>
                </a:ext>
              </a:extLst>
            </p:cNvPr>
            <p:cNvSpPr txBox="1"/>
            <p:nvPr/>
          </p:nvSpPr>
          <p:spPr>
            <a:xfrm>
              <a:off x="4998364" y="1789661"/>
              <a:ext cx="1737491"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Miscellaneous – </a:t>
              </a:r>
              <a:r>
                <a:rPr lang="en-CA" sz="900" b="0" i="0" dirty="0">
                  <a:solidFill>
                    <a:srgbClr val="000000"/>
                  </a:solidFill>
                  <a:effectLst/>
                  <a:latin typeface="Arial" panose="020B0604020202020204" pitchFamily="34" charset="0"/>
                </a:rPr>
                <a:t>105,822</a:t>
              </a:r>
              <a:endParaRPr lang="en-CA" sz="900" dirty="0">
                <a:latin typeface="Arial" panose="020B0604020202020204" pitchFamily="34" charset="0"/>
                <a:cs typeface="Arial" panose="020B0604020202020204" pitchFamily="34" charset="0"/>
              </a:endParaRPr>
            </a:p>
          </p:txBody>
        </p:sp>
        <p:sp>
          <p:nvSpPr>
            <p:cNvPr id="186" name="Arrow: Down 185">
              <a:extLst>
                <a:ext uri="{FF2B5EF4-FFF2-40B4-BE49-F238E27FC236}">
                  <a16:creationId xmlns:a16="http://schemas.microsoft.com/office/drawing/2014/main" id="{FB79B6F5-CEE5-B394-C1A2-8E8ACFEF8D36}"/>
                </a:ext>
              </a:extLst>
            </p:cNvPr>
            <p:cNvSpPr/>
            <p:nvPr/>
          </p:nvSpPr>
          <p:spPr>
            <a:xfrm>
              <a:off x="4242040" y="1534100"/>
              <a:ext cx="362852" cy="239156"/>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a:p>
          </p:txBody>
        </p:sp>
        <p:sp>
          <p:nvSpPr>
            <p:cNvPr id="187" name="Arrow: Down 186">
              <a:extLst>
                <a:ext uri="{FF2B5EF4-FFF2-40B4-BE49-F238E27FC236}">
                  <a16:creationId xmlns:a16="http://schemas.microsoft.com/office/drawing/2014/main" id="{E5DCB60B-5E88-C713-B6FE-C7C68FDA2180}"/>
                </a:ext>
              </a:extLst>
            </p:cNvPr>
            <p:cNvSpPr/>
            <p:nvPr/>
          </p:nvSpPr>
          <p:spPr>
            <a:xfrm rot="1839661">
              <a:off x="3337427" y="1559756"/>
              <a:ext cx="405548" cy="217796"/>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dirty="0"/>
            </a:p>
          </p:txBody>
        </p:sp>
        <p:sp>
          <p:nvSpPr>
            <p:cNvPr id="188" name="Arrow: Down 187">
              <a:extLst>
                <a:ext uri="{FF2B5EF4-FFF2-40B4-BE49-F238E27FC236}">
                  <a16:creationId xmlns:a16="http://schemas.microsoft.com/office/drawing/2014/main" id="{AE758C8C-9981-F4FD-B07F-750B6ED53561}"/>
                </a:ext>
              </a:extLst>
            </p:cNvPr>
            <p:cNvSpPr/>
            <p:nvPr/>
          </p:nvSpPr>
          <p:spPr>
            <a:xfrm rot="19760339" flipH="1">
              <a:off x="5089964" y="1538164"/>
              <a:ext cx="401166" cy="236169"/>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dirty="0"/>
            </a:p>
          </p:txBody>
        </p:sp>
        <p:sp>
          <p:nvSpPr>
            <p:cNvPr id="189" name="Arrow: Down 188">
              <a:extLst>
                <a:ext uri="{FF2B5EF4-FFF2-40B4-BE49-F238E27FC236}">
                  <a16:creationId xmlns:a16="http://schemas.microsoft.com/office/drawing/2014/main" id="{5AA96FF1-329D-6F28-4DE4-88517F424E28}"/>
                </a:ext>
              </a:extLst>
            </p:cNvPr>
            <p:cNvSpPr/>
            <p:nvPr/>
          </p:nvSpPr>
          <p:spPr>
            <a:xfrm>
              <a:off x="4219502" y="2087719"/>
              <a:ext cx="362852" cy="239156"/>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a:p>
          </p:txBody>
        </p:sp>
        <p:sp>
          <p:nvSpPr>
            <p:cNvPr id="190" name="TextBox 189">
              <a:extLst>
                <a:ext uri="{FF2B5EF4-FFF2-40B4-BE49-F238E27FC236}">
                  <a16:creationId xmlns:a16="http://schemas.microsoft.com/office/drawing/2014/main" id="{12FF6986-0CBC-426C-746C-CB30CF2F35BC}"/>
                </a:ext>
              </a:extLst>
            </p:cNvPr>
            <p:cNvSpPr txBox="1"/>
            <p:nvPr/>
          </p:nvSpPr>
          <p:spPr>
            <a:xfrm>
              <a:off x="3708644" y="3419593"/>
              <a:ext cx="1534533"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Data Splitting </a:t>
              </a:r>
              <a:endParaRPr lang="en-CA" sz="900" dirty="0">
                <a:latin typeface="Arial" panose="020B0604020202020204" pitchFamily="34" charset="0"/>
                <a:cs typeface="Arial" panose="020B0604020202020204" pitchFamily="34" charset="0"/>
              </a:endParaRPr>
            </a:p>
          </p:txBody>
        </p:sp>
        <p:sp>
          <p:nvSpPr>
            <p:cNvPr id="191" name="TextBox 190">
              <a:extLst>
                <a:ext uri="{FF2B5EF4-FFF2-40B4-BE49-F238E27FC236}">
                  <a16:creationId xmlns:a16="http://schemas.microsoft.com/office/drawing/2014/main" id="{D417E101-8939-A242-8639-00634146E547}"/>
                </a:ext>
              </a:extLst>
            </p:cNvPr>
            <p:cNvSpPr txBox="1"/>
            <p:nvPr/>
          </p:nvSpPr>
          <p:spPr>
            <a:xfrm>
              <a:off x="2824782" y="3983853"/>
              <a:ext cx="1062364"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Training : 80</a:t>
              </a:r>
              <a:endParaRPr lang="en-CA" sz="900" dirty="0">
                <a:latin typeface="Arial" panose="020B0604020202020204" pitchFamily="34" charset="0"/>
                <a:cs typeface="Arial" panose="020B0604020202020204" pitchFamily="34" charset="0"/>
              </a:endParaRPr>
            </a:p>
          </p:txBody>
        </p:sp>
        <p:sp>
          <p:nvSpPr>
            <p:cNvPr id="192" name="TextBox 191">
              <a:extLst>
                <a:ext uri="{FF2B5EF4-FFF2-40B4-BE49-F238E27FC236}">
                  <a16:creationId xmlns:a16="http://schemas.microsoft.com/office/drawing/2014/main" id="{C4B386A8-2EE3-CFA0-C14A-3BB58FE4E633}"/>
                </a:ext>
              </a:extLst>
            </p:cNvPr>
            <p:cNvSpPr txBox="1"/>
            <p:nvPr/>
          </p:nvSpPr>
          <p:spPr>
            <a:xfrm>
              <a:off x="5058877" y="3983852"/>
              <a:ext cx="1011416"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Testing: 10</a:t>
              </a:r>
              <a:endParaRPr lang="en-CA" sz="900" dirty="0">
                <a:latin typeface="Arial" panose="020B0604020202020204" pitchFamily="34" charset="0"/>
                <a:cs typeface="Arial" panose="020B0604020202020204" pitchFamily="34" charset="0"/>
              </a:endParaRPr>
            </a:p>
          </p:txBody>
        </p:sp>
        <p:sp>
          <p:nvSpPr>
            <p:cNvPr id="193" name="TextBox 192">
              <a:extLst>
                <a:ext uri="{FF2B5EF4-FFF2-40B4-BE49-F238E27FC236}">
                  <a16:creationId xmlns:a16="http://schemas.microsoft.com/office/drawing/2014/main" id="{A9F9D3A1-524B-66AE-CAC6-07A1CC849787}"/>
                </a:ext>
              </a:extLst>
            </p:cNvPr>
            <p:cNvSpPr txBox="1"/>
            <p:nvPr/>
          </p:nvSpPr>
          <p:spPr>
            <a:xfrm>
              <a:off x="3936000" y="3983853"/>
              <a:ext cx="1062364"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Validation: 10</a:t>
              </a:r>
              <a:endParaRPr lang="en-CA" sz="900" dirty="0">
                <a:latin typeface="Arial" panose="020B0604020202020204" pitchFamily="34" charset="0"/>
                <a:cs typeface="Arial" panose="020B0604020202020204" pitchFamily="34" charset="0"/>
              </a:endParaRPr>
            </a:p>
          </p:txBody>
        </p:sp>
        <p:sp>
          <p:nvSpPr>
            <p:cNvPr id="194" name="Arrow: Down 193">
              <a:extLst>
                <a:ext uri="{FF2B5EF4-FFF2-40B4-BE49-F238E27FC236}">
                  <a16:creationId xmlns:a16="http://schemas.microsoft.com/office/drawing/2014/main" id="{29EE3BA6-2487-110F-06E3-F48871BD7B6F}"/>
                </a:ext>
              </a:extLst>
            </p:cNvPr>
            <p:cNvSpPr/>
            <p:nvPr/>
          </p:nvSpPr>
          <p:spPr>
            <a:xfrm>
              <a:off x="4214763" y="3718749"/>
              <a:ext cx="362852" cy="239156"/>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dirty="0"/>
            </a:p>
          </p:txBody>
        </p:sp>
        <p:sp>
          <p:nvSpPr>
            <p:cNvPr id="195" name="Arrow: Down 194">
              <a:extLst>
                <a:ext uri="{FF2B5EF4-FFF2-40B4-BE49-F238E27FC236}">
                  <a16:creationId xmlns:a16="http://schemas.microsoft.com/office/drawing/2014/main" id="{5CF85A33-EB4B-F530-765A-FE7A8B0E09B0}"/>
                </a:ext>
              </a:extLst>
            </p:cNvPr>
            <p:cNvSpPr/>
            <p:nvPr/>
          </p:nvSpPr>
          <p:spPr>
            <a:xfrm rot="1839661">
              <a:off x="3545962" y="3733025"/>
              <a:ext cx="405548" cy="217796"/>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dirty="0"/>
            </a:p>
          </p:txBody>
        </p:sp>
        <p:sp>
          <p:nvSpPr>
            <p:cNvPr id="196" name="Arrow: Down 195">
              <a:extLst>
                <a:ext uri="{FF2B5EF4-FFF2-40B4-BE49-F238E27FC236}">
                  <a16:creationId xmlns:a16="http://schemas.microsoft.com/office/drawing/2014/main" id="{61B33425-E00B-98D2-D607-415FA80AB47F}"/>
                </a:ext>
              </a:extLst>
            </p:cNvPr>
            <p:cNvSpPr/>
            <p:nvPr/>
          </p:nvSpPr>
          <p:spPr>
            <a:xfrm rot="19760339" flipH="1">
              <a:off x="4981920" y="3730602"/>
              <a:ext cx="401166" cy="236169"/>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dirty="0"/>
            </a:p>
          </p:txBody>
        </p:sp>
        <p:sp>
          <p:nvSpPr>
            <p:cNvPr id="197" name="TextBox 196">
              <a:extLst>
                <a:ext uri="{FF2B5EF4-FFF2-40B4-BE49-F238E27FC236}">
                  <a16:creationId xmlns:a16="http://schemas.microsoft.com/office/drawing/2014/main" id="{C98623E4-5566-D91F-F884-E94406C5936B}"/>
                </a:ext>
              </a:extLst>
            </p:cNvPr>
            <p:cNvSpPr txBox="1"/>
            <p:nvPr/>
          </p:nvSpPr>
          <p:spPr>
            <a:xfrm>
              <a:off x="3708644" y="2349273"/>
              <a:ext cx="1534535"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Discarding Duplicates</a:t>
              </a:r>
              <a:endParaRPr lang="en-CA" sz="900" dirty="0">
                <a:latin typeface="Arial" panose="020B0604020202020204" pitchFamily="34" charset="0"/>
                <a:cs typeface="Arial" panose="020B0604020202020204" pitchFamily="34" charset="0"/>
              </a:endParaRPr>
            </a:p>
          </p:txBody>
        </p:sp>
        <p:sp>
          <p:nvSpPr>
            <p:cNvPr id="198" name="Arrow: Down 197">
              <a:extLst>
                <a:ext uri="{FF2B5EF4-FFF2-40B4-BE49-F238E27FC236}">
                  <a16:creationId xmlns:a16="http://schemas.microsoft.com/office/drawing/2014/main" id="{7D50745C-A3A7-2E88-3D88-CA5D7B8C8182}"/>
                </a:ext>
              </a:extLst>
            </p:cNvPr>
            <p:cNvSpPr/>
            <p:nvPr/>
          </p:nvSpPr>
          <p:spPr>
            <a:xfrm>
              <a:off x="4242040" y="3180437"/>
              <a:ext cx="362852" cy="239156"/>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dirty="0"/>
            </a:p>
          </p:txBody>
        </p:sp>
        <p:sp>
          <p:nvSpPr>
            <p:cNvPr id="199" name="TextBox 198">
              <a:extLst>
                <a:ext uri="{FF2B5EF4-FFF2-40B4-BE49-F238E27FC236}">
                  <a16:creationId xmlns:a16="http://schemas.microsoft.com/office/drawing/2014/main" id="{A48495D8-0292-2A5A-F38C-C1A1FD349AE1}"/>
                </a:ext>
              </a:extLst>
            </p:cNvPr>
            <p:cNvSpPr txBox="1"/>
            <p:nvPr/>
          </p:nvSpPr>
          <p:spPr>
            <a:xfrm>
              <a:off x="3708642" y="2892035"/>
              <a:ext cx="1534535" cy="256133"/>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Dataset - </a:t>
              </a:r>
              <a:r>
                <a:rPr lang="en-CA" sz="900" dirty="0">
                  <a:latin typeface="Arial" panose="020B0604020202020204" pitchFamily="34" charset="0"/>
                  <a:cs typeface="Arial" panose="020B0604020202020204" pitchFamily="34" charset="0"/>
                </a:rPr>
                <a:t>141,567</a:t>
              </a:r>
              <a:r>
                <a:rPr lang="en-US" sz="900" dirty="0">
                  <a:latin typeface="Arial" panose="020B0604020202020204" pitchFamily="34" charset="0"/>
                  <a:cs typeface="Arial" panose="020B0604020202020204" pitchFamily="34" charset="0"/>
                </a:rPr>
                <a:t> </a:t>
              </a:r>
              <a:endParaRPr lang="en-CA" sz="900" dirty="0">
                <a:latin typeface="Arial" panose="020B0604020202020204" pitchFamily="34" charset="0"/>
                <a:cs typeface="Arial" panose="020B0604020202020204" pitchFamily="34" charset="0"/>
              </a:endParaRPr>
            </a:p>
          </p:txBody>
        </p:sp>
        <p:sp>
          <p:nvSpPr>
            <p:cNvPr id="200" name="Arrow: Down 199">
              <a:extLst>
                <a:ext uri="{FF2B5EF4-FFF2-40B4-BE49-F238E27FC236}">
                  <a16:creationId xmlns:a16="http://schemas.microsoft.com/office/drawing/2014/main" id="{9A63FA8C-BCA0-2B63-60B5-8D6DEA265E02}"/>
                </a:ext>
              </a:extLst>
            </p:cNvPr>
            <p:cNvSpPr/>
            <p:nvPr/>
          </p:nvSpPr>
          <p:spPr>
            <a:xfrm>
              <a:off x="4242040" y="2642037"/>
              <a:ext cx="362852" cy="239156"/>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a:p>
          </p:txBody>
        </p:sp>
      </p:grpSp>
      <p:grpSp>
        <p:nvGrpSpPr>
          <p:cNvPr id="11" name="Group 10">
            <a:extLst>
              <a:ext uri="{FF2B5EF4-FFF2-40B4-BE49-F238E27FC236}">
                <a16:creationId xmlns:a16="http://schemas.microsoft.com/office/drawing/2014/main" id="{D76226BF-5591-A123-3489-BAB4FA250C9A}"/>
              </a:ext>
            </a:extLst>
          </p:cNvPr>
          <p:cNvGrpSpPr/>
          <p:nvPr/>
        </p:nvGrpSpPr>
        <p:grpSpPr>
          <a:xfrm>
            <a:off x="5860503" y="2316557"/>
            <a:ext cx="2167327" cy="1446028"/>
            <a:chOff x="2406775" y="1255970"/>
            <a:chExt cx="2729655" cy="1610131"/>
          </a:xfrm>
        </p:grpSpPr>
        <p:sp>
          <p:nvSpPr>
            <p:cNvPr id="36" name="Rectangle 35">
              <a:extLst>
                <a:ext uri="{FF2B5EF4-FFF2-40B4-BE49-F238E27FC236}">
                  <a16:creationId xmlns:a16="http://schemas.microsoft.com/office/drawing/2014/main" id="{E4CA032F-C537-3A19-49F7-2ABC1F2D14C1}"/>
                </a:ext>
              </a:extLst>
            </p:cNvPr>
            <p:cNvSpPr/>
            <p:nvPr/>
          </p:nvSpPr>
          <p:spPr>
            <a:xfrm>
              <a:off x="2406775" y="1255970"/>
              <a:ext cx="2729655" cy="657889"/>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a:latin typeface="Arial" panose="020B0604020202020204" pitchFamily="34" charset="0"/>
                  <a:cs typeface="Arial" panose="020B0604020202020204" pitchFamily="34" charset="0"/>
                </a:rPr>
                <a:t>Input:</a:t>
              </a:r>
              <a:r>
                <a:rPr lang="en-US" sz="1200" dirty="0">
                  <a:latin typeface="Arial" panose="020B0604020202020204" pitchFamily="34" charset="0"/>
                  <a:cs typeface="Arial" panose="020B0604020202020204" pitchFamily="34" charset="0"/>
                </a:rPr>
                <a:t> Domain-specific terms or jargon</a:t>
              </a:r>
            </a:p>
            <a:p>
              <a:pPr algn="ctr"/>
              <a:r>
                <a:rPr lang="en-US" sz="1200" b="1" dirty="0">
                  <a:latin typeface="Arial" panose="020B0604020202020204" pitchFamily="34" charset="0"/>
                  <a:cs typeface="Arial" panose="020B0604020202020204" pitchFamily="34" charset="0"/>
                </a:rPr>
                <a:t>Target:</a:t>
              </a:r>
              <a:r>
                <a:rPr lang="en-US" sz="1200" dirty="0">
                  <a:latin typeface="Arial" panose="020B0604020202020204" pitchFamily="34" charset="0"/>
                  <a:cs typeface="Arial" panose="020B0604020202020204" pitchFamily="34" charset="0"/>
                </a:rPr>
                <a:t> Explanation</a:t>
              </a:r>
              <a:endParaRPr lang="en-CA" sz="1200"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7E1A8FD0-C146-8A7F-D9F0-55D924BC028F}"/>
                </a:ext>
              </a:extLst>
            </p:cNvPr>
            <p:cNvSpPr/>
            <p:nvPr/>
          </p:nvSpPr>
          <p:spPr>
            <a:xfrm>
              <a:off x="2406775" y="2410710"/>
              <a:ext cx="2729655" cy="455391"/>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CA" sz="1200" b="1" dirty="0">
                  <a:latin typeface="Arial" panose="020B0604020202020204" pitchFamily="34" charset="0"/>
                </a:rPr>
                <a:t>T5</a:t>
              </a:r>
            </a:p>
            <a:p>
              <a:pPr algn="ctr"/>
              <a:r>
                <a:rPr lang="en-CA" sz="1200" b="0" i="0" dirty="0">
                  <a:effectLst/>
                  <a:latin typeface="Arial" panose="020B0604020202020204" pitchFamily="34" charset="0"/>
                </a:rPr>
                <a:t>T5ForConditionalGeneration</a:t>
              </a:r>
              <a:endParaRPr lang="en-CA" sz="1200" dirty="0">
                <a:latin typeface="Arial" panose="020B0604020202020204" pitchFamily="34" charset="0"/>
                <a:cs typeface="Arial" panose="020B0604020202020204" pitchFamily="34" charset="0"/>
              </a:endParaRPr>
            </a:p>
          </p:txBody>
        </p:sp>
        <p:sp>
          <p:nvSpPr>
            <p:cNvPr id="45" name="Arrow: Down 44">
              <a:extLst>
                <a:ext uri="{FF2B5EF4-FFF2-40B4-BE49-F238E27FC236}">
                  <a16:creationId xmlns:a16="http://schemas.microsoft.com/office/drawing/2014/main" id="{C7714C41-D4F8-DC47-DDD4-54C7AAC84BB5}"/>
                </a:ext>
              </a:extLst>
            </p:cNvPr>
            <p:cNvSpPr/>
            <p:nvPr/>
          </p:nvSpPr>
          <p:spPr>
            <a:xfrm>
              <a:off x="3554255" y="1993357"/>
              <a:ext cx="434694" cy="337856"/>
            </a:xfrm>
            <a:prstGeom prst="downArrow">
              <a:avLst/>
            </a:prstGeom>
            <a:ln w="19050"/>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dirty="0"/>
            </a:p>
          </p:txBody>
        </p:sp>
      </p:grpSp>
      <p:sp>
        <p:nvSpPr>
          <p:cNvPr id="49" name="Rectangle 48">
            <a:extLst>
              <a:ext uri="{FF2B5EF4-FFF2-40B4-BE49-F238E27FC236}">
                <a16:creationId xmlns:a16="http://schemas.microsoft.com/office/drawing/2014/main" id="{6A5CA332-A26B-9A9C-81E6-0335A0721A5B}"/>
              </a:ext>
            </a:extLst>
          </p:cNvPr>
          <p:cNvSpPr/>
          <p:nvPr/>
        </p:nvSpPr>
        <p:spPr>
          <a:xfrm>
            <a:off x="5479024" y="1619258"/>
            <a:ext cx="3487477" cy="839973"/>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r>
              <a:rPr lang="en-US" sz="1400" b="1" dirty="0">
                <a:latin typeface="Arial" panose="020B0604020202020204" pitchFamily="34" charset="0"/>
                <a:cs typeface="Arial" panose="020B0604020202020204" pitchFamily="34" charset="0"/>
              </a:rPr>
              <a:t>			Example</a:t>
            </a:r>
          </a:p>
          <a:p>
            <a:r>
              <a:rPr lang="en-US" sz="1400" b="1" dirty="0">
                <a:latin typeface="Arial" panose="020B0604020202020204" pitchFamily="34" charset="0"/>
                <a:cs typeface="Arial" panose="020B0604020202020204" pitchFamily="34" charset="0"/>
              </a:rPr>
              <a:t>Domain-specific terms: </a:t>
            </a:r>
            <a:r>
              <a:rPr lang="en-US" sz="1400" b="0" i="0" dirty="0">
                <a:effectLst/>
                <a:latin typeface="Arial" panose="020B0604020202020204" pitchFamily="34" charset="0"/>
                <a:cs typeface="Arial" panose="020B0604020202020204" pitchFamily="34" charset="0"/>
              </a:rPr>
              <a:t>module</a:t>
            </a:r>
            <a:r>
              <a:rPr lang="en-US" sz="1400" b="1" dirty="0">
                <a:latin typeface="Arial" panose="020B0604020202020204" pitchFamily="34" charset="0"/>
                <a:cs typeface="Arial" panose="020B0604020202020204" pitchFamily="34" charset="0"/>
              </a:rPr>
              <a:t> </a:t>
            </a:r>
          </a:p>
          <a:p>
            <a:r>
              <a:rPr lang="en-US" sz="1400" b="1" dirty="0">
                <a:latin typeface="Arial" panose="020B0604020202020204" pitchFamily="34" charset="0"/>
                <a:cs typeface="Arial" panose="020B0604020202020204" pitchFamily="34" charset="0"/>
              </a:rPr>
              <a:t>Explanation: </a:t>
            </a:r>
            <a:r>
              <a:rPr lang="en-US" sz="1400" b="0" i="0" dirty="0">
                <a:effectLst/>
                <a:latin typeface="Arial" panose="020B0604020202020204" pitchFamily="34" charset="0"/>
                <a:cs typeface="Arial" panose="020B0604020202020204" pitchFamily="34" charset="0"/>
              </a:rPr>
              <a:t>It is a unit of Java code</a:t>
            </a:r>
            <a:endParaRPr lang="en-CA"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35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par>
                                <p:cTn id="12" presetID="10" presetClass="entr" presetSubtype="0" fill="hold" nodeType="with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fade">
                                      <p:cBhvr>
                                        <p:cTn id="14" dur="500"/>
                                        <p:tgtEl>
                                          <p:spTgt spid="18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250"/>
                                        <p:tgtEl>
                                          <p:spTgt spid="181"/>
                                        </p:tgtEl>
                                      </p:cBhvr>
                                    </p:animEffect>
                                    <p:set>
                                      <p:cBhvr>
                                        <p:cTn id="19" dur="1" fill="hold">
                                          <p:stCondLst>
                                            <p:cond delay="249"/>
                                          </p:stCondLst>
                                        </p:cTn>
                                        <p:tgtEl>
                                          <p:spTgt spid="181"/>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250"/>
                                        <p:tgtEl>
                                          <p:spTgt spid="11"/>
                                        </p:tgtEl>
                                      </p:cBhvr>
                                    </p:animEffect>
                                    <p:set>
                                      <p:cBhvr>
                                        <p:cTn id="35" dur="1" fill="hold">
                                          <p:stCondLst>
                                            <p:cond delay="249"/>
                                          </p:stCondLst>
                                        </p:cTn>
                                        <p:tgtEl>
                                          <p:spTgt spid="11"/>
                                        </p:tgtEl>
                                        <p:attrNameLst>
                                          <p:attrName>style.visibility</p:attrName>
                                        </p:attrNameLst>
                                      </p:cBhvr>
                                      <p:to>
                                        <p:strVal val="hidden"/>
                                      </p:to>
                                    </p:set>
                                  </p:childTnLst>
                                </p:cTn>
                              </p:par>
                            </p:childTnLst>
                          </p:cTn>
                        </p:par>
                        <p:par>
                          <p:cTn id="36" fill="hold">
                            <p:stCondLst>
                              <p:cond delay="250"/>
                            </p:stCondLst>
                            <p:childTnLst>
                              <p:par>
                                <p:cTn id="37" presetID="10"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fade">
                                      <p:cBhvr>
                                        <p:cTn id="44" dur="500"/>
                                        <p:tgtEl>
                                          <p:spTgt spid="8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4536DD0-F53B-E124-3AF5-4366DF9735A4}"/>
              </a:ext>
            </a:extLst>
          </p:cNvPr>
          <p:cNvSpPr txBox="1"/>
          <p:nvPr/>
        </p:nvSpPr>
        <p:spPr>
          <a:xfrm flipH="1">
            <a:off x="3525014" y="2079782"/>
            <a:ext cx="2347211" cy="260532"/>
          </a:xfrm>
          <a:prstGeom prst="rect">
            <a:avLst/>
          </a:prstGeom>
          <a:noFill/>
        </p:spPr>
        <p:txBody>
          <a:bodyPr wrap="square" rtlCol="0">
            <a:spAutoFit/>
          </a:bodyPr>
          <a:lstStyle/>
          <a:p>
            <a:pPr algn="ctr"/>
            <a:r>
              <a:rPr lang="en-US" sz="1200" b="1" dirty="0">
                <a:latin typeface="Garamond" panose="02020404030301010803" pitchFamily="18" charset="0"/>
                <a:cs typeface="Aharoni" panose="02010803020104030203" pitchFamily="2" charset="-79"/>
              </a:rPr>
              <a:t>Enriching the bug reports</a:t>
            </a:r>
          </a:p>
        </p:txBody>
      </p:sp>
      <p:pic>
        <p:nvPicPr>
          <p:cNvPr id="29" name="Picture 28" descr="A screenshot of a computer&#10;&#10;Description automatically generated">
            <a:extLst>
              <a:ext uri="{FF2B5EF4-FFF2-40B4-BE49-F238E27FC236}">
                <a16:creationId xmlns:a16="http://schemas.microsoft.com/office/drawing/2014/main" id="{7538F8ED-0A89-A200-AF3D-8AF8B9E5C1A4}"/>
              </a:ext>
            </a:extLst>
          </p:cNvPr>
          <p:cNvPicPr>
            <a:picLocks noChangeAspect="1"/>
          </p:cNvPicPr>
          <p:nvPr/>
        </p:nvPicPr>
        <p:blipFill>
          <a:blip r:embed="rId3"/>
          <a:stretch>
            <a:fillRect/>
          </a:stretch>
        </p:blipFill>
        <p:spPr>
          <a:xfrm>
            <a:off x="3334254" y="1221378"/>
            <a:ext cx="5757231" cy="2931634"/>
          </a:xfrm>
          <a:prstGeom prst="rect">
            <a:avLst/>
          </a:prstGeom>
          <a:ln>
            <a:solidFill>
              <a:schemeClr val="tx1"/>
            </a:solidFill>
          </a:ln>
        </p:spPr>
      </p:pic>
      <p:sp>
        <p:nvSpPr>
          <p:cNvPr id="2" name="Title 1">
            <a:extLst>
              <a:ext uri="{FF2B5EF4-FFF2-40B4-BE49-F238E27FC236}">
                <a16:creationId xmlns:a16="http://schemas.microsoft.com/office/drawing/2014/main" id="{12AD1492-B5CD-BB74-2662-E0237F9F8774}"/>
              </a:ext>
            </a:extLst>
          </p:cNvPr>
          <p:cNvSpPr>
            <a:spLocks noGrp="1"/>
          </p:cNvSpPr>
          <p:nvPr>
            <p:ph type="title"/>
          </p:nvPr>
        </p:nvSpPr>
        <p:spPr>
          <a:xfrm>
            <a:off x="1200358" y="221498"/>
            <a:ext cx="7440038" cy="647747"/>
          </a:xfrm>
        </p:spPr>
        <p:txBody>
          <a:bodyPr>
            <a:normAutofit/>
          </a:bodyPr>
          <a:lstStyle/>
          <a:p>
            <a:r>
              <a:rPr lang="en-US" sz="2000" dirty="0"/>
              <a:t>Use case of BugEnricher – Explaining Domain specific term in a Bug Report</a:t>
            </a:r>
            <a:endParaRPr lang="en-CA" sz="2000" dirty="0"/>
          </a:p>
        </p:txBody>
      </p:sp>
      <p:sp>
        <p:nvSpPr>
          <p:cNvPr id="5" name="Date Placeholder 4">
            <a:extLst>
              <a:ext uri="{FF2B5EF4-FFF2-40B4-BE49-F238E27FC236}">
                <a16:creationId xmlns:a16="http://schemas.microsoft.com/office/drawing/2014/main" id="{245DF074-4A2E-1DA0-3E4D-F491A043C9FF}"/>
              </a:ext>
            </a:extLst>
          </p:cNvPr>
          <p:cNvSpPr>
            <a:spLocks noGrp="1"/>
          </p:cNvSpPr>
          <p:nvPr>
            <p:ph type="dt" sz="half" idx="10"/>
          </p:nvPr>
        </p:nvSpPr>
        <p:spPr/>
        <p:txBody>
          <a:bodyPr/>
          <a:lstStyle/>
          <a:p>
            <a:r>
              <a:rPr lang="en-CA"/>
              <a:t>18 December 2023</a:t>
            </a:r>
            <a:endParaRPr lang="en-US" dirty="0"/>
          </a:p>
        </p:txBody>
      </p:sp>
      <p:sp>
        <p:nvSpPr>
          <p:cNvPr id="6" name="Footer Placeholder 5">
            <a:extLst>
              <a:ext uri="{FF2B5EF4-FFF2-40B4-BE49-F238E27FC236}">
                <a16:creationId xmlns:a16="http://schemas.microsoft.com/office/drawing/2014/main" id="{20782997-4B20-8D10-1B26-E2E4050FBD70}"/>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37386939-73BB-72FB-AE00-1101F534CDA6}"/>
              </a:ext>
            </a:extLst>
          </p:cNvPr>
          <p:cNvSpPr>
            <a:spLocks noGrp="1"/>
          </p:cNvSpPr>
          <p:nvPr>
            <p:ph type="sldNum" sz="quarter" idx="12"/>
          </p:nvPr>
        </p:nvSpPr>
        <p:spPr/>
        <p:txBody>
          <a:bodyPr/>
          <a:lstStyle/>
          <a:p>
            <a:fld id="{EDF96001-7E4F-EB42-8596-9AF1BDDEE6AD}" type="slidenum">
              <a:rPr lang="en-US" smtClean="0"/>
              <a:t>35</a:t>
            </a:fld>
            <a:endParaRPr lang="en-US"/>
          </a:p>
        </p:txBody>
      </p:sp>
      <p:grpSp>
        <p:nvGrpSpPr>
          <p:cNvPr id="26" name="Group 25">
            <a:extLst>
              <a:ext uri="{FF2B5EF4-FFF2-40B4-BE49-F238E27FC236}">
                <a16:creationId xmlns:a16="http://schemas.microsoft.com/office/drawing/2014/main" id="{59549521-2B6F-658B-CEA1-86ECF88D5B0D}"/>
              </a:ext>
            </a:extLst>
          </p:cNvPr>
          <p:cNvGrpSpPr/>
          <p:nvPr/>
        </p:nvGrpSpPr>
        <p:grpSpPr>
          <a:xfrm>
            <a:off x="4433706" y="2798084"/>
            <a:ext cx="973343" cy="1124667"/>
            <a:chOff x="4433706" y="1987051"/>
            <a:chExt cx="973343" cy="1124667"/>
          </a:xfrm>
        </p:grpSpPr>
        <p:pic>
          <p:nvPicPr>
            <p:cNvPr id="10" name="Picture 9" descr="A black background with a black square&#10;&#10;Description automatically generated with medium confidence">
              <a:extLst>
                <a:ext uri="{FF2B5EF4-FFF2-40B4-BE49-F238E27FC236}">
                  <a16:creationId xmlns:a16="http://schemas.microsoft.com/office/drawing/2014/main" id="{48F686F1-6DF3-2753-BD20-F6B30B39D187}"/>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4589186" y="1987051"/>
              <a:ext cx="662416" cy="627164"/>
            </a:xfrm>
            <a:prstGeom prst="rect">
              <a:avLst/>
            </a:prstGeom>
          </p:spPr>
        </p:pic>
        <p:sp>
          <p:nvSpPr>
            <p:cNvPr id="11" name="TextBox 10">
              <a:extLst>
                <a:ext uri="{FF2B5EF4-FFF2-40B4-BE49-F238E27FC236}">
                  <a16:creationId xmlns:a16="http://schemas.microsoft.com/office/drawing/2014/main" id="{F1EA24A4-147E-7D99-1DFE-97B0C844E2DE}"/>
                </a:ext>
              </a:extLst>
            </p:cNvPr>
            <p:cNvSpPr txBox="1"/>
            <p:nvPr/>
          </p:nvSpPr>
          <p:spPr>
            <a:xfrm>
              <a:off x="4433706" y="2650053"/>
              <a:ext cx="973343" cy="461665"/>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Fine-tuned</a:t>
              </a:r>
            </a:p>
            <a:p>
              <a:pPr algn="ctr"/>
              <a:r>
                <a:rPr lang="en-US" sz="1200" b="1" dirty="0">
                  <a:latin typeface="Arial" panose="020B0604020202020204" pitchFamily="34" charset="0"/>
                  <a:cs typeface="Arial" panose="020B0604020202020204" pitchFamily="34" charset="0"/>
                </a:rPr>
                <a:t> Model</a:t>
              </a:r>
              <a:endParaRPr lang="en-CA" sz="1400"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AAF03D4E-7C28-CBC9-FE6F-5FFA2D409B9E}"/>
              </a:ext>
            </a:extLst>
          </p:cNvPr>
          <p:cNvGrpSpPr/>
          <p:nvPr/>
        </p:nvGrpSpPr>
        <p:grpSpPr>
          <a:xfrm>
            <a:off x="2467644" y="2819071"/>
            <a:ext cx="1178922" cy="1101661"/>
            <a:chOff x="2467644" y="2008038"/>
            <a:chExt cx="1178922" cy="1101661"/>
          </a:xfrm>
        </p:grpSpPr>
        <p:pic>
          <p:nvPicPr>
            <p:cNvPr id="13" name="Picture 12" descr="A black background with a black square&#10;&#10;Description automatically generated with medium confidence">
              <a:extLst>
                <a:ext uri="{FF2B5EF4-FFF2-40B4-BE49-F238E27FC236}">
                  <a16:creationId xmlns:a16="http://schemas.microsoft.com/office/drawing/2014/main" id="{D7711950-6CBB-538D-A349-30A39D5BD6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258" y="2008038"/>
              <a:ext cx="662416" cy="627164"/>
            </a:xfrm>
            <a:prstGeom prst="rect">
              <a:avLst/>
            </a:prstGeom>
          </p:spPr>
        </p:pic>
        <p:sp>
          <p:nvSpPr>
            <p:cNvPr id="15" name="TextBox 14">
              <a:extLst>
                <a:ext uri="{FF2B5EF4-FFF2-40B4-BE49-F238E27FC236}">
                  <a16:creationId xmlns:a16="http://schemas.microsoft.com/office/drawing/2014/main" id="{243D709B-D015-2F6F-D3F6-EAB79F33769E}"/>
                </a:ext>
              </a:extLst>
            </p:cNvPr>
            <p:cNvSpPr txBox="1"/>
            <p:nvPr/>
          </p:nvSpPr>
          <p:spPr>
            <a:xfrm flipH="1">
              <a:off x="2467644" y="2648034"/>
              <a:ext cx="1178922"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Keyword </a:t>
              </a:r>
            </a:p>
            <a:p>
              <a:pPr algn="ctr"/>
              <a:r>
                <a:rPr lang="en-US" sz="1200" b="1" dirty="0">
                  <a:latin typeface="Arial" panose="020B0604020202020204" pitchFamily="34" charset="0"/>
                  <a:cs typeface="Arial" panose="020B0604020202020204" pitchFamily="34" charset="0"/>
                </a:rPr>
                <a:t>Extraction</a:t>
              </a:r>
            </a:p>
          </p:txBody>
        </p:sp>
      </p:grpSp>
      <p:grpSp>
        <p:nvGrpSpPr>
          <p:cNvPr id="27" name="Group 26">
            <a:extLst>
              <a:ext uri="{FF2B5EF4-FFF2-40B4-BE49-F238E27FC236}">
                <a16:creationId xmlns:a16="http://schemas.microsoft.com/office/drawing/2014/main" id="{FCF2777C-0358-6381-095F-88A15066A837}"/>
              </a:ext>
            </a:extLst>
          </p:cNvPr>
          <p:cNvGrpSpPr/>
          <p:nvPr/>
        </p:nvGrpSpPr>
        <p:grpSpPr>
          <a:xfrm>
            <a:off x="6291805" y="2792086"/>
            <a:ext cx="1101584" cy="1138776"/>
            <a:chOff x="6291805" y="1981053"/>
            <a:chExt cx="1101584" cy="1138776"/>
          </a:xfrm>
        </p:grpSpPr>
        <p:pic>
          <p:nvPicPr>
            <p:cNvPr id="16" name="Picture 15" descr="A black background with a black square&#10;&#10;Description automatically generated with medium confidence">
              <a:extLst>
                <a:ext uri="{FF2B5EF4-FFF2-40B4-BE49-F238E27FC236}">
                  <a16:creationId xmlns:a16="http://schemas.microsoft.com/office/drawing/2014/main" id="{2B7F74C4-A5DA-D9EC-E821-63315DF7A0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9591" y="1981053"/>
              <a:ext cx="662416" cy="627164"/>
            </a:xfrm>
            <a:prstGeom prst="rect">
              <a:avLst/>
            </a:prstGeom>
          </p:spPr>
        </p:pic>
        <p:sp>
          <p:nvSpPr>
            <p:cNvPr id="17" name="TextBox 16">
              <a:extLst>
                <a:ext uri="{FF2B5EF4-FFF2-40B4-BE49-F238E27FC236}">
                  <a16:creationId xmlns:a16="http://schemas.microsoft.com/office/drawing/2014/main" id="{DEEF8AD6-033D-9BD9-13CF-D3DAB7A4D476}"/>
                </a:ext>
              </a:extLst>
            </p:cNvPr>
            <p:cNvSpPr txBox="1"/>
            <p:nvPr/>
          </p:nvSpPr>
          <p:spPr>
            <a:xfrm>
              <a:off x="6291805" y="2658164"/>
              <a:ext cx="1101584" cy="461665"/>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Explanation </a:t>
              </a:r>
            </a:p>
            <a:p>
              <a:r>
                <a:rPr lang="en-US" sz="1200" b="1" dirty="0">
                  <a:latin typeface="Arial" panose="020B0604020202020204" pitchFamily="34" charset="0"/>
                  <a:cs typeface="Arial" panose="020B0604020202020204" pitchFamily="34" charset="0"/>
                </a:rPr>
                <a:t>Generation</a:t>
              </a:r>
              <a:endParaRPr lang="en-CA" sz="1200"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DFB865ED-1A36-DE75-86D0-E632C1A4CAC4}"/>
              </a:ext>
            </a:extLst>
          </p:cNvPr>
          <p:cNvGrpSpPr/>
          <p:nvPr/>
        </p:nvGrpSpPr>
        <p:grpSpPr>
          <a:xfrm>
            <a:off x="-74708" y="2798084"/>
            <a:ext cx="1910599" cy="1034956"/>
            <a:chOff x="-74708" y="1987051"/>
            <a:chExt cx="1910599" cy="1034956"/>
          </a:xfrm>
        </p:grpSpPr>
        <p:sp>
          <p:nvSpPr>
            <p:cNvPr id="14" name="TextBox 13">
              <a:extLst>
                <a:ext uri="{FF2B5EF4-FFF2-40B4-BE49-F238E27FC236}">
                  <a16:creationId xmlns:a16="http://schemas.microsoft.com/office/drawing/2014/main" id="{BB7F70E9-F21E-B4E2-3B77-641869898AF5}"/>
                </a:ext>
              </a:extLst>
            </p:cNvPr>
            <p:cNvSpPr txBox="1"/>
            <p:nvPr/>
          </p:nvSpPr>
          <p:spPr>
            <a:xfrm flipH="1">
              <a:off x="-74708" y="2745008"/>
              <a:ext cx="191059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Bug Report</a:t>
              </a:r>
            </a:p>
          </p:txBody>
        </p:sp>
        <p:pic>
          <p:nvPicPr>
            <p:cNvPr id="18" name="Graphic 17" descr="Document with solid fill">
              <a:extLst>
                <a:ext uri="{FF2B5EF4-FFF2-40B4-BE49-F238E27FC236}">
                  <a16:creationId xmlns:a16="http://schemas.microsoft.com/office/drawing/2014/main" id="{CFBAA6C7-A7CD-C07C-1874-0D2B8BCFD6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745" y="1987051"/>
              <a:ext cx="662416" cy="627164"/>
            </a:xfrm>
            <a:prstGeom prst="rect">
              <a:avLst/>
            </a:prstGeom>
          </p:spPr>
        </p:pic>
      </p:grpSp>
      <p:grpSp>
        <p:nvGrpSpPr>
          <p:cNvPr id="28" name="Group 27">
            <a:extLst>
              <a:ext uri="{FF2B5EF4-FFF2-40B4-BE49-F238E27FC236}">
                <a16:creationId xmlns:a16="http://schemas.microsoft.com/office/drawing/2014/main" id="{1CF9DE0E-0707-1BBC-1224-2940AACB0B43}"/>
              </a:ext>
            </a:extLst>
          </p:cNvPr>
          <p:cNvGrpSpPr/>
          <p:nvPr/>
        </p:nvGrpSpPr>
        <p:grpSpPr>
          <a:xfrm>
            <a:off x="7472450" y="2798084"/>
            <a:ext cx="1910599" cy="1133199"/>
            <a:chOff x="7472450" y="1987051"/>
            <a:chExt cx="1910599" cy="1133199"/>
          </a:xfrm>
        </p:grpSpPr>
        <p:pic>
          <p:nvPicPr>
            <p:cNvPr id="12" name="Graphic 11" descr="Document with solid fill">
              <a:extLst>
                <a:ext uri="{FF2B5EF4-FFF2-40B4-BE49-F238E27FC236}">
                  <a16:creationId xmlns:a16="http://schemas.microsoft.com/office/drawing/2014/main" id="{4908EC47-5ED6-37A2-E995-EABCEA6144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01637" y="1987051"/>
              <a:ext cx="662416" cy="627164"/>
            </a:xfrm>
            <a:prstGeom prst="rect">
              <a:avLst/>
            </a:prstGeom>
          </p:spPr>
        </p:pic>
        <p:sp>
          <p:nvSpPr>
            <p:cNvPr id="19" name="TextBox 18">
              <a:extLst>
                <a:ext uri="{FF2B5EF4-FFF2-40B4-BE49-F238E27FC236}">
                  <a16:creationId xmlns:a16="http://schemas.microsoft.com/office/drawing/2014/main" id="{625DF44C-68D5-4DEE-2788-8B0B9AC1D4DB}"/>
                </a:ext>
              </a:extLst>
            </p:cNvPr>
            <p:cNvSpPr txBox="1"/>
            <p:nvPr/>
          </p:nvSpPr>
          <p:spPr>
            <a:xfrm flipH="1">
              <a:off x="7472450" y="2658585"/>
              <a:ext cx="1910599"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Enriched </a:t>
              </a:r>
            </a:p>
            <a:p>
              <a:pPr algn="ctr"/>
              <a:r>
                <a:rPr lang="en-US" sz="1200" b="1" dirty="0">
                  <a:latin typeface="Arial" panose="020B0604020202020204" pitchFamily="34" charset="0"/>
                  <a:cs typeface="Arial" panose="020B0604020202020204" pitchFamily="34" charset="0"/>
                </a:rPr>
                <a:t>Bug Report</a:t>
              </a:r>
            </a:p>
          </p:txBody>
        </p:sp>
      </p:grpSp>
      <p:cxnSp>
        <p:nvCxnSpPr>
          <p:cNvPr id="20" name="Straight Arrow Connector 19">
            <a:extLst>
              <a:ext uri="{FF2B5EF4-FFF2-40B4-BE49-F238E27FC236}">
                <a16:creationId xmlns:a16="http://schemas.microsoft.com/office/drawing/2014/main" id="{6D8962D4-189A-569C-2747-3924DCB6B4CF}"/>
              </a:ext>
            </a:extLst>
          </p:cNvPr>
          <p:cNvCxnSpPr>
            <a:cxnSpLocks/>
          </p:cNvCxnSpPr>
          <p:nvPr/>
        </p:nvCxnSpPr>
        <p:spPr>
          <a:xfrm>
            <a:off x="7253263" y="3217953"/>
            <a:ext cx="8902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5BAF608-425E-CB80-E346-C1276360CEAC}"/>
              </a:ext>
            </a:extLst>
          </p:cNvPr>
          <p:cNvCxnSpPr>
            <a:cxnSpLocks/>
          </p:cNvCxnSpPr>
          <p:nvPr/>
        </p:nvCxnSpPr>
        <p:spPr>
          <a:xfrm>
            <a:off x="5361773" y="3217953"/>
            <a:ext cx="9792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F69836C-9A86-2146-DA93-D0212109A612}"/>
              </a:ext>
            </a:extLst>
          </p:cNvPr>
          <p:cNvCxnSpPr>
            <a:cxnSpLocks/>
          </p:cNvCxnSpPr>
          <p:nvPr/>
        </p:nvCxnSpPr>
        <p:spPr>
          <a:xfrm>
            <a:off x="1379751" y="3212550"/>
            <a:ext cx="9792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DD84AA4A-F270-BC6E-4661-5271CF3AA058}"/>
              </a:ext>
            </a:extLst>
          </p:cNvPr>
          <p:cNvSpPr/>
          <p:nvPr/>
        </p:nvSpPr>
        <p:spPr>
          <a:xfrm>
            <a:off x="3900078" y="3918521"/>
            <a:ext cx="391807" cy="49123"/>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4FC6DEC2-C23C-7E39-7E7A-1C81C0DF652C}"/>
              </a:ext>
            </a:extLst>
          </p:cNvPr>
          <p:cNvSpPr/>
          <p:nvPr/>
        </p:nvSpPr>
        <p:spPr>
          <a:xfrm>
            <a:off x="4538324" y="3918521"/>
            <a:ext cx="486113" cy="45719"/>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8B76FCB-D7FD-6FDA-1D28-D97723CE3B43}"/>
              </a:ext>
            </a:extLst>
          </p:cNvPr>
          <p:cNvSpPr/>
          <p:nvPr/>
        </p:nvSpPr>
        <p:spPr>
          <a:xfrm>
            <a:off x="4281923" y="4033176"/>
            <a:ext cx="957344" cy="56444"/>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5A08EC25-755C-2F54-898C-E9BD02B1B380}"/>
              </a:ext>
            </a:extLst>
          </p:cNvPr>
          <p:cNvSpPr/>
          <p:nvPr/>
        </p:nvSpPr>
        <p:spPr>
          <a:xfrm>
            <a:off x="5100130" y="3913341"/>
            <a:ext cx="256269" cy="56444"/>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195567E7-B450-A962-4A8C-9D75CFE4CDB2}"/>
              </a:ext>
            </a:extLst>
          </p:cNvPr>
          <p:cNvSpPr/>
          <p:nvPr/>
        </p:nvSpPr>
        <p:spPr>
          <a:xfrm>
            <a:off x="5743711" y="3964240"/>
            <a:ext cx="239684" cy="68936"/>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grpSp>
        <p:nvGrpSpPr>
          <p:cNvPr id="39" name="Group 38">
            <a:extLst>
              <a:ext uri="{FF2B5EF4-FFF2-40B4-BE49-F238E27FC236}">
                <a16:creationId xmlns:a16="http://schemas.microsoft.com/office/drawing/2014/main" id="{C7ADF16E-0FDB-1867-5207-30182C3149FA}"/>
              </a:ext>
            </a:extLst>
          </p:cNvPr>
          <p:cNvGrpSpPr/>
          <p:nvPr/>
        </p:nvGrpSpPr>
        <p:grpSpPr>
          <a:xfrm>
            <a:off x="6039805" y="854488"/>
            <a:ext cx="1822939" cy="973943"/>
            <a:chOff x="5383823" y="2267069"/>
            <a:chExt cx="1822939" cy="973943"/>
          </a:xfrm>
        </p:grpSpPr>
        <p:sp>
          <p:nvSpPr>
            <p:cNvPr id="40" name="TextBox 39">
              <a:extLst>
                <a:ext uri="{FF2B5EF4-FFF2-40B4-BE49-F238E27FC236}">
                  <a16:creationId xmlns:a16="http://schemas.microsoft.com/office/drawing/2014/main" id="{6BF5FAD2-E003-2EA2-F46A-437BDF445425}"/>
                </a:ext>
              </a:extLst>
            </p:cNvPr>
            <p:cNvSpPr txBox="1"/>
            <p:nvPr/>
          </p:nvSpPr>
          <p:spPr>
            <a:xfrm>
              <a:off x="5785645" y="2267069"/>
              <a:ext cx="1018380" cy="2308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Keywords</a:t>
              </a:r>
              <a:endParaRPr lang="en-CA" sz="9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1EAB5E0-7309-5004-4E7F-5A48C6A4A7D7}"/>
                </a:ext>
              </a:extLst>
            </p:cNvPr>
            <p:cNvSpPr txBox="1"/>
            <p:nvPr/>
          </p:nvSpPr>
          <p:spPr>
            <a:xfrm>
              <a:off x="5383823" y="2733181"/>
              <a:ext cx="1822939" cy="5078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900" dirty="0">
                  <a:latin typeface="Arial" panose="020B0604020202020204" pitchFamily="34" charset="0"/>
                  <a:cs typeface="Arial" panose="020B0604020202020204" pitchFamily="34" charset="0"/>
                </a:rPr>
                <a:t>annotation, null-analysis, </a:t>
              </a:r>
              <a:r>
                <a:rPr lang="en-US" sz="900" dirty="0" err="1">
                  <a:latin typeface="Arial" panose="020B0604020202020204" pitchFamily="34" charset="0"/>
                  <a:cs typeface="Arial" panose="020B0604020202020204" pitchFamily="34" charset="0"/>
                </a:rPr>
                <a:t>javadoc</a:t>
              </a:r>
              <a:r>
                <a:rPr lang="en-US" sz="900" dirty="0">
                  <a:latin typeface="Arial" panose="020B0604020202020204" pitchFamily="34" charset="0"/>
                  <a:cs typeface="Arial" panose="020B0604020202020204" pitchFamily="34" charset="0"/>
                </a:rPr>
                <a:t>, module, </a:t>
              </a:r>
              <a:r>
                <a:rPr lang="en-US" sz="900" dirty="0" err="1">
                  <a:latin typeface="Arial" panose="020B0604020202020204" pitchFamily="34" charset="0"/>
                  <a:cs typeface="Arial" panose="020B0604020202020204" pitchFamily="34" charset="0"/>
                </a:rPr>
                <a:t>BlindLinkedLabelComposer</a:t>
              </a:r>
              <a:endParaRPr lang="en-CA" sz="900" dirty="0">
                <a:latin typeface="Arial" panose="020B0604020202020204" pitchFamily="34" charset="0"/>
                <a:cs typeface="Arial" panose="020B0604020202020204" pitchFamily="34" charset="0"/>
              </a:endParaRPr>
            </a:p>
          </p:txBody>
        </p:sp>
        <p:sp>
          <p:nvSpPr>
            <p:cNvPr id="42" name="Arrow: Down 41">
              <a:extLst>
                <a:ext uri="{FF2B5EF4-FFF2-40B4-BE49-F238E27FC236}">
                  <a16:creationId xmlns:a16="http://schemas.microsoft.com/office/drawing/2014/main" id="{BA3B346E-8C46-7033-9790-7926166A18E6}"/>
                </a:ext>
              </a:extLst>
            </p:cNvPr>
            <p:cNvSpPr/>
            <p:nvPr/>
          </p:nvSpPr>
          <p:spPr>
            <a:xfrm>
              <a:off x="6138501" y="2528009"/>
              <a:ext cx="312668" cy="181099"/>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sz="1000" dirty="0"/>
            </a:p>
          </p:txBody>
        </p:sp>
      </p:grpSp>
      <p:graphicFrame>
        <p:nvGraphicFramePr>
          <p:cNvPr id="43" name="Table 42">
            <a:extLst>
              <a:ext uri="{FF2B5EF4-FFF2-40B4-BE49-F238E27FC236}">
                <a16:creationId xmlns:a16="http://schemas.microsoft.com/office/drawing/2014/main" id="{BFF30633-C63F-0E74-AEB0-7297529C593C}"/>
              </a:ext>
            </a:extLst>
          </p:cNvPr>
          <p:cNvGraphicFramePr>
            <a:graphicFrameLocks noGrp="1"/>
          </p:cNvGraphicFramePr>
          <p:nvPr>
            <p:extLst>
              <p:ext uri="{D42A27DB-BD31-4B8C-83A1-F6EECF244321}">
                <p14:modId xmlns:p14="http://schemas.microsoft.com/office/powerpoint/2010/main" val="3548760206"/>
              </p:ext>
            </p:extLst>
          </p:nvPr>
        </p:nvGraphicFramePr>
        <p:xfrm>
          <a:off x="5436569" y="651879"/>
          <a:ext cx="3169292" cy="2032175"/>
        </p:xfrm>
        <a:graphic>
          <a:graphicData uri="http://schemas.openxmlformats.org/drawingml/2006/table">
            <a:tbl>
              <a:tblPr>
                <a:tableStyleId>{C4B1156A-380E-4F78-BDF5-A606A8083BF9}</a:tableStyleId>
              </a:tblPr>
              <a:tblGrid>
                <a:gridCol w="1291193">
                  <a:extLst>
                    <a:ext uri="{9D8B030D-6E8A-4147-A177-3AD203B41FA5}">
                      <a16:colId xmlns:a16="http://schemas.microsoft.com/office/drawing/2014/main" val="3287636519"/>
                    </a:ext>
                  </a:extLst>
                </a:gridCol>
                <a:gridCol w="1878099">
                  <a:extLst>
                    <a:ext uri="{9D8B030D-6E8A-4147-A177-3AD203B41FA5}">
                      <a16:colId xmlns:a16="http://schemas.microsoft.com/office/drawing/2014/main" val="1646665178"/>
                    </a:ext>
                  </a:extLst>
                </a:gridCol>
              </a:tblGrid>
              <a:tr h="169142">
                <a:tc>
                  <a:txBody>
                    <a:bodyPr/>
                    <a:lstStyle/>
                    <a:p>
                      <a:pPr algn="ctr" rtl="0" fontAlgn="t">
                        <a:spcBef>
                          <a:spcPts val="0"/>
                        </a:spcBef>
                        <a:spcAft>
                          <a:spcPts val="0"/>
                        </a:spcAft>
                      </a:pPr>
                      <a:r>
                        <a:rPr lang="en-CA" sz="600" b="1" u="none" strike="noStrike" dirty="0">
                          <a:solidFill>
                            <a:srgbClr val="000000"/>
                          </a:solidFill>
                          <a:effectLst/>
                          <a:latin typeface="Arial" panose="020B0604020202020204" pitchFamily="34" charset="0"/>
                          <a:cs typeface="Arial" panose="020B0604020202020204" pitchFamily="34" charset="0"/>
                        </a:rPr>
                        <a:t>Keywords</a:t>
                      </a:r>
                      <a:endParaRPr lang="en-CA" sz="600" b="1" dirty="0">
                        <a:effectLst/>
                        <a:latin typeface="Arial" panose="020B0604020202020204" pitchFamily="34" charset="0"/>
                        <a:cs typeface="Arial" panose="020B0604020202020204" pitchFamily="34" charset="0"/>
                      </a:endParaRPr>
                    </a:p>
                  </a:txBody>
                  <a:tcPr marL="47611" marR="47611" marT="47611" marB="47611" anchor="ctr">
                    <a:noFill/>
                  </a:tcPr>
                </a:tc>
                <a:tc>
                  <a:txBody>
                    <a:bodyPr/>
                    <a:lstStyle/>
                    <a:p>
                      <a:pPr algn="ctr" rtl="0" fontAlgn="t">
                        <a:spcBef>
                          <a:spcPts val="0"/>
                        </a:spcBef>
                        <a:spcAft>
                          <a:spcPts val="0"/>
                        </a:spcAft>
                      </a:pPr>
                      <a:r>
                        <a:rPr lang="en-CA" sz="600" b="1" u="none" strike="noStrike" dirty="0">
                          <a:solidFill>
                            <a:srgbClr val="000000"/>
                          </a:solidFill>
                          <a:effectLst/>
                          <a:latin typeface="Arial" panose="020B0604020202020204" pitchFamily="34" charset="0"/>
                          <a:cs typeface="Arial" panose="020B0604020202020204" pitchFamily="34" charset="0"/>
                        </a:rPr>
                        <a:t>Explanations</a:t>
                      </a:r>
                      <a:endParaRPr lang="en-CA" sz="600" b="1" dirty="0">
                        <a:effectLst/>
                        <a:latin typeface="Arial" panose="020B0604020202020204" pitchFamily="34" charset="0"/>
                        <a:cs typeface="Arial" panose="020B0604020202020204" pitchFamily="34" charset="0"/>
                      </a:endParaRPr>
                    </a:p>
                  </a:txBody>
                  <a:tcPr marL="47611" marR="47611" marT="47611" marB="47611" anchor="ctr">
                    <a:noFill/>
                  </a:tcPr>
                </a:tc>
                <a:extLst>
                  <a:ext uri="{0D108BD9-81ED-4DB2-BD59-A6C34878D82A}">
                    <a16:rowId xmlns:a16="http://schemas.microsoft.com/office/drawing/2014/main" val="1566930420"/>
                  </a:ext>
                </a:extLst>
              </a:tr>
              <a:tr h="268976">
                <a:tc>
                  <a:txBody>
                    <a:bodyPr/>
                    <a:lstStyle/>
                    <a:p>
                      <a:pPr algn="ctr" rtl="0" fontAlgn="t">
                        <a:spcBef>
                          <a:spcPts val="0"/>
                        </a:spcBef>
                        <a:spcAft>
                          <a:spcPts val="0"/>
                        </a:spcAft>
                      </a:pPr>
                      <a:r>
                        <a:rPr lang="en-CA" sz="600" b="0" u="none" strike="noStrike" dirty="0" err="1">
                          <a:solidFill>
                            <a:srgbClr val="000000"/>
                          </a:solidFill>
                          <a:effectLst/>
                          <a:latin typeface="Arial" panose="020B0604020202020204" pitchFamily="34" charset="0"/>
                          <a:cs typeface="Arial" panose="020B0604020202020204" pitchFamily="34" charset="0"/>
                        </a:rPr>
                        <a:t>javadoc</a:t>
                      </a:r>
                      <a:endParaRPr lang="en-CA" sz="600" dirty="0">
                        <a:effectLst/>
                        <a:latin typeface="Arial" panose="020B0604020202020204" pitchFamily="34" charset="0"/>
                        <a:cs typeface="Arial" panose="020B0604020202020204" pitchFamily="34" charset="0"/>
                      </a:endParaRPr>
                    </a:p>
                  </a:txBody>
                  <a:tcPr marL="47611" marR="47611" marT="47611" marB="47611" anchor="ctr">
                    <a:noFill/>
                  </a:tcPr>
                </a:tc>
                <a:tc>
                  <a:txBody>
                    <a:bodyPr/>
                    <a:lstStyle/>
                    <a:p>
                      <a:pPr algn="ctr" rtl="0" fontAlgn="t">
                        <a:spcBef>
                          <a:spcPts val="0"/>
                        </a:spcBef>
                        <a:spcAft>
                          <a:spcPts val="0"/>
                        </a:spcAft>
                      </a:pPr>
                      <a:r>
                        <a:rPr lang="en-CA" sz="600" b="0" u="none" strike="noStrike" dirty="0">
                          <a:solidFill>
                            <a:srgbClr val="000000"/>
                          </a:solidFill>
                          <a:effectLst/>
                          <a:latin typeface="Arial" panose="020B0604020202020204" pitchFamily="34" charset="0"/>
                          <a:cs typeface="Arial" panose="020B0604020202020204" pitchFamily="34" charset="0"/>
                        </a:rPr>
                        <a:t>It  is documentation generated</a:t>
                      </a:r>
                      <a:endParaRPr lang="en-CA" sz="600" dirty="0">
                        <a:effectLst/>
                        <a:latin typeface="Arial" panose="020B0604020202020204" pitchFamily="34" charset="0"/>
                        <a:cs typeface="Arial" panose="020B0604020202020204" pitchFamily="34" charset="0"/>
                      </a:endParaRPr>
                    </a:p>
                  </a:txBody>
                  <a:tcPr marL="47611" marR="47611" marT="47611" marB="47611" anchor="ctr">
                    <a:noFill/>
                  </a:tcPr>
                </a:tc>
                <a:extLst>
                  <a:ext uri="{0D108BD9-81ED-4DB2-BD59-A6C34878D82A}">
                    <a16:rowId xmlns:a16="http://schemas.microsoft.com/office/drawing/2014/main" val="461898948"/>
                  </a:ext>
                </a:extLst>
              </a:tr>
              <a:tr h="568477">
                <a:tc>
                  <a:txBody>
                    <a:bodyPr/>
                    <a:lstStyle/>
                    <a:p>
                      <a:pPr algn="ctr" rtl="0" fontAlgn="t">
                        <a:spcBef>
                          <a:spcPts val="0"/>
                        </a:spcBef>
                        <a:spcAft>
                          <a:spcPts val="0"/>
                        </a:spcAft>
                      </a:pPr>
                      <a:r>
                        <a:rPr lang="en-CA" sz="600" b="0" u="none" strike="noStrike">
                          <a:solidFill>
                            <a:srgbClr val="000000"/>
                          </a:solidFill>
                          <a:effectLst/>
                          <a:latin typeface="Arial" panose="020B0604020202020204" pitchFamily="34" charset="0"/>
                          <a:cs typeface="Arial" panose="020B0604020202020204" pitchFamily="34" charset="0"/>
                        </a:rPr>
                        <a:t>BindingLinkedLabelComposer</a:t>
                      </a:r>
                      <a:endParaRPr lang="en-CA" sz="600">
                        <a:effectLst/>
                        <a:latin typeface="Arial" panose="020B0604020202020204" pitchFamily="34" charset="0"/>
                        <a:cs typeface="Arial" panose="020B0604020202020204" pitchFamily="34" charset="0"/>
                      </a:endParaRPr>
                    </a:p>
                    <a:p>
                      <a:pPr algn="ctr" fontAlgn="t"/>
                      <a:br>
                        <a:rPr lang="en-CA" sz="600">
                          <a:effectLst/>
                          <a:latin typeface="Arial" panose="020B0604020202020204" pitchFamily="34" charset="0"/>
                          <a:cs typeface="Arial" panose="020B0604020202020204" pitchFamily="34" charset="0"/>
                        </a:rPr>
                      </a:br>
                      <a:br>
                        <a:rPr lang="en-CA" sz="600">
                          <a:effectLst/>
                          <a:latin typeface="Arial" panose="020B0604020202020204" pitchFamily="34" charset="0"/>
                          <a:cs typeface="Arial" panose="020B0604020202020204" pitchFamily="34" charset="0"/>
                        </a:rPr>
                      </a:br>
                      <a:endParaRPr lang="en-CA" sz="600">
                        <a:effectLst/>
                        <a:latin typeface="Arial" panose="020B0604020202020204" pitchFamily="34" charset="0"/>
                        <a:cs typeface="Arial" panose="020B0604020202020204" pitchFamily="34" charset="0"/>
                      </a:endParaRPr>
                    </a:p>
                  </a:txBody>
                  <a:tcPr marL="47611" marR="47611" marT="47611" marB="47611" anchor="ctr">
                    <a:noFill/>
                  </a:tcPr>
                </a:tc>
                <a:tc>
                  <a:txBody>
                    <a:bodyPr/>
                    <a:lstStyle/>
                    <a:p>
                      <a:pPr algn="ctr" rtl="0" fontAlgn="t">
                        <a:spcBef>
                          <a:spcPts val="0"/>
                        </a:spcBef>
                        <a:spcAft>
                          <a:spcPts val="0"/>
                        </a:spcAft>
                      </a:pPr>
                      <a:r>
                        <a:rPr lang="en-US" sz="600" b="0" u="none" strike="noStrike" dirty="0">
                          <a:solidFill>
                            <a:srgbClr val="000000"/>
                          </a:solidFill>
                          <a:effectLst/>
                          <a:latin typeface="Arial" panose="020B0604020202020204" pitchFamily="34" charset="0"/>
                          <a:cs typeface="Arial" panose="020B0604020202020204" pitchFamily="34" charset="0"/>
                        </a:rPr>
                        <a:t>It is for composing labels</a:t>
                      </a:r>
                      <a:endParaRPr lang="en-US" sz="600" dirty="0">
                        <a:effectLst/>
                        <a:latin typeface="Arial" panose="020B0604020202020204" pitchFamily="34" charset="0"/>
                        <a:cs typeface="Arial" panose="020B0604020202020204" pitchFamily="34" charset="0"/>
                      </a:endParaRPr>
                    </a:p>
                  </a:txBody>
                  <a:tcPr marL="47611" marR="47611" marT="47611" marB="47611" anchor="ctr">
                    <a:noFill/>
                  </a:tcPr>
                </a:tc>
                <a:extLst>
                  <a:ext uri="{0D108BD9-81ED-4DB2-BD59-A6C34878D82A}">
                    <a16:rowId xmlns:a16="http://schemas.microsoft.com/office/drawing/2014/main" val="3522866360"/>
                  </a:ext>
                </a:extLst>
              </a:tr>
              <a:tr h="368810">
                <a:tc>
                  <a:txBody>
                    <a:bodyPr/>
                    <a:lstStyle/>
                    <a:p>
                      <a:pPr algn="ctr" rtl="0" fontAlgn="t">
                        <a:spcBef>
                          <a:spcPts val="0"/>
                        </a:spcBef>
                        <a:spcAft>
                          <a:spcPts val="0"/>
                        </a:spcAft>
                      </a:pPr>
                      <a:r>
                        <a:rPr lang="en-CA" sz="600" b="0" u="none" strike="noStrike">
                          <a:solidFill>
                            <a:srgbClr val="000000"/>
                          </a:solidFill>
                          <a:effectLst/>
                          <a:latin typeface="Arial" panose="020B0604020202020204" pitchFamily="34" charset="0"/>
                          <a:cs typeface="Arial" panose="020B0604020202020204" pitchFamily="34" charset="0"/>
                        </a:rPr>
                        <a:t>annotation </a:t>
                      </a:r>
                      <a:endParaRPr lang="en-CA" sz="600">
                        <a:effectLst/>
                        <a:latin typeface="Arial" panose="020B0604020202020204" pitchFamily="34" charset="0"/>
                        <a:cs typeface="Arial" panose="020B0604020202020204" pitchFamily="34" charset="0"/>
                      </a:endParaRPr>
                    </a:p>
                    <a:p>
                      <a:pPr algn="ctr" fontAlgn="t"/>
                      <a:br>
                        <a:rPr lang="en-CA" sz="600">
                          <a:effectLst/>
                          <a:latin typeface="Arial" panose="020B0604020202020204" pitchFamily="34" charset="0"/>
                          <a:cs typeface="Arial" panose="020B0604020202020204" pitchFamily="34" charset="0"/>
                        </a:rPr>
                      </a:br>
                      <a:endParaRPr lang="en-CA" sz="600">
                        <a:effectLst/>
                        <a:latin typeface="Arial" panose="020B0604020202020204" pitchFamily="34" charset="0"/>
                        <a:cs typeface="Arial" panose="020B0604020202020204" pitchFamily="34" charset="0"/>
                      </a:endParaRPr>
                    </a:p>
                  </a:txBody>
                  <a:tcPr marL="47611" marR="47611" marT="47611" marB="47611" anchor="ctr">
                    <a:noFill/>
                  </a:tcPr>
                </a:tc>
                <a:tc>
                  <a:txBody>
                    <a:bodyPr/>
                    <a:lstStyle/>
                    <a:p>
                      <a:pPr algn="ctr" rtl="0" fontAlgn="t">
                        <a:spcBef>
                          <a:spcPts val="0"/>
                        </a:spcBef>
                        <a:spcAft>
                          <a:spcPts val="0"/>
                        </a:spcAft>
                      </a:pPr>
                      <a:r>
                        <a:rPr lang="en-US" sz="600" b="0" u="none" strike="noStrike" dirty="0">
                          <a:solidFill>
                            <a:srgbClr val="000000"/>
                          </a:solidFill>
                          <a:effectLst/>
                          <a:latin typeface="Arial" panose="020B0604020202020204" pitchFamily="34" charset="0"/>
                          <a:cs typeface="Arial" panose="020B0604020202020204" pitchFamily="34" charset="0"/>
                        </a:rPr>
                        <a:t>It is used to describe an annotation object</a:t>
                      </a:r>
                      <a:endParaRPr lang="en-US" sz="600" dirty="0">
                        <a:effectLst/>
                        <a:latin typeface="Arial" panose="020B0604020202020204" pitchFamily="34" charset="0"/>
                        <a:cs typeface="Arial" panose="020B0604020202020204" pitchFamily="34" charset="0"/>
                      </a:endParaRPr>
                    </a:p>
                  </a:txBody>
                  <a:tcPr marL="47611" marR="47611" marT="47611" marB="47611" anchor="ctr">
                    <a:noFill/>
                  </a:tcPr>
                </a:tc>
                <a:extLst>
                  <a:ext uri="{0D108BD9-81ED-4DB2-BD59-A6C34878D82A}">
                    <a16:rowId xmlns:a16="http://schemas.microsoft.com/office/drawing/2014/main" val="3657043582"/>
                  </a:ext>
                </a:extLst>
              </a:tr>
              <a:tr h="368810">
                <a:tc>
                  <a:txBody>
                    <a:bodyPr/>
                    <a:lstStyle/>
                    <a:p>
                      <a:pPr algn="ctr" rtl="0" fontAlgn="t">
                        <a:spcBef>
                          <a:spcPts val="0"/>
                        </a:spcBef>
                        <a:spcAft>
                          <a:spcPts val="0"/>
                        </a:spcAft>
                      </a:pPr>
                      <a:r>
                        <a:rPr lang="en-CA" sz="600" b="0" u="none" strike="noStrike">
                          <a:solidFill>
                            <a:srgbClr val="000000"/>
                          </a:solidFill>
                          <a:effectLst/>
                          <a:latin typeface="Arial" panose="020B0604020202020204" pitchFamily="34" charset="0"/>
                          <a:cs typeface="Arial" panose="020B0604020202020204" pitchFamily="34" charset="0"/>
                        </a:rPr>
                        <a:t>null-analysis</a:t>
                      </a:r>
                      <a:endParaRPr lang="en-CA" sz="600">
                        <a:effectLst/>
                        <a:latin typeface="Arial" panose="020B0604020202020204" pitchFamily="34" charset="0"/>
                        <a:cs typeface="Arial" panose="020B0604020202020204" pitchFamily="34" charset="0"/>
                      </a:endParaRPr>
                    </a:p>
                    <a:p>
                      <a:pPr algn="ctr" fontAlgn="t"/>
                      <a:br>
                        <a:rPr lang="en-CA" sz="600">
                          <a:effectLst/>
                          <a:latin typeface="Arial" panose="020B0604020202020204" pitchFamily="34" charset="0"/>
                          <a:cs typeface="Arial" panose="020B0604020202020204" pitchFamily="34" charset="0"/>
                        </a:rPr>
                      </a:br>
                      <a:endParaRPr lang="en-CA" sz="600">
                        <a:effectLst/>
                        <a:latin typeface="Arial" panose="020B0604020202020204" pitchFamily="34" charset="0"/>
                        <a:cs typeface="Arial" panose="020B0604020202020204" pitchFamily="34" charset="0"/>
                      </a:endParaRPr>
                    </a:p>
                  </a:txBody>
                  <a:tcPr marL="47611" marR="47611" marT="47611" marB="47611" anchor="ctr">
                    <a:noFill/>
                  </a:tcPr>
                </a:tc>
                <a:tc>
                  <a:txBody>
                    <a:bodyPr/>
                    <a:lstStyle/>
                    <a:p>
                      <a:pPr algn="ctr" rtl="0" fontAlgn="t">
                        <a:spcBef>
                          <a:spcPts val="0"/>
                        </a:spcBef>
                        <a:spcAft>
                          <a:spcPts val="0"/>
                        </a:spcAft>
                      </a:pPr>
                      <a:r>
                        <a:rPr lang="en-US" sz="600" b="0" u="none" strike="noStrike" dirty="0">
                          <a:solidFill>
                            <a:srgbClr val="000000"/>
                          </a:solidFill>
                          <a:effectLst/>
                          <a:latin typeface="Arial" panose="020B0604020202020204" pitchFamily="34" charset="0"/>
                          <a:cs typeface="Arial" panose="020B0604020202020204" pitchFamily="34" charset="0"/>
                        </a:rPr>
                        <a:t>It is a Java library for analyzing null data</a:t>
                      </a:r>
                      <a:endParaRPr lang="en-US" sz="600" dirty="0">
                        <a:effectLst/>
                        <a:latin typeface="Arial" panose="020B0604020202020204" pitchFamily="34" charset="0"/>
                        <a:cs typeface="Arial" panose="020B0604020202020204" pitchFamily="34" charset="0"/>
                      </a:endParaRPr>
                    </a:p>
                  </a:txBody>
                  <a:tcPr marL="47611" marR="47611" marT="47611" marB="47611" anchor="ctr">
                    <a:noFill/>
                  </a:tcPr>
                </a:tc>
                <a:extLst>
                  <a:ext uri="{0D108BD9-81ED-4DB2-BD59-A6C34878D82A}">
                    <a16:rowId xmlns:a16="http://schemas.microsoft.com/office/drawing/2014/main" val="1809651537"/>
                  </a:ext>
                </a:extLst>
              </a:tr>
              <a:tr h="268976">
                <a:tc>
                  <a:txBody>
                    <a:bodyPr/>
                    <a:lstStyle/>
                    <a:p>
                      <a:pPr algn="ctr" rtl="0" fontAlgn="t">
                        <a:spcBef>
                          <a:spcPts val="0"/>
                        </a:spcBef>
                        <a:spcAft>
                          <a:spcPts val="0"/>
                        </a:spcAft>
                      </a:pPr>
                      <a:r>
                        <a:rPr lang="en-CA" sz="600" b="0" u="none" strike="noStrike" dirty="0">
                          <a:solidFill>
                            <a:srgbClr val="000000"/>
                          </a:solidFill>
                          <a:effectLst/>
                          <a:latin typeface="Arial" panose="020B0604020202020204" pitchFamily="34" charset="0"/>
                          <a:cs typeface="Arial" panose="020B0604020202020204" pitchFamily="34" charset="0"/>
                        </a:rPr>
                        <a:t>module</a:t>
                      </a:r>
                      <a:endParaRPr lang="en-CA" sz="600" dirty="0">
                        <a:effectLst/>
                        <a:latin typeface="Arial" panose="020B0604020202020204" pitchFamily="34" charset="0"/>
                        <a:cs typeface="Arial" panose="020B0604020202020204" pitchFamily="34" charset="0"/>
                      </a:endParaRPr>
                    </a:p>
                  </a:txBody>
                  <a:tcPr marL="47611" marR="47611" marT="47611" marB="47611" anchor="ctr">
                    <a:noFill/>
                  </a:tcPr>
                </a:tc>
                <a:tc>
                  <a:txBody>
                    <a:bodyPr/>
                    <a:lstStyle/>
                    <a:p>
                      <a:pPr algn="ctr" rtl="0" fontAlgn="t">
                        <a:spcBef>
                          <a:spcPts val="0"/>
                        </a:spcBef>
                        <a:spcAft>
                          <a:spcPts val="0"/>
                        </a:spcAft>
                      </a:pPr>
                      <a:r>
                        <a:rPr lang="en-US" sz="600" b="0" u="none" strike="noStrike" dirty="0">
                          <a:solidFill>
                            <a:srgbClr val="000000"/>
                          </a:solidFill>
                          <a:effectLst/>
                          <a:latin typeface="Arial" panose="020B0604020202020204" pitchFamily="34" charset="0"/>
                          <a:cs typeface="Arial" panose="020B0604020202020204" pitchFamily="34" charset="0"/>
                        </a:rPr>
                        <a:t>It is a unit of Java code</a:t>
                      </a:r>
                      <a:endParaRPr lang="en-US" sz="600" dirty="0">
                        <a:effectLst/>
                        <a:latin typeface="Arial" panose="020B0604020202020204" pitchFamily="34" charset="0"/>
                        <a:cs typeface="Arial" panose="020B0604020202020204" pitchFamily="34" charset="0"/>
                      </a:endParaRPr>
                    </a:p>
                  </a:txBody>
                  <a:tcPr marL="47611" marR="47611" marT="47611" marB="47611" anchor="ctr">
                    <a:noFill/>
                  </a:tcPr>
                </a:tc>
                <a:extLst>
                  <a:ext uri="{0D108BD9-81ED-4DB2-BD59-A6C34878D82A}">
                    <a16:rowId xmlns:a16="http://schemas.microsoft.com/office/drawing/2014/main" val="768551559"/>
                  </a:ext>
                </a:extLst>
              </a:tr>
            </a:tbl>
          </a:graphicData>
        </a:graphic>
      </p:graphicFrame>
      <p:sp>
        <p:nvSpPr>
          <p:cNvPr id="44" name="Slide Number Placeholder 5">
            <a:extLst>
              <a:ext uri="{FF2B5EF4-FFF2-40B4-BE49-F238E27FC236}">
                <a16:creationId xmlns:a16="http://schemas.microsoft.com/office/drawing/2014/main" id="{3BE7562D-48BC-C10C-9A39-9FC71C13288E}"/>
              </a:ext>
            </a:extLst>
          </p:cNvPr>
          <p:cNvSpPr txBox="1">
            <a:spLocks/>
          </p:cNvSpPr>
          <p:nvPr/>
        </p:nvSpPr>
        <p:spPr>
          <a:xfrm>
            <a:off x="9081236" y="4046533"/>
            <a:ext cx="459971" cy="93048"/>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DF96001-7E4F-EB42-8596-9AF1BDDEE6AD}" type="slidenum">
              <a:rPr lang="en-US" smtClean="0"/>
              <a:pPr/>
              <a:t>35</a:t>
            </a:fld>
            <a:endParaRPr lang="en-US" dirty="0"/>
          </a:p>
        </p:txBody>
      </p:sp>
      <p:sp>
        <p:nvSpPr>
          <p:cNvPr id="45" name="TextBox 44">
            <a:extLst>
              <a:ext uri="{FF2B5EF4-FFF2-40B4-BE49-F238E27FC236}">
                <a16:creationId xmlns:a16="http://schemas.microsoft.com/office/drawing/2014/main" id="{E370B356-5525-6DD9-954B-DA58DE7B7AEC}"/>
              </a:ext>
            </a:extLst>
          </p:cNvPr>
          <p:cNvSpPr txBox="1"/>
          <p:nvPr/>
        </p:nvSpPr>
        <p:spPr>
          <a:xfrm>
            <a:off x="3418448" y="965961"/>
            <a:ext cx="4931948" cy="131311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en-US" sz="900" b="1" i="0" dirty="0">
                <a:effectLst/>
                <a:latin typeface="Arial" panose="020B0604020202020204" pitchFamily="34" charset="0"/>
                <a:cs typeface="Arial" panose="020B0604020202020204" pitchFamily="34" charset="0"/>
              </a:rPr>
              <a:t>Enriched Bug Report</a:t>
            </a:r>
            <a:br>
              <a:rPr lang="en-US" sz="900" dirty="0">
                <a:latin typeface="Arial" panose="020B0604020202020204" pitchFamily="34" charset="0"/>
                <a:cs typeface="Arial" panose="020B0604020202020204" pitchFamily="34" charset="0"/>
              </a:rPr>
            </a:br>
            <a:r>
              <a:rPr lang="en-US" sz="900" b="0" i="0" dirty="0">
                <a:effectLst/>
                <a:latin typeface="Arial" panose="020B0604020202020204" pitchFamily="34" charset="0"/>
                <a:cs typeface="Arial" panose="020B0604020202020204" pitchFamily="34" charset="0"/>
              </a:rPr>
              <a:t>When I enabled annotation (It is used to describe an annotation object) based null analysis (It is a Java library for analyzing null data), Javadoc (It is documentation generated) hovers use BindingLinkedLabelComposer (It is for composing labels). In that context, Javadoc hover for a module(It is a unit of Java code) does not show the module name, because the BindingLinkedLabelComposer knows nothing about modules</a:t>
            </a:r>
            <a:endParaRPr lang="en-CA" sz="90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DE106EE-C22F-3B78-96A3-3E4BFE65BACC}"/>
              </a:ext>
            </a:extLst>
          </p:cNvPr>
          <p:cNvSpPr/>
          <p:nvPr/>
        </p:nvSpPr>
        <p:spPr>
          <a:xfrm>
            <a:off x="4936946" y="1304255"/>
            <a:ext cx="2150417" cy="6675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47" name="Rectangle 46">
            <a:extLst>
              <a:ext uri="{FF2B5EF4-FFF2-40B4-BE49-F238E27FC236}">
                <a16:creationId xmlns:a16="http://schemas.microsoft.com/office/drawing/2014/main" id="{8E90BFCF-4361-A761-301B-0C89F1743A5B}"/>
              </a:ext>
            </a:extLst>
          </p:cNvPr>
          <p:cNvSpPr/>
          <p:nvPr/>
        </p:nvSpPr>
        <p:spPr>
          <a:xfrm>
            <a:off x="3490911" y="1499634"/>
            <a:ext cx="1958877" cy="8908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48" name="Rectangle 47">
            <a:extLst>
              <a:ext uri="{FF2B5EF4-FFF2-40B4-BE49-F238E27FC236}">
                <a16:creationId xmlns:a16="http://schemas.microsoft.com/office/drawing/2014/main" id="{C3C05D95-040E-1296-C893-0ED3DF37438C}"/>
              </a:ext>
            </a:extLst>
          </p:cNvPr>
          <p:cNvSpPr/>
          <p:nvPr/>
        </p:nvSpPr>
        <p:spPr>
          <a:xfrm>
            <a:off x="3883306" y="1916024"/>
            <a:ext cx="1252840" cy="8908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49" name="Rectangle 48">
            <a:extLst>
              <a:ext uri="{FF2B5EF4-FFF2-40B4-BE49-F238E27FC236}">
                <a16:creationId xmlns:a16="http://schemas.microsoft.com/office/drawing/2014/main" id="{250BC4C8-11C3-DB3A-2569-56B35ED69C75}"/>
              </a:ext>
            </a:extLst>
          </p:cNvPr>
          <p:cNvSpPr/>
          <p:nvPr/>
        </p:nvSpPr>
        <p:spPr>
          <a:xfrm>
            <a:off x="6050965" y="1493892"/>
            <a:ext cx="1510916" cy="817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50" name="Rectangle 49">
            <a:extLst>
              <a:ext uri="{FF2B5EF4-FFF2-40B4-BE49-F238E27FC236}">
                <a16:creationId xmlns:a16="http://schemas.microsoft.com/office/drawing/2014/main" id="{603E1437-3E53-3408-A36F-B93B25DC199D}"/>
              </a:ext>
            </a:extLst>
          </p:cNvPr>
          <p:cNvSpPr/>
          <p:nvPr/>
        </p:nvSpPr>
        <p:spPr>
          <a:xfrm>
            <a:off x="5044749" y="1692465"/>
            <a:ext cx="1322412" cy="10676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51" name="Rectangle 50">
            <a:extLst>
              <a:ext uri="{FF2B5EF4-FFF2-40B4-BE49-F238E27FC236}">
                <a16:creationId xmlns:a16="http://schemas.microsoft.com/office/drawing/2014/main" id="{D2233878-0CB9-32B0-AE90-265BAC81AB2A}"/>
              </a:ext>
            </a:extLst>
          </p:cNvPr>
          <p:cNvSpPr/>
          <p:nvPr/>
        </p:nvSpPr>
        <p:spPr>
          <a:xfrm>
            <a:off x="8141561" y="1296527"/>
            <a:ext cx="82888" cy="7685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grpSp>
        <p:nvGrpSpPr>
          <p:cNvPr id="53" name="Group 52">
            <a:extLst>
              <a:ext uri="{FF2B5EF4-FFF2-40B4-BE49-F238E27FC236}">
                <a16:creationId xmlns:a16="http://schemas.microsoft.com/office/drawing/2014/main" id="{B10255BF-39DC-2B7B-88B6-6B7671376E68}"/>
              </a:ext>
            </a:extLst>
          </p:cNvPr>
          <p:cNvGrpSpPr/>
          <p:nvPr/>
        </p:nvGrpSpPr>
        <p:grpSpPr>
          <a:xfrm>
            <a:off x="3525014" y="2946368"/>
            <a:ext cx="1009613" cy="276999"/>
            <a:chOff x="3525014" y="2946368"/>
            <a:chExt cx="1009613" cy="276999"/>
          </a:xfrm>
        </p:grpSpPr>
        <p:cxnSp>
          <p:nvCxnSpPr>
            <p:cNvPr id="22" name="Straight Arrow Connector 21">
              <a:extLst>
                <a:ext uri="{FF2B5EF4-FFF2-40B4-BE49-F238E27FC236}">
                  <a16:creationId xmlns:a16="http://schemas.microsoft.com/office/drawing/2014/main" id="{2940D482-94C5-FA70-74DF-EC3F90521145}"/>
                </a:ext>
              </a:extLst>
            </p:cNvPr>
            <p:cNvCxnSpPr>
              <a:cxnSpLocks/>
            </p:cNvCxnSpPr>
            <p:nvPr/>
          </p:nvCxnSpPr>
          <p:spPr>
            <a:xfrm>
              <a:off x="3525014" y="3223367"/>
              <a:ext cx="9792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429E39FB-D0ED-B661-69F2-1791DB8A151F}"/>
                </a:ext>
              </a:extLst>
            </p:cNvPr>
            <p:cNvSpPr txBox="1"/>
            <p:nvPr/>
          </p:nvSpPr>
          <p:spPr>
            <a:xfrm>
              <a:off x="3641434" y="2946368"/>
              <a:ext cx="89319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keywords</a:t>
              </a:r>
              <a:endParaRPr lang="en-CA" sz="12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20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2"/>
                                        </p:tgtEl>
                                      </p:cBhvr>
                                    </p:animEffect>
                                    <p:set>
                                      <p:cBhvr>
                                        <p:cTn id="47" dur="1" fill="hold">
                                          <p:stCondLst>
                                            <p:cond delay="499"/>
                                          </p:stCondLst>
                                        </p:cTn>
                                        <p:tgtEl>
                                          <p:spTgt spid="3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4"/>
                                        </p:tgtEl>
                                      </p:cBhvr>
                                    </p:animEffect>
                                    <p:set>
                                      <p:cBhvr>
                                        <p:cTn id="50" dur="1" fill="hold">
                                          <p:stCondLst>
                                            <p:cond delay="499"/>
                                          </p:stCondLst>
                                        </p:cTn>
                                        <p:tgtEl>
                                          <p:spTgt spid="34"/>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3"/>
                                        </p:tgtEl>
                                      </p:cBhvr>
                                    </p:animEffect>
                                    <p:set>
                                      <p:cBhvr>
                                        <p:cTn id="53" dur="1" fill="hold">
                                          <p:stCondLst>
                                            <p:cond delay="499"/>
                                          </p:stCondLst>
                                        </p:cTn>
                                        <p:tgtEl>
                                          <p:spTgt spid="33"/>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39"/>
                                        </p:tgtEl>
                                      </p:cBhvr>
                                    </p:animEffect>
                                    <p:set>
                                      <p:cBhvr>
                                        <p:cTn id="69" dur="1" fill="hold">
                                          <p:stCondLst>
                                            <p:cond delay="499"/>
                                          </p:stCondLst>
                                        </p:cTn>
                                        <p:tgtEl>
                                          <p:spTgt spid="39"/>
                                        </p:tgtEl>
                                        <p:attrNameLst>
                                          <p:attrName>style.visibility</p:attrName>
                                        </p:attrNameLst>
                                      </p:cBhvr>
                                      <p:to>
                                        <p:strVal val="hidden"/>
                                      </p:to>
                                    </p:set>
                                  </p:childTnLst>
                                </p:cTn>
                              </p:par>
                              <p:par>
                                <p:cTn id="70" presetID="10"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500"/>
                                        <p:tgtEl>
                                          <p:spTgt spid="4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43"/>
                                        </p:tgtEl>
                                      </p:cBhvr>
                                    </p:animEffect>
                                    <p:set>
                                      <p:cBhvr>
                                        <p:cTn id="95" dur="1" fill="hold">
                                          <p:stCondLst>
                                            <p:cond delay="499"/>
                                          </p:stCondLst>
                                        </p:cTn>
                                        <p:tgtEl>
                                          <p:spTgt spid="43"/>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fade">
                                      <p:cBhvr>
                                        <p:cTn id="115" dur="500"/>
                                        <p:tgtEl>
                                          <p:spTgt spid="4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fade">
                                      <p:cBhvr>
                                        <p:cTn id="121" dur="500"/>
                                        <p:tgtEl>
                                          <p:spTgt spid="5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45" grpId="0" animBg="1"/>
      <p:bldP spid="46" grpId="0" animBg="1"/>
      <p:bldP spid="47" grpId="0" animBg="1"/>
      <p:bldP spid="48" grpId="0" animBg="1"/>
      <p:bldP spid="49" grpId="0" animBg="1"/>
      <p:bldP spid="50" grpId="0" animBg="1"/>
      <p:bldP spid="5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389D1CE-8384-5BC5-7FCA-984313E67234}"/>
              </a:ext>
            </a:extLst>
          </p:cNvPr>
          <p:cNvSpPr>
            <a:spLocks noGrp="1"/>
          </p:cNvSpPr>
          <p:nvPr>
            <p:ph type="body" sz="quarter" idx="15"/>
          </p:nvPr>
        </p:nvSpPr>
        <p:spPr/>
        <p:txBody>
          <a:bodyPr/>
          <a:lstStyle/>
          <a:p>
            <a:r>
              <a:rPr lang="en-US" sz="3600" dirty="0"/>
              <a:t>Experiment</a:t>
            </a:r>
            <a:endParaRPr lang="en-CA" dirty="0"/>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4294967295"/>
          </p:nvPr>
        </p:nvSpPr>
        <p:spPr>
          <a:xfrm>
            <a:off x="8434388" y="4767263"/>
            <a:ext cx="709612" cy="274637"/>
          </a:xfrm>
        </p:spPr>
        <p:txBody>
          <a:bodyPr/>
          <a:lstStyle/>
          <a:p>
            <a:fld id="{EDF96001-7E4F-EB42-8596-9AF1BDDEE6AD}" type="slidenum">
              <a:rPr lang="en-US" smtClean="0"/>
              <a:t>36</a:t>
            </a:fld>
            <a:endParaRPr lang="en-US" dirty="0"/>
          </a:p>
        </p:txBody>
      </p:sp>
    </p:spTree>
    <p:extLst>
      <p:ext uri="{BB962C8B-B14F-4D97-AF65-F5344CB8AC3E}">
        <p14:creationId xmlns:p14="http://schemas.microsoft.com/office/powerpoint/2010/main" val="3817313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2000" b="1" dirty="0">
                <a:latin typeface="Arial" panose="020B0604020202020204" pitchFamily="34" charset="0"/>
              </a:rPr>
              <a:t>Test Dataset Construction for Experiments</a:t>
            </a:r>
            <a:endParaRPr lang="en-CA" sz="20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37</a:t>
            </a:fld>
            <a:endParaRPr lang="en-US" dirty="0"/>
          </a:p>
        </p:txBody>
      </p:sp>
      <p:graphicFrame>
        <p:nvGraphicFramePr>
          <p:cNvPr id="9" name="Diagram 8">
            <a:extLst>
              <a:ext uri="{FF2B5EF4-FFF2-40B4-BE49-F238E27FC236}">
                <a16:creationId xmlns:a16="http://schemas.microsoft.com/office/drawing/2014/main" id="{77D82EA7-0F12-816D-36A8-33C005070F08}"/>
              </a:ext>
            </a:extLst>
          </p:cNvPr>
          <p:cNvGraphicFramePr/>
          <p:nvPr>
            <p:extLst>
              <p:ext uri="{D42A27DB-BD31-4B8C-83A1-F6EECF244321}">
                <p14:modId xmlns:p14="http://schemas.microsoft.com/office/powerpoint/2010/main" val="1706611825"/>
              </p:ext>
            </p:extLst>
          </p:nvPr>
        </p:nvGraphicFramePr>
        <p:xfrm>
          <a:off x="1023067" y="1078574"/>
          <a:ext cx="7516633" cy="3169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3939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62142" y="286352"/>
            <a:ext cx="7440038" cy="647747"/>
          </a:xfrm>
        </p:spPr>
        <p:txBody>
          <a:bodyPr>
            <a:noAutofit/>
          </a:bodyPr>
          <a:lstStyle/>
          <a:p>
            <a:pPr>
              <a:lnSpc>
                <a:spcPct val="100000"/>
              </a:lnSpc>
            </a:pPr>
            <a:r>
              <a:rPr lang="en-US" sz="2000" b="1" dirty="0">
                <a:latin typeface="Arial" panose="020B0604020202020204" pitchFamily="34" charset="0"/>
              </a:rPr>
              <a:t>Evaluation Metrics</a:t>
            </a:r>
            <a:endParaRPr lang="en-CA" sz="20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38</a:t>
            </a:fld>
            <a:endParaRPr lang="en-US" dirty="0"/>
          </a:p>
        </p:txBody>
      </p:sp>
      <p:graphicFrame>
        <p:nvGraphicFramePr>
          <p:cNvPr id="2" name="Diagram 1">
            <a:extLst>
              <a:ext uri="{FF2B5EF4-FFF2-40B4-BE49-F238E27FC236}">
                <a16:creationId xmlns:a16="http://schemas.microsoft.com/office/drawing/2014/main" id="{45868E5D-30D3-9C6E-D82F-D80B20659BE6}"/>
              </a:ext>
            </a:extLst>
          </p:cNvPr>
          <p:cNvGraphicFramePr/>
          <p:nvPr>
            <p:extLst>
              <p:ext uri="{D42A27DB-BD31-4B8C-83A1-F6EECF244321}">
                <p14:modId xmlns:p14="http://schemas.microsoft.com/office/powerpoint/2010/main" val="3914711908"/>
              </p:ext>
            </p:extLst>
          </p:nvPr>
        </p:nvGraphicFramePr>
        <p:xfrm>
          <a:off x="835523" y="1213987"/>
          <a:ext cx="6943083" cy="3409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9748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2000" b="1" dirty="0">
                <a:latin typeface="Arial" panose="020B0604020202020204" pitchFamily="34" charset="0"/>
              </a:rPr>
              <a:t>Research Questions</a:t>
            </a:r>
            <a:endParaRPr lang="en-CA" sz="20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39</a:t>
            </a:fld>
            <a:endParaRPr lang="en-US" dirty="0"/>
          </a:p>
        </p:txBody>
      </p:sp>
      <p:graphicFrame>
        <p:nvGraphicFramePr>
          <p:cNvPr id="10" name="Diagram 9">
            <a:extLst>
              <a:ext uri="{FF2B5EF4-FFF2-40B4-BE49-F238E27FC236}">
                <a16:creationId xmlns:a16="http://schemas.microsoft.com/office/drawing/2014/main" id="{71650800-A6CE-1029-7938-16B638A49379}"/>
              </a:ext>
            </a:extLst>
          </p:cNvPr>
          <p:cNvGraphicFramePr/>
          <p:nvPr>
            <p:extLst>
              <p:ext uri="{D42A27DB-BD31-4B8C-83A1-F6EECF244321}">
                <p14:modId xmlns:p14="http://schemas.microsoft.com/office/powerpoint/2010/main" val="3543698806"/>
              </p:ext>
            </p:extLst>
          </p:nvPr>
        </p:nvGraphicFramePr>
        <p:xfrm>
          <a:off x="574528" y="1052624"/>
          <a:ext cx="8149486" cy="3189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537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88F27-AFFA-53A0-2A73-DFEE6956823E}"/>
              </a:ext>
            </a:extLst>
          </p:cNvPr>
          <p:cNvSpPr>
            <a:spLocks noGrp="1"/>
          </p:cNvSpPr>
          <p:nvPr>
            <p:ph type="body" sz="quarter" idx="15"/>
          </p:nvPr>
        </p:nvSpPr>
        <p:spPr/>
        <p:txBody>
          <a:bodyPr/>
          <a:lstStyle/>
          <a:p>
            <a:r>
              <a:rPr lang="en-US" dirty="0"/>
              <a:t>Research Problem</a:t>
            </a:r>
          </a:p>
        </p:txBody>
      </p:sp>
      <p:sp>
        <p:nvSpPr>
          <p:cNvPr id="8" name="Text Placeholder 7">
            <a:extLst>
              <a:ext uri="{FF2B5EF4-FFF2-40B4-BE49-F238E27FC236}">
                <a16:creationId xmlns:a16="http://schemas.microsoft.com/office/drawing/2014/main" id="{3F790B2C-AB7E-1ACC-A3A8-B24E68E53B7A}"/>
              </a:ext>
            </a:extLst>
          </p:cNvPr>
          <p:cNvSpPr>
            <a:spLocks noGrp="1"/>
          </p:cNvSpPr>
          <p:nvPr>
            <p:ph type="body" sz="quarter" idx="16"/>
          </p:nvPr>
        </p:nvSpPr>
        <p:spPr/>
        <p:txBody>
          <a:bodyPr/>
          <a:lstStyle/>
          <a:p>
            <a:pPr defTabSz="457200">
              <a:spcBef>
                <a:spcPts val="0"/>
              </a:spcBef>
            </a:pPr>
            <a:r>
              <a:rPr lang="en-US" sz="2000" dirty="0">
                <a:latin typeface="+mj-lt"/>
                <a:ea typeface="+mj-ea"/>
              </a:rPr>
              <a:t>Part 1</a:t>
            </a:r>
          </a:p>
        </p:txBody>
      </p:sp>
      <p:grpSp>
        <p:nvGrpSpPr>
          <p:cNvPr id="25" name="Group 24">
            <a:extLst>
              <a:ext uri="{FF2B5EF4-FFF2-40B4-BE49-F238E27FC236}">
                <a16:creationId xmlns:a16="http://schemas.microsoft.com/office/drawing/2014/main" id="{F4D77F1D-F0F1-EEA6-E312-0AD3F332836F}"/>
              </a:ext>
            </a:extLst>
          </p:cNvPr>
          <p:cNvGrpSpPr/>
          <p:nvPr/>
        </p:nvGrpSpPr>
        <p:grpSpPr>
          <a:xfrm>
            <a:off x="6841682" y="228600"/>
            <a:ext cx="2085663" cy="489857"/>
            <a:chOff x="6841682" y="228600"/>
            <a:chExt cx="2085663" cy="489857"/>
          </a:xfrm>
        </p:grpSpPr>
        <p:sp>
          <p:nvSpPr>
            <p:cNvPr id="21" name="Oval 20">
              <a:extLst>
                <a:ext uri="{FF2B5EF4-FFF2-40B4-BE49-F238E27FC236}">
                  <a16:creationId xmlns:a16="http://schemas.microsoft.com/office/drawing/2014/main" id="{AB2EF0E9-36A8-947B-5EEB-CC7639C30BD1}"/>
                </a:ext>
              </a:extLst>
            </p:cNvPr>
            <p:cNvSpPr/>
            <p:nvPr/>
          </p:nvSpPr>
          <p:spPr>
            <a:xfrm>
              <a:off x="6841682" y="228600"/>
              <a:ext cx="491654" cy="48985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P1</a:t>
              </a:r>
              <a:endParaRPr lang="en-CA" sz="1100" b="1" dirty="0">
                <a:solidFill>
                  <a:schemeClr val="tx1"/>
                </a:solidFill>
              </a:endParaRPr>
            </a:p>
          </p:txBody>
        </p:sp>
        <p:sp>
          <p:nvSpPr>
            <p:cNvPr id="22" name="Oval 21">
              <a:extLst>
                <a:ext uri="{FF2B5EF4-FFF2-40B4-BE49-F238E27FC236}">
                  <a16:creationId xmlns:a16="http://schemas.microsoft.com/office/drawing/2014/main" id="{C5D63098-B893-6BCF-12B6-A3A1BBD8D898}"/>
                </a:ext>
              </a:extLst>
            </p:cNvPr>
            <p:cNvSpPr/>
            <p:nvPr/>
          </p:nvSpPr>
          <p:spPr>
            <a:xfrm>
              <a:off x="7379437"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P2</a:t>
              </a:r>
              <a:endParaRPr lang="en-CA" sz="1100" b="1" dirty="0">
                <a:solidFill>
                  <a:schemeClr val="tx1"/>
                </a:solidFill>
              </a:endParaRPr>
            </a:p>
          </p:txBody>
        </p:sp>
        <p:sp>
          <p:nvSpPr>
            <p:cNvPr id="23" name="Oval 22">
              <a:extLst>
                <a:ext uri="{FF2B5EF4-FFF2-40B4-BE49-F238E27FC236}">
                  <a16:creationId xmlns:a16="http://schemas.microsoft.com/office/drawing/2014/main" id="{C296CD15-7193-5403-1679-115426879F4B}"/>
                </a:ext>
              </a:extLst>
            </p:cNvPr>
            <p:cNvSpPr/>
            <p:nvPr/>
          </p:nvSpPr>
          <p:spPr>
            <a:xfrm>
              <a:off x="7917192"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P3</a:t>
              </a:r>
              <a:endParaRPr lang="en-CA" sz="1100" b="1" dirty="0">
                <a:solidFill>
                  <a:schemeClr val="tx1"/>
                </a:solidFill>
              </a:endParaRPr>
            </a:p>
          </p:txBody>
        </p:sp>
        <p:sp>
          <p:nvSpPr>
            <p:cNvPr id="24" name="Oval 23">
              <a:extLst>
                <a:ext uri="{FF2B5EF4-FFF2-40B4-BE49-F238E27FC236}">
                  <a16:creationId xmlns:a16="http://schemas.microsoft.com/office/drawing/2014/main" id="{540D401D-F101-84E5-0672-0BCFAAE8D102}"/>
                </a:ext>
              </a:extLst>
            </p:cNvPr>
            <p:cNvSpPr/>
            <p:nvPr/>
          </p:nvSpPr>
          <p:spPr>
            <a:xfrm>
              <a:off x="8435691"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P4</a:t>
              </a:r>
              <a:endParaRPr lang="en-CA" sz="1100" b="1" dirty="0">
                <a:solidFill>
                  <a:schemeClr val="tx1"/>
                </a:solidFill>
              </a:endParaRPr>
            </a:p>
          </p:txBody>
        </p:sp>
      </p:grpSp>
    </p:spTree>
    <p:extLst>
      <p:ext uri="{BB962C8B-B14F-4D97-AF65-F5344CB8AC3E}">
        <p14:creationId xmlns:p14="http://schemas.microsoft.com/office/powerpoint/2010/main" val="248384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76511" y="61811"/>
            <a:ext cx="7440038" cy="647747"/>
          </a:xfrm>
        </p:spPr>
        <p:txBody>
          <a:bodyPr>
            <a:noAutofit/>
          </a:bodyPr>
          <a:lstStyle/>
          <a:p>
            <a:pPr lvl="0" algn="l">
              <a:lnSpc>
                <a:spcPct val="150000"/>
              </a:lnSpc>
            </a:pPr>
            <a:r>
              <a:rPr lang="en-US" sz="2000" b="1" dirty="0">
                <a:ln>
                  <a:noFill/>
                </a:ln>
                <a:solidFill>
                  <a:schemeClr val="tx1"/>
                </a:solidFill>
                <a:latin typeface="Arial" panose="020B0604020202020204" pitchFamily="34" charset="0"/>
                <a:cs typeface="Arial" panose="020B0604020202020204" pitchFamily="34" charset="0"/>
              </a:rPr>
              <a:t>RQ1: Performance of BugEnricher</a:t>
            </a:r>
            <a:endParaRPr lang="en-CA" sz="2000" b="1" dirty="0">
              <a:ln>
                <a:noFill/>
              </a:ln>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40</a:t>
            </a:fld>
            <a:endParaRPr lang="en-US" dirty="0"/>
          </a:p>
        </p:txBody>
      </p:sp>
      <p:pic>
        <p:nvPicPr>
          <p:cNvPr id="11266" name="Picture 2">
            <a:extLst>
              <a:ext uri="{FF2B5EF4-FFF2-40B4-BE49-F238E27FC236}">
                <a16:creationId xmlns:a16="http://schemas.microsoft.com/office/drawing/2014/main" id="{6E550EFB-3699-4B97-A7AF-D40BBD2A0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511" y="726239"/>
            <a:ext cx="3466943" cy="20665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EE0B83A3-7457-7817-C9E2-7AA59299F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530" y="726239"/>
            <a:ext cx="3466943" cy="20665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E315C3B-349F-6DF1-652E-0217EF1F0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06" y="2826151"/>
            <a:ext cx="3466943" cy="20780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702C75E3-E361-8AE5-B5D6-89E49BE01B25}"/>
              </a:ext>
            </a:extLst>
          </p:cNvPr>
          <p:cNvCxnSpPr>
            <a:cxnSpLocks/>
          </p:cNvCxnSpPr>
          <p:nvPr/>
        </p:nvCxnSpPr>
        <p:spPr>
          <a:xfrm>
            <a:off x="3152507" y="888278"/>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 name="Straight Arrow Connector 2">
            <a:extLst>
              <a:ext uri="{FF2B5EF4-FFF2-40B4-BE49-F238E27FC236}">
                <a16:creationId xmlns:a16="http://schemas.microsoft.com/office/drawing/2014/main" id="{4CFDE055-FD1A-7A4A-A28E-9F4A069E9B88}"/>
              </a:ext>
            </a:extLst>
          </p:cNvPr>
          <p:cNvCxnSpPr>
            <a:cxnSpLocks/>
          </p:cNvCxnSpPr>
          <p:nvPr/>
        </p:nvCxnSpPr>
        <p:spPr>
          <a:xfrm>
            <a:off x="6804025" y="966659"/>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98203543-BFB6-1641-CC75-48A8E9851C6A}"/>
              </a:ext>
            </a:extLst>
          </p:cNvPr>
          <p:cNvCxnSpPr>
            <a:cxnSpLocks/>
          </p:cNvCxnSpPr>
          <p:nvPr/>
        </p:nvCxnSpPr>
        <p:spPr>
          <a:xfrm>
            <a:off x="4998724" y="3074130"/>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6520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BE99-F610-77BE-2943-A75EBEE3E446}"/>
              </a:ext>
            </a:extLst>
          </p:cNvPr>
          <p:cNvSpPr>
            <a:spLocks noGrp="1"/>
          </p:cNvSpPr>
          <p:nvPr>
            <p:ph type="title"/>
          </p:nvPr>
        </p:nvSpPr>
        <p:spPr/>
        <p:txBody>
          <a:bodyPr>
            <a:normAutofit/>
          </a:bodyPr>
          <a:lstStyle/>
          <a:p>
            <a:r>
              <a:rPr lang="en-US" sz="2000" b="1" dirty="0">
                <a:solidFill>
                  <a:schemeClr val="tx1"/>
                </a:solidFill>
                <a:latin typeface="Arial" panose="020B0604020202020204" pitchFamily="34" charset="0"/>
                <a:cs typeface="Arial" panose="020B0604020202020204" pitchFamily="34" charset="0"/>
              </a:rPr>
              <a:t>RQ2: Comparison with Two Existing Baselines</a:t>
            </a:r>
            <a:endParaRPr lang="en-CA" sz="2000" dirty="0"/>
          </a:p>
        </p:txBody>
      </p:sp>
      <p:sp>
        <p:nvSpPr>
          <p:cNvPr id="5" name="Date Placeholder 4">
            <a:extLst>
              <a:ext uri="{FF2B5EF4-FFF2-40B4-BE49-F238E27FC236}">
                <a16:creationId xmlns:a16="http://schemas.microsoft.com/office/drawing/2014/main" id="{E922C49A-1360-1DDA-D7A6-5C4DCA1303F5}"/>
              </a:ext>
            </a:extLst>
          </p:cNvPr>
          <p:cNvSpPr>
            <a:spLocks noGrp="1"/>
          </p:cNvSpPr>
          <p:nvPr>
            <p:ph type="dt" sz="half" idx="10"/>
          </p:nvPr>
        </p:nvSpPr>
        <p:spPr/>
        <p:txBody>
          <a:bodyPr/>
          <a:lstStyle/>
          <a:p>
            <a:fld id="{AC75CE65-649B-3A42-903B-457B0659D5C8}" type="datetime3">
              <a:rPr lang="en-CA" smtClean="0"/>
              <a:t>15 December 2023</a:t>
            </a:fld>
            <a:endParaRPr lang="en-US"/>
          </a:p>
        </p:txBody>
      </p:sp>
      <p:sp>
        <p:nvSpPr>
          <p:cNvPr id="6" name="Footer Placeholder 5">
            <a:extLst>
              <a:ext uri="{FF2B5EF4-FFF2-40B4-BE49-F238E27FC236}">
                <a16:creationId xmlns:a16="http://schemas.microsoft.com/office/drawing/2014/main" id="{EC365F75-45BF-B479-C701-58F231DC2904}"/>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F42144C6-51B8-154D-3D49-8D7A8BBD3801}"/>
              </a:ext>
            </a:extLst>
          </p:cNvPr>
          <p:cNvSpPr>
            <a:spLocks noGrp="1"/>
          </p:cNvSpPr>
          <p:nvPr>
            <p:ph type="sldNum" sz="quarter" idx="12"/>
          </p:nvPr>
        </p:nvSpPr>
        <p:spPr/>
        <p:txBody>
          <a:bodyPr/>
          <a:lstStyle/>
          <a:p>
            <a:fld id="{EDF96001-7E4F-EB42-8596-9AF1BDDEE6AD}" type="slidenum">
              <a:rPr lang="en-US" smtClean="0"/>
              <a:t>41</a:t>
            </a:fld>
            <a:endParaRPr lang="en-US"/>
          </a:p>
        </p:txBody>
      </p:sp>
      <p:grpSp>
        <p:nvGrpSpPr>
          <p:cNvPr id="17" name="Group 16">
            <a:extLst>
              <a:ext uri="{FF2B5EF4-FFF2-40B4-BE49-F238E27FC236}">
                <a16:creationId xmlns:a16="http://schemas.microsoft.com/office/drawing/2014/main" id="{83920DF8-A544-D8B6-DB76-5A84262E3957}"/>
              </a:ext>
            </a:extLst>
          </p:cNvPr>
          <p:cNvGrpSpPr/>
          <p:nvPr/>
        </p:nvGrpSpPr>
        <p:grpSpPr>
          <a:xfrm>
            <a:off x="1327896" y="1610731"/>
            <a:ext cx="6667585" cy="453469"/>
            <a:chOff x="1380109" y="2255840"/>
            <a:chExt cx="6657902" cy="453469"/>
          </a:xfrm>
        </p:grpSpPr>
        <p:sp>
          <p:nvSpPr>
            <p:cNvPr id="9" name="Rectangle 8">
              <a:extLst>
                <a:ext uri="{FF2B5EF4-FFF2-40B4-BE49-F238E27FC236}">
                  <a16:creationId xmlns:a16="http://schemas.microsoft.com/office/drawing/2014/main" id="{8BC7151C-E08C-D95D-1BC2-9D6ACBEC6E12}"/>
                </a:ext>
              </a:extLst>
            </p:cNvPr>
            <p:cNvSpPr/>
            <p:nvPr/>
          </p:nvSpPr>
          <p:spPr>
            <a:xfrm>
              <a:off x="1380109" y="2255840"/>
              <a:ext cx="1815935" cy="435428"/>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Baseline T5</a:t>
              </a:r>
              <a:endParaRPr lang="en-CA" sz="14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098D337-0D61-00D8-8178-E59C3CF43034}"/>
                </a:ext>
              </a:extLst>
            </p:cNvPr>
            <p:cNvSpPr/>
            <p:nvPr/>
          </p:nvSpPr>
          <p:spPr>
            <a:xfrm>
              <a:off x="3964661" y="2273881"/>
              <a:ext cx="4073350" cy="435428"/>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r>
                <a:rPr lang="en-US" sz="1200" b="1" dirty="0">
                  <a:latin typeface="Arial" panose="020B0604020202020204" pitchFamily="34" charset="0"/>
                  <a:cs typeface="Arial" panose="020B0604020202020204" pitchFamily="34" charset="0"/>
                </a:rPr>
                <a:t>Input: </a:t>
              </a:r>
              <a:r>
                <a:rPr lang="en-US" sz="1200" dirty="0">
                  <a:latin typeface="Arial" panose="020B0604020202020204" pitchFamily="34" charset="0"/>
                  <a:cs typeface="Arial" panose="020B0604020202020204" pitchFamily="34" charset="0"/>
                </a:rPr>
                <a:t>Domain-specific terms or jargon</a:t>
              </a:r>
              <a:endParaRPr lang="en-CA" sz="12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938F1294-4749-C82C-6611-B0F4288D04E8}"/>
                </a:ext>
              </a:extLst>
            </p:cNvPr>
            <p:cNvCxnSpPr>
              <a:cxnSpLocks/>
            </p:cNvCxnSpPr>
            <p:nvPr/>
          </p:nvCxnSpPr>
          <p:spPr>
            <a:xfrm flipH="1">
              <a:off x="3196046" y="2469360"/>
              <a:ext cx="768615" cy="8387"/>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p:grpSp>
      <p:grpSp>
        <p:nvGrpSpPr>
          <p:cNvPr id="24" name="Group 23">
            <a:extLst>
              <a:ext uri="{FF2B5EF4-FFF2-40B4-BE49-F238E27FC236}">
                <a16:creationId xmlns:a16="http://schemas.microsoft.com/office/drawing/2014/main" id="{DFCEEE9C-310F-DFBD-2564-281F5F9E5426}"/>
              </a:ext>
            </a:extLst>
          </p:cNvPr>
          <p:cNvGrpSpPr/>
          <p:nvPr/>
        </p:nvGrpSpPr>
        <p:grpSpPr>
          <a:xfrm>
            <a:off x="1327896" y="2406671"/>
            <a:ext cx="6667585" cy="875511"/>
            <a:chOff x="1327896" y="2406671"/>
            <a:chExt cx="6667585" cy="875511"/>
          </a:xfrm>
        </p:grpSpPr>
        <p:sp>
          <p:nvSpPr>
            <p:cNvPr id="10" name="Rectangle 9">
              <a:extLst>
                <a:ext uri="{FF2B5EF4-FFF2-40B4-BE49-F238E27FC236}">
                  <a16:creationId xmlns:a16="http://schemas.microsoft.com/office/drawing/2014/main" id="{9DA9C2E7-BC19-FA50-AB37-6C1B848ED4DD}"/>
                </a:ext>
              </a:extLst>
            </p:cNvPr>
            <p:cNvSpPr/>
            <p:nvPr/>
          </p:nvSpPr>
          <p:spPr>
            <a:xfrm>
              <a:off x="1327896" y="2626713"/>
              <a:ext cx="1815935" cy="435428"/>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AnswerBot</a:t>
              </a:r>
              <a:endParaRPr lang="en-CA" sz="1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4D5D078D-C525-59BD-DCF9-49DA4DFE68DC}"/>
                </a:ext>
              </a:extLst>
            </p:cNvPr>
            <p:cNvSpPr/>
            <p:nvPr/>
          </p:nvSpPr>
          <p:spPr>
            <a:xfrm>
              <a:off x="3922131" y="2406671"/>
              <a:ext cx="4073350" cy="875511"/>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r>
                <a:rPr lang="en-US" sz="1200" b="1" dirty="0">
                  <a:latin typeface="Arial" panose="020B0604020202020204" pitchFamily="34" charset="0"/>
                  <a:cs typeface="Arial" panose="020B0604020202020204" pitchFamily="34" charset="0"/>
                </a:rPr>
                <a:t>Query:   “</a:t>
              </a:r>
              <a:r>
                <a:rPr lang="en-US" sz="1200" dirty="0">
                  <a:latin typeface="Arial" panose="020B0604020202020204" pitchFamily="34" charset="0"/>
                  <a:cs typeface="Arial" panose="020B0604020202020204" pitchFamily="34" charset="0"/>
                </a:rPr>
                <a:t>What is</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Domain-specific terms or jargon</a:t>
              </a:r>
            </a:p>
            <a:p>
              <a:endParaRPr lang="en-US" sz="12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Corpus: </a:t>
              </a:r>
              <a:r>
                <a:rPr lang="en-US" sz="1200" dirty="0">
                  <a:latin typeface="Arial" panose="020B0604020202020204" pitchFamily="34" charset="0"/>
                  <a:cs typeface="Arial" panose="020B0604020202020204" pitchFamily="34" charset="0"/>
                </a:rPr>
                <a:t>Dataset provided by the author</a:t>
              </a:r>
              <a:endParaRPr lang="en-CA" sz="12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6410FE7C-418E-7268-A189-C6AD216083CA}"/>
                </a:ext>
              </a:extLst>
            </p:cNvPr>
            <p:cNvCxnSpPr>
              <a:cxnSpLocks/>
              <a:stCxn id="15" idx="1"/>
              <a:endCxn id="10" idx="3"/>
            </p:cNvCxnSpPr>
            <p:nvPr/>
          </p:nvCxnSpPr>
          <p:spPr>
            <a:xfrm flipH="1">
              <a:off x="3143831" y="2844427"/>
              <a:ext cx="778300" cy="0"/>
            </a:xfrm>
            <a:prstGeom prst="straightConnector1">
              <a:avLst/>
            </a:prstGeom>
            <a:ln w="28575">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505359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46094" y="102393"/>
            <a:ext cx="7440038" cy="647747"/>
          </a:xfrm>
        </p:spPr>
        <p:txBody>
          <a:bodyPr>
            <a:noAutofit/>
          </a:bodyPr>
          <a:lstStyle/>
          <a:p>
            <a:pPr lvl="0"/>
            <a:r>
              <a:rPr lang="en-US" sz="2000" b="1" dirty="0">
                <a:solidFill>
                  <a:schemeClr val="tx1"/>
                </a:solidFill>
                <a:latin typeface="Arial" panose="020B0604020202020204" pitchFamily="34" charset="0"/>
                <a:cs typeface="Arial" panose="020B0604020202020204" pitchFamily="34" charset="0"/>
              </a:rPr>
              <a:t>RQ2: Comparison with Two Existing Baselines</a:t>
            </a:r>
            <a:endParaRPr lang="en-CA" sz="2000" b="1" dirty="0">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42</a:t>
            </a:fld>
            <a:endParaRPr lang="en-US" dirty="0"/>
          </a:p>
        </p:txBody>
      </p:sp>
      <p:pic>
        <p:nvPicPr>
          <p:cNvPr id="9224" name="Picture 8">
            <a:extLst>
              <a:ext uri="{FF2B5EF4-FFF2-40B4-BE49-F238E27FC236}">
                <a16:creationId xmlns:a16="http://schemas.microsoft.com/office/drawing/2014/main" id="{B8D0DA29-59B1-5274-486F-C73200796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794" y="778360"/>
            <a:ext cx="3106629" cy="19208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47426925-EB2E-4FFE-3E46-5A228692E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503" y="778359"/>
            <a:ext cx="3106629" cy="19208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2FF69D14-20A1-DA2A-57DD-BEE05DCF2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789" y="2787083"/>
            <a:ext cx="3423955" cy="21171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003008D7-5319-1FCE-D3B7-54FFEEE62947}"/>
              </a:ext>
            </a:extLst>
          </p:cNvPr>
          <p:cNvCxnSpPr>
            <a:cxnSpLocks/>
          </p:cNvCxnSpPr>
          <p:nvPr/>
        </p:nvCxnSpPr>
        <p:spPr>
          <a:xfrm>
            <a:off x="3788233" y="888278"/>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 name="Straight Arrow Connector 2">
            <a:extLst>
              <a:ext uri="{FF2B5EF4-FFF2-40B4-BE49-F238E27FC236}">
                <a16:creationId xmlns:a16="http://schemas.microsoft.com/office/drawing/2014/main" id="{FBF3E683-70D6-16BA-66AD-8033547BFFBE}"/>
              </a:ext>
            </a:extLst>
          </p:cNvPr>
          <p:cNvCxnSpPr>
            <a:cxnSpLocks/>
          </p:cNvCxnSpPr>
          <p:nvPr/>
        </p:nvCxnSpPr>
        <p:spPr>
          <a:xfrm>
            <a:off x="7977056" y="975364"/>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D06FD80D-680F-5672-321F-E400CED2D965}"/>
              </a:ext>
            </a:extLst>
          </p:cNvPr>
          <p:cNvCxnSpPr>
            <a:cxnSpLocks/>
          </p:cNvCxnSpPr>
          <p:nvPr/>
        </p:nvCxnSpPr>
        <p:spPr>
          <a:xfrm>
            <a:off x="6122130" y="3056712"/>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F0F4B4C4-37FC-5935-78FE-18EB26BA0330}"/>
              </a:ext>
            </a:extLst>
          </p:cNvPr>
          <p:cNvSpPr txBox="1"/>
          <p:nvPr/>
        </p:nvSpPr>
        <p:spPr>
          <a:xfrm>
            <a:off x="1146094" y="3056712"/>
            <a:ext cx="1651820" cy="41549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Performance Gain</a:t>
            </a:r>
          </a:p>
          <a:p>
            <a:pPr algn="ctr"/>
            <a:r>
              <a:rPr lang="en-US" sz="700" dirty="0" err="1">
                <a:solidFill>
                  <a:schemeClr val="tx1"/>
                </a:solidFill>
                <a:latin typeface="Arial" panose="020B0604020202020204" pitchFamily="34" charset="0"/>
                <a:cs typeface="Arial" panose="020B0604020202020204" pitchFamily="34" charset="0"/>
              </a:rPr>
              <a:t>BugEnricher_Java</a:t>
            </a:r>
            <a:r>
              <a:rPr lang="en-US" sz="700" dirty="0">
                <a:solidFill>
                  <a:schemeClr val="tx1"/>
                </a:solidFill>
                <a:latin typeface="Arial" panose="020B0604020202020204" pitchFamily="34" charset="0"/>
                <a:cs typeface="Arial" panose="020B0604020202020204" pitchFamily="34" charset="0"/>
              </a:rPr>
              <a:t> and Baseline_T5 </a:t>
            </a:r>
          </a:p>
          <a:p>
            <a:pPr algn="ctr"/>
            <a:r>
              <a:rPr lang="en-US" sz="700" b="1" dirty="0">
                <a:solidFill>
                  <a:schemeClr val="tx1"/>
                </a:solidFill>
                <a:latin typeface="Arial" panose="020B0604020202020204" pitchFamily="34" charset="0"/>
                <a:cs typeface="Arial" panose="020B0604020202020204" pitchFamily="34" charset="0"/>
              </a:rPr>
              <a:t>72.12%</a:t>
            </a:r>
            <a:endParaRPr lang="en-CA" sz="700" b="1"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05E7B18-C26E-8446-6568-98DAB2A25697}"/>
              </a:ext>
            </a:extLst>
          </p:cNvPr>
          <p:cNvSpPr txBox="1"/>
          <p:nvPr/>
        </p:nvSpPr>
        <p:spPr>
          <a:xfrm>
            <a:off x="7352071" y="3136424"/>
            <a:ext cx="1651820" cy="41549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Performance Gain</a:t>
            </a:r>
          </a:p>
          <a:p>
            <a:pPr algn="ctr"/>
            <a:r>
              <a:rPr lang="en-US" sz="700" dirty="0" err="1">
                <a:solidFill>
                  <a:schemeClr val="tx1"/>
                </a:solidFill>
                <a:latin typeface="Arial" panose="020B0604020202020204" pitchFamily="34" charset="0"/>
                <a:cs typeface="Arial" panose="020B0604020202020204" pitchFamily="34" charset="0"/>
              </a:rPr>
              <a:t>BugEnricher_Java</a:t>
            </a:r>
            <a:r>
              <a:rPr lang="en-US" sz="700" dirty="0">
                <a:solidFill>
                  <a:schemeClr val="tx1"/>
                </a:solidFill>
                <a:latin typeface="Arial" panose="020B0604020202020204" pitchFamily="34" charset="0"/>
                <a:cs typeface="Arial" panose="020B0604020202020204" pitchFamily="34" charset="0"/>
              </a:rPr>
              <a:t> and AnswerBot</a:t>
            </a:r>
          </a:p>
          <a:p>
            <a:pPr algn="ctr"/>
            <a:r>
              <a:rPr lang="en-US" sz="700" b="1" dirty="0">
                <a:solidFill>
                  <a:schemeClr val="tx1"/>
                </a:solidFill>
                <a:latin typeface="Arial" panose="020B0604020202020204" pitchFamily="34" charset="0"/>
                <a:cs typeface="Arial" panose="020B0604020202020204" pitchFamily="34" charset="0"/>
              </a:rPr>
              <a:t>88.34%</a:t>
            </a:r>
            <a:endParaRPr lang="en-CA" sz="7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5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76865" y="175524"/>
            <a:ext cx="7440038" cy="647747"/>
          </a:xfrm>
        </p:spPr>
        <p:txBody>
          <a:bodyPr>
            <a:noAutofit/>
          </a:bodyPr>
          <a:lstStyle/>
          <a:p>
            <a:pPr lvl="0">
              <a:lnSpc>
                <a:spcPct val="100000"/>
              </a:lnSpc>
            </a:pPr>
            <a:r>
              <a:rPr lang="en-US" sz="2000" b="1" dirty="0">
                <a:solidFill>
                  <a:schemeClr val="tx1"/>
                </a:solidFill>
                <a:latin typeface="Arial" panose="020B0604020202020204" pitchFamily="34" charset="0"/>
                <a:cs typeface="Arial" panose="020B0604020202020204" pitchFamily="34" charset="0"/>
              </a:rPr>
              <a:t>RQ3: Case Study - Performance of an Existing Duplicate Bug Report Detection Technique</a:t>
            </a:r>
            <a:endParaRPr lang="en-CA" sz="2000" b="1" dirty="0">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43</a:t>
            </a:fld>
            <a:endParaRPr lang="en-US" dirty="0"/>
          </a:p>
        </p:txBody>
      </p:sp>
      <p:sp>
        <p:nvSpPr>
          <p:cNvPr id="16" name="Rectangle 1">
            <a:extLst>
              <a:ext uri="{FF2B5EF4-FFF2-40B4-BE49-F238E27FC236}">
                <a16:creationId xmlns:a16="http://schemas.microsoft.com/office/drawing/2014/main" id="{240CC9F1-AAA3-D36E-F60B-0BAA8EECA7D4}"/>
              </a:ext>
            </a:extLst>
          </p:cNvPr>
          <p:cNvSpPr>
            <a:spLocks noChangeArrowheads="1"/>
          </p:cNvSpPr>
          <p:nvPr/>
        </p:nvSpPr>
        <p:spPr bwMode="auto">
          <a:xfrm>
            <a:off x="3703637" y="1370013"/>
            <a:ext cx="179000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pic>
        <p:nvPicPr>
          <p:cNvPr id="8195" name="Picture 3">
            <a:extLst>
              <a:ext uri="{FF2B5EF4-FFF2-40B4-BE49-F238E27FC236}">
                <a16:creationId xmlns:a16="http://schemas.microsoft.com/office/drawing/2014/main" id="{EA9F6925-5FCC-CA9E-02BF-40B514A1A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366" y="920552"/>
            <a:ext cx="2922818" cy="18927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201" name="Picture 9">
            <a:extLst>
              <a:ext uri="{FF2B5EF4-FFF2-40B4-BE49-F238E27FC236}">
                <a16:creationId xmlns:a16="http://schemas.microsoft.com/office/drawing/2014/main" id="{467FAC23-9F3F-4E16-7C70-B756E55C5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941" y="919268"/>
            <a:ext cx="3068384" cy="18939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203" name="Picture 11">
            <a:extLst>
              <a:ext uri="{FF2B5EF4-FFF2-40B4-BE49-F238E27FC236}">
                <a16:creationId xmlns:a16="http://schemas.microsoft.com/office/drawing/2014/main" id="{82E1DBBE-8649-AAF4-E164-374A7DDBA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0267" y="2865230"/>
            <a:ext cx="3302604" cy="20389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A9060EDF-811C-CD38-905C-AB13994B5D88}"/>
              </a:ext>
            </a:extLst>
          </p:cNvPr>
          <p:cNvCxnSpPr>
            <a:cxnSpLocks/>
          </p:cNvCxnSpPr>
          <p:nvPr/>
        </p:nvCxnSpPr>
        <p:spPr>
          <a:xfrm>
            <a:off x="2238107" y="1722714"/>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 name="Straight Arrow Connector 2">
            <a:extLst>
              <a:ext uri="{FF2B5EF4-FFF2-40B4-BE49-F238E27FC236}">
                <a16:creationId xmlns:a16="http://schemas.microsoft.com/office/drawing/2014/main" id="{B67B423A-DE99-F4DC-7B8B-9FC236D30D05}"/>
              </a:ext>
            </a:extLst>
          </p:cNvPr>
          <p:cNvCxnSpPr>
            <a:cxnSpLocks/>
          </p:cNvCxnSpPr>
          <p:nvPr/>
        </p:nvCxnSpPr>
        <p:spPr>
          <a:xfrm>
            <a:off x="5947958" y="1854930"/>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E5F4E6E0-27DA-916E-3992-F22E0274392D}"/>
              </a:ext>
            </a:extLst>
          </p:cNvPr>
          <p:cNvCxnSpPr>
            <a:cxnSpLocks/>
          </p:cNvCxnSpPr>
          <p:nvPr/>
        </p:nvCxnSpPr>
        <p:spPr>
          <a:xfrm>
            <a:off x="4283184" y="3927570"/>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a:extLst>
              <a:ext uri="{FF2B5EF4-FFF2-40B4-BE49-F238E27FC236}">
                <a16:creationId xmlns:a16="http://schemas.microsoft.com/office/drawing/2014/main" id="{66FC932B-13F3-9064-4A72-E5D02BB4C535}"/>
              </a:ext>
            </a:extLst>
          </p:cNvPr>
          <p:cNvCxnSpPr>
            <a:cxnSpLocks/>
          </p:cNvCxnSpPr>
          <p:nvPr/>
        </p:nvCxnSpPr>
        <p:spPr>
          <a:xfrm>
            <a:off x="3896578" y="1195841"/>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358FEE42-1D17-2726-4F9C-D581B9522D27}"/>
              </a:ext>
            </a:extLst>
          </p:cNvPr>
          <p:cNvCxnSpPr>
            <a:cxnSpLocks/>
          </p:cNvCxnSpPr>
          <p:nvPr/>
        </p:nvCxnSpPr>
        <p:spPr>
          <a:xfrm>
            <a:off x="7681732" y="1152097"/>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B18CE069-B9C0-F7FC-7AC5-407E07A12055}"/>
              </a:ext>
            </a:extLst>
          </p:cNvPr>
          <p:cNvCxnSpPr>
            <a:cxnSpLocks/>
          </p:cNvCxnSpPr>
          <p:nvPr/>
        </p:nvCxnSpPr>
        <p:spPr>
          <a:xfrm>
            <a:off x="5526765" y="3710535"/>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721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2000" b="1" dirty="0">
                <a:latin typeface="Arial" panose="020B0604020202020204" pitchFamily="34" charset="0"/>
              </a:rPr>
              <a:t>Key Findings</a:t>
            </a:r>
            <a:endParaRPr lang="en-CA" sz="20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44</a:t>
            </a:fld>
            <a:endParaRPr lang="en-US" dirty="0"/>
          </a:p>
        </p:txBody>
      </p:sp>
      <p:graphicFrame>
        <p:nvGraphicFramePr>
          <p:cNvPr id="2" name="Content Placeholder 1">
            <a:extLst>
              <a:ext uri="{FF2B5EF4-FFF2-40B4-BE49-F238E27FC236}">
                <a16:creationId xmlns:a16="http://schemas.microsoft.com/office/drawing/2014/main" id="{1EFFBC09-7290-40B4-9E57-742A6DC7F6E4}"/>
              </a:ext>
            </a:extLst>
          </p:cNvPr>
          <p:cNvGraphicFramePr>
            <a:graphicFrameLocks noGrp="1"/>
          </p:cNvGraphicFramePr>
          <p:nvPr>
            <p:ph sz="half" idx="1"/>
            <p:extLst>
              <p:ext uri="{D42A27DB-BD31-4B8C-83A1-F6EECF244321}">
                <p14:modId xmlns:p14="http://schemas.microsoft.com/office/powerpoint/2010/main" val="3066843029"/>
              </p:ext>
            </p:extLst>
          </p:nvPr>
        </p:nvGraphicFramePr>
        <p:xfrm>
          <a:off x="9298" y="1314680"/>
          <a:ext cx="8630194" cy="3187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3256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BEBA8EAE-BF5A-486C-A8C5-ECC9F3942E4B}">
                <a14:imgProps xmlns:a14="http://schemas.microsoft.com/office/drawing/2010/main">
                  <a14:imgLayer r:embed="rId4">
                    <a14:imgEffect>
                      <a14:brightnessContrast bright="-56000" contrast="3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88F27-AFFA-53A0-2A73-DFEE6956823E}"/>
              </a:ext>
            </a:extLst>
          </p:cNvPr>
          <p:cNvSpPr>
            <a:spLocks noGrp="1"/>
          </p:cNvSpPr>
          <p:nvPr>
            <p:ph type="body" sz="quarter" idx="15"/>
          </p:nvPr>
        </p:nvSpPr>
        <p:spPr/>
        <p:txBody>
          <a:bodyPr/>
          <a:lstStyle/>
          <a:p>
            <a:r>
              <a:rPr lang="en-US" b="1" dirty="0">
                <a:latin typeface="Arial" panose="020B0604020202020204" pitchFamily="34" charset="0"/>
              </a:rPr>
              <a:t>Conclusion </a:t>
            </a:r>
          </a:p>
        </p:txBody>
      </p:sp>
      <p:sp>
        <p:nvSpPr>
          <p:cNvPr id="8" name="Text Placeholder 7">
            <a:extLst>
              <a:ext uri="{FF2B5EF4-FFF2-40B4-BE49-F238E27FC236}">
                <a16:creationId xmlns:a16="http://schemas.microsoft.com/office/drawing/2014/main" id="{3F790B2C-AB7E-1ACC-A3A8-B24E68E53B7A}"/>
              </a:ext>
            </a:extLst>
          </p:cNvPr>
          <p:cNvSpPr>
            <a:spLocks noGrp="1"/>
          </p:cNvSpPr>
          <p:nvPr>
            <p:ph type="body" sz="quarter" idx="16"/>
          </p:nvPr>
        </p:nvSpPr>
        <p:spPr/>
        <p:txBody>
          <a:bodyPr/>
          <a:lstStyle/>
          <a:p>
            <a:r>
              <a:rPr lang="en-US" sz="1800" dirty="0">
                <a:latin typeface="+mj-lt"/>
                <a:ea typeface="+mj-ea"/>
              </a:rPr>
              <a:t>Part 4</a:t>
            </a:r>
          </a:p>
          <a:p>
            <a:endParaRPr lang="en-US" dirty="0"/>
          </a:p>
        </p:txBody>
      </p:sp>
      <p:grpSp>
        <p:nvGrpSpPr>
          <p:cNvPr id="17" name="Group 16">
            <a:extLst>
              <a:ext uri="{FF2B5EF4-FFF2-40B4-BE49-F238E27FC236}">
                <a16:creationId xmlns:a16="http://schemas.microsoft.com/office/drawing/2014/main" id="{3D98887B-2D13-076A-412B-21901EF2B809}"/>
              </a:ext>
            </a:extLst>
          </p:cNvPr>
          <p:cNvGrpSpPr/>
          <p:nvPr/>
        </p:nvGrpSpPr>
        <p:grpSpPr>
          <a:xfrm>
            <a:off x="6841682" y="228600"/>
            <a:ext cx="2085663" cy="489857"/>
            <a:chOff x="6841682" y="228600"/>
            <a:chExt cx="2085663" cy="489857"/>
          </a:xfrm>
        </p:grpSpPr>
        <p:sp>
          <p:nvSpPr>
            <p:cNvPr id="18" name="Oval 17">
              <a:extLst>
                <a:ext uri="{FF2B5EF4-FFF2-40B4-BE49-F238E27FC236}">
                  <a16:creationId xmlns:a16="http://schemas.microsoft.com/office/drawing/2014/main" id="{3957848C-69D1-71C9-5F82-C100567C7646}"/>
                </a:ext>
              </a:extLst>
            </p:cNvPr>
            <p:cNvSpPr/>
            <p:nvPr/>
          </p:nvSpPr>
          <p:spPr>
            <a:xfrm>
              <a:off x="6841682"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P1</a:t>
              </a:r>
              <a:endParaRPr lang="en-CA" sz="1100" b="1" dirty="0">
                <a:solidFill>
                  <a:schemeClr val="tx1"/>
                </a:solidFill>
              </a:endParaRPr>
            </a:p>
          </p:txBody>
        </p:sp>
        <p:sp>
          <p:nvSpPr>
            <p:cNvPr id="19" name="Oval 18">
              <a:extLst>
                <a:ext uri="{FF2B5EF4-FFF2-40B4-BE49-F238E27FC236}">
                  <a16:creationId xmlns:a16="http://schemas.microsoft.com/office/drawing/2014/main" id="{11BE13F8-B341-7985-03B2-C86396390AFE}"/>
                </a:ext>
              </a:extLst>
            </p:cNvPr>
            <p:cNvSpPr/>
            <p:nvPr/>
          </p:nvSpPr>
          <p:spPr>
            <a:xfrm>
              <a:off x="7379437"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P2</a:t>
              </a:r>
              <a:endParaRPr lang="en-CA" sz="1100" b="1" dirty="0">
                <a:solidFill>
                  <a:schemeClr val="tx1"/>
                </a:solidFill>
              </a:endParaRPr>
            </a:p>
          </p:txBody>
        </p:sp>
        <p:sp>
          <p:nvSpPr>
            <p:cNvPr id="20" name="Oval 19">
              <a:extLst>
                <a:ext uri="{FF2B5EF4-FFF2-40B4-BE49-F238E27FC236}">
                  <a16:creationId xmlns:a16="http://schemas.microsoft.com/office/drawing/2014/main" id="{BB187FDC-3876-0915-EB4C-0E0D6A4E24FA}"/>
                </a:ext>
              </a:extLst>
            </p:cNvPr>
            <p:cNvSpPr/>
            <p:nvPr/>
          </p:nvSpPr>
          <p:spPr>
            <a:xfrm>
              <a:off x="7917192"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P3</a:t>
              </a:r>
              <a:endParaRPr lang="en-CA" sz="1100" b="1" dirty="0">
                <a:solidFill>
                  <a:schemeClr val="tx1"/>
                </a:solidFill>
              </a:endParaRPr>
            </a:p>
          </p:txBody>
        </p:sp>
        <p:sp>
          <p:nvSpPr>
            <p:cNvPr id="21" name="Oval 20">
              <a:extLst>
                <a:ext uri="{FF2B5EF4-FFF2-40B4-BE49-F238E27FC236}">
                  <a16:creationId xmlns:a16="http://schemas.microsoft.com/office/drawing/2014/main" id="{576633C6-64FD-88DF-1436-121C0BD10568}"/>
                </a:ext>
              </a:extLst>
            </p:cNvPr>
            <p:cNvSpPr/>
            <p:nvPr/>
          </p:nvSpPr>
          <p:spPr>
            <a:xfrm>
              <a:off x="8435691" y="228600"/>
              <a:ext cx="491654" cy="48985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P4</a:t>
              </a:r>
              <a:endParaRPr lang="en-CA" sz="1100" b="1" dirty="0">
                <a:solidFill>
                  <a:schemeClr val="tx1"/>
                </a:solidFill>
              </a:endParaRPr>
            </a:p>
          </p:txBody>
        </p:sp>
      </p:grpSp>
    </p:spTree>
    <p:extLst>
      <p:ext uri="{BB962C8B-B14F-4D97-AF65-F5344CB8AC3E}">
        <p14:creationId xmlns:p14="http://schemas.microsoft.com/office/powerpoint/2010/main" val="1225682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lvl="0">
              <a:lnSpc>
                <a:spcPct val="150000"/>
              </a:lnSpc>
            </a:pPr>
            <a:r>
              <a:rPr lang="en-US" sz="2000" b="1" dirty="0">
                <a:solidFill>
                  <a:schemeClr val="tx1"/>
                </a:solidFill>
                <a:latin typeface="Arial" panose="020B0604020202020204" pitchFamily="34" charset="0"/>
                <a:cs typeface="Arial" panose="020B0604020202020204" pitchFamily="34" charset="0"/>
              </a:rPr>
              <a:t>Take Home Messages</a:t>
            </a:r>
            <a:endParaRPr lang="en-CA" sz="2000" b="1" dirty="0">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46</a:t>
            </a:fld>
            <a:endParaRPr lang="en-US" dirty="0"/>
          </a:p>
        </p:txBody>
      </p:sp>
      <p:sp>
        <p:nvSpPr>
          <p:cNvPr id="11" name="TextBox 10">
            <a:extLst>
              <a:ext uri="{FF2B5EF4-FFF2-40B4-BE49-F238E27FC236}">
                <a16:creationId xmlns:a16="http://schemas.microsoft.com/office/drawing/2014/main" id="{F21D0549-4609-7CE4-AA68-291DAD39AE20}"/>
              </a:ext>
            </a:extLst>
          </p:cNvPr>
          <p:cNvSpPr txBox="1"/>
          <p:nvPr/>
        </p:nvSpPr>
        <p:spPr>
          <a:xfrm>
            <a:off x="2425346" y="2815197"/>
            <a:ext cx="1892411" cy="46166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200" b="1" dirty="0">
                <a:solidFill>
                  <a:schemeClr val="tx1"/>
                </a:solidFill>
                <a:latin typeface="Arial" panose="020B0604020202020204" pitchFamily="34" charset="0"/>
                <a:cs typeface="Arial" panose="020B0604020202020204" pitchFamily="34" charset="0"/>
              </a:rPr>
              <a:t>Answers to Follow-up  Questions</a:t>
            </a:r>
            <a:endParaRPr lang="en-CA" sz="1200" b="1" dirty="0">
              <a:solidFill>
                <a:schemeClr val="tx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B3B0182-1938-6275-5A75-99DBF7C68116}"/>
              </a:ext>
            </a:extLst>
          </p:cNvPr>
          <p:cNvSpPr txBox="1"/>
          <p:nvPr/>
        </p:nvSpPr>
        <p:spPr>
          <a:xfrm>
            <a:off x="4571999" y="2815196"/>
            <a:ext cx="2094879" cy="46166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200" b="1" dirty="0">
                <a:solidFill>
                  <a:schemeClr val="tx1"/>
                </a:solidFill>
                <a:latin typeface="Arial" panose="020B0604020202020204" pitchFamily="34" charset="0"/>
                <a:cs typeface="Arial" panose="020B0604020202020204" pitchFamily="34" charset="0"/>
              </a:rPr>
              <a:t>Explanation to domain-specific terms or jargon</a:t>
            </a:r>
            <a:endParaRPr lang="en-CA" sz="1200" b="1" dirty="0">
              <a:solidFill>
                <a:schemeClr val="tx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DC7D721-A282-6E29-D127-FD47EE026A65}"/>
              </a:ext>
            </a:extLst>
          </p:cNvPr>
          <p:cNvSpPr txBox="1"/>
          <p:nvPr/>
        </p:nvSpPr>
        <p:spPr>
          <a:xfrm>
            <a:off x="2920498" y="3679392"/>
            <a:ext cx="997389" cy="276999"/>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sz="1200" b="1" dirty="0">
                <a:solidFill>
                  <a:schemeClr val="tx1"/>
                </a:solidFill>
                <a:latin typeface="Arial" panose="020B0604020202020204" pitchFamily="34" charset="0"/>
                <a:cs typeface="Arial" panose="020B0604020202020204" pitchFamily="34" charset="0"/>
              </a:rPr>
              <a:t>BugMentor</a:t>
            </a:r>
            <a:endParaRPr lang="en-CA" sz="1200" b="1" dirty="0">
              <a:solidFill>
                <a:schemeClr val="tx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ECCEFA7-A715-E53C-1BC8-886893B07B94}"/>
              </a:ext>
            </a:extLst>
          </p:cNvPr>
          <p:cNvSpPr txBox="1"/>
          <p:nvPr/>
        </p:nvSpPr>
        <p:spPr>
          <a:xfrm>
            <a:off x="5065439" y="3672989"/>
            <a:ext cx="1107996" cy="276999"/>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sz="1200" b="1" dirty="0">
                <a:solidFill>
                  <a:schemeClr val="tx1"/>
                </a:solidFill>
                <a:latin typeface="Arial" panose="020B0604020202020204" pitchFamily="34" charset="0"/>
                <a:cs typeface="Arial" panose="020B0604020202020204" pitchFamily="34" charset="0"/>
              </a:rPr>
              <a:t>BugEnricher</a:t>
            </a:r>
            <a:endParaRPr lang="en-CA" sz="1200" b="1"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4375692-7B11-B142-F570-B5EC4BCD37FF}"/>
              </a:ext>
            </a:extLst>
          </p:cNvPr>
          <p:cNvSpPr txBox="1"/>
          <p:nvPr/>
        </p:nvSpPr>
        <p:spPr>
          <a:xfrm>
            <a:off x="3074047" y="972025"/>
            <a:ext cx="2735264" cy="27432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b="1" dirty="0">
                <a:solidFill>
                  <a:schemeClr val="tx1"/>
                </a:solidFill>
                <a:latin typeface="Arial" panose="020B0604020202020204" pitchFamily="34" charset="0"/>
              </a:rPr>
              <a:t>Missing information in bug reports </a:t>
            </a:r>
          </a:p>
          <a:p>
            <a:pPr algn="ctr"/>
            <a:endParaRPr lang="en-CA" dirty="0"/>
          </a:p>
        </p:txBody>
      </p:sp>
      <p:sp>
        <p:nvSpPr>
          <p:cNvPr id="8" name="TextBox 7">
            <a:extLst>
              <a:ext uri="{FF2B5EF4-FFF2-40B4-BE49-F238E27FC236}">
                <a16:creationId xmlns:a16="http://schemas.microsoft.com/office/drawing/2014/main" id="{52A30628-09CA-4370-1FC7-60072BCAF75E}"/>
              </a:ext>
            </a:extLst>
          </p:cNvPr>
          <p:cNvSpPr txBox="1"/>
          <p:nvPr/>
        </p:nvSpPr>
        <p:spPr>
          <a:xfrm>
            <a:off x="3074047" y="2151057"/>
            <a:ext cx="2735264" cy="43088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b="1" dirty="0">
                <a:solidFill>
                  <a:schemeClr val="tx1"/>
                </a:solidFill>
                <a:latin typeface="Arial" panose="020B0604020202020204" pitchFamily="34" charset="0"/>
                <a:cs typeface="Arial" panose="020B0604020202020204" pitchFamily="34" charset="0"/>
              </a:rPr>
              <a:t>Bug not reproduced or resolved in time</a:t>
            </a:r>
            <a:endParaRPr lang="en-CA" sz="1100" b="1"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71A64C1-F93C-594C-269D-7399BC57E84B}"/>
              </a:ext>
            </a:extLst>
          </p:cNvPr>
          <p:cNvSpPr txBox="1"/>
          <p:nvPr/>
        </p:nvSpPr>
        <p:spPr>
          <a:xfrm>
            <a:off x="3066121" y="1531707"/>
            <a:ext cx="2735264" cy="2616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b="1" dirty="0">
                <a:solidFill>
                  <a:schemeClr val="tx1"/>
                </a:solidFill>
                <a:latin typeface="Arial" panose="020B0604020202020204" pitchFamily="34" charset="0"/>
                <a:cs typeface="Arial" panose="020B0604020202020204" pitchFamily="34" charset="0"/>
              </a:rPr>
              <a:t>Lack of understandability</a:t>
            </a:r>
            <a:endParaRPr lang="en-CA" sz="1100" b="1" dirty="0">
              <a:solidFill>
                <a:schemeClr val="tx1"/>
              </a:solidFill>
              <a:latin typeface="Arial" panose="020B0604020202020204" pitchFamily="34" charset="0"/>
              <a:cs typeface="Arial" panose="020B0604020202020204" pitchFamily="34" charset="0"/>
            </a:endParaRPr>
          </a:p>
        </p:txBody>
      </p:sp>
      <p:sp>
        <p:nvSpPr>
          <p:cNvPr id="18" name="Arrow: Down 17">
            <a:extLst>
              <a:ext uri="{FF2B5EF4-FFF2-40B4-BE49-F238E27FC236}">
                <a16:creationId xmlns:a16="http://schemas.microsoft.com/office/drawing/2014/main" id="{38034E1D-2571-C4DA-CFC4-A1451AFF3812}"/>
              </a:ext>
            </a:extLst>
          </p:cNvPr>
          <p:cNvSpPr/>
          <p:nvPr/>
        </p:nvSpPr>
        <p:spPr>
          <a:xfrm>
            <a:off x="4228123" y="1255154"/>
            <a:ext cx="343877" cy="273844"/>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19" name="Arrow: Down 18">
            <a:extLst>
              <a:ext uri="{FF2B5EF4-FFF2-40B4-BE49-F238E27FC236}">
                <a16:creationId xmlns:a16="http://schemas.microsoft.com/office/drawing/2014/main" id="{0DEF7B92-95B9-7A54-F1E1-CF67C7C4AE4C}"/>
              </a:ext>
            </a:extLst>
          </p:cNvPr>
          <p:cNvSpPr/>
          <p:nvPr/>
        </p:nvSpPr>
        <p:spPr>
          <a:xfrm>
            <a:off x="4228122" y="1838094"/>
            <a:ext cx="343877" cy="273844"/>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20" name="Arrow: Down 19">
            <a:extLst>
              <a:ext uri="{FF2B5EF4-FFF2-40B4-BE49-F238E27FC236}">
                <a16:creationId xmlns:a16="http://schemas.microsoft.com/office/drawing/2014/main" id="{33462233-B04A-6612-1FD0-461169C023A2}"/>
              </a:ext>
            </a:extLst>
          </p:cNvPr>
          <p:cNvSpPr/>
          <p:nvPr/>
        </p:nvSpPr>
        <p:spPr>
          <a:xfrm>
            <a:off x="3268700" y="2602279"/>
            <a:ext cx="343877" cy="220016"/>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21" name="Arrow: Down 20">
            <a:extLst>
              <a:ext uri="{FF2B5EF4-FFF2-40B4-BE49-F238E27FC236}">
                <a16:creationId xmlns:a16="http://schemas.microsoft.com/office/drawing/2014/main" id="{EB7BE57B-7DFF-4D31-3B7B-18CDBAC0E16A}"/>
              </a:ext>
            </a:extLst>
          </p:cNvPr>
          <p:cNvSpPr/>
          <p:nvPr/>
        </p:nvSpPr>
        <p:spPr>
          <a:xfrm>
            <a:off x="5378251" y="2590663"/>
            <a:ext cx="306348" cy="22001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22" name="Arrow: Down 21">
            <a:extLst>
              <a:ext uri="{FF2B5EF4-FFF2-40B4-BE49-F238E27FC236}">
                <a16:creationId xmlns:a16="http://schemas.microsoft.com/office/drawing/2014/main" id="{4E0ACFE6-96F8-DEB3-F4A9-97FD56AAB4AB}"/>
              </a:ext>
            </a:extLst>
          </p:cNvPr>
          <p:cNvSpPr/>
          <p:nvPr/>
        </p:nvSpPr>
        <p:spPr>
          <a:xfrm>
            <a:off x="3199612" y="3334626"/>
            <a:ext cx="343877" cy="273844"/>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23" name="Arrow: Down 22">
            <a:extLst>
              <a:ext uri="{FF2B5EF4-FFF2-40B4-BE49-F238E27FC236}">
                <a16:creationId xmlns:a16="http://schemas.microsoft.com/office/drawing/2014/main" id="{71AAA0DF-6951-FC08-9FE2-DF6F3D0D0064}"/>
              </a:ext>
            </a:extLst>
          </p:cNvPr>
          <p:cNvSpPr/>
          <p:nvPr/>
        </p:nvSpPr>
        <p:spPr>
          <a:xfrm>
            <a:off x="5447499" y="3334626"/>
            <a:ext cx="343877" cy="273844"/>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26" name="TextBox 25">
            <a:extLst>
              <a:ext uri="{FF2B5EF4-FFF2-40B4-BE49-F238E27FC236}">
                <a16:creationId xmlns:a16="http://schemas.microsoft.com/office/drawing/2014/main" id="{A8145251-B927-097E-8252-20C5D1E678D7}"/>
              </a:ext>
            </a:extLst>
          </p:cNvPr>
          <p:cNvSpPr txBox="1"/>
          <p:nvPr/>
        </p:nvSpPr>
        <p:spPr>
          <a:xfrm>
            <a:off x="796906" y="1303840"/>
            <a:ext cx="997389" cy="276999"/>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sz="1200" b="1" dirty="0">
                <a:solidFill>
                  <a:schemeClr val="tx1"/>
                </a:solidFill>
                <a:latin typeface="Arial" panose="020B0604020202020204" pitchFamily="34" charset="0"/>
                <a:cs typeface="Arial" panose="020B0604020202020204" pitchFamily="34" charset="0"/>
              </a:rPr>
              <a:t>BugMentor</a:t>
            </a:r>
            <a:endParaRPr lang="en-CA" sz="1200" b="1" dirty="0">
              <a:solidFill>
                <a:schemeClr val="tx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EAB71E1B-73EC-AC99-728B-2CEB61E1EF76}"/>
              </a:ext>
            </a:extLst>
          </p:cNvPr>
          <p:cNvSpPr txBox="1"/>
          <p:nvPr/>
        </p:nvSpPr>
        <p:spPr>
          <a:xfrm>
            <a:off x="7348553" y="1298854"/>
            <a:ext cx="1107996" cy="276999"/>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sz="1200" b="1" dirty="0">
                <a:solidFill>
                  <a:schemeClr val="tx1"/>
                </a:solidFill>
                <a:latin typeface="Arial" panose="020B0604020202020204" pitchFamily="34" charset="0"/>
                <a:cs typeface="Arial" panose="020B0604020202020204" pitchFamily="34" charset="0"/>
              </a:rPr>
              <a:t>BugEnricher</a:t>
            </a:r>
            <a:endParaRPr lang="en-CA" sz="1200" b="1" dirty="0">
              <a:solidFill>
                <a:schemeClr val="tx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080F1D26-A124-1918-C588-2F52D116DCCE}"/>
              </a:ext>
            </a:extLst>
          </p:cNvPr>
          <p:cNvSpPr txBox="1"/>
          <p:nvPr/>
        </p:nvSpPr>
        <p:spPr>
          <a:xfrm>
            <a:off x="6921122" y="2210605"/>
            <a:ext cx="2094879" cy="46166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200" b="0" i="0" dirty="0">
                <a:solidFill>
                  <a:schemeClr val="tx1"/>
                </a:solidFill>
                <a:latin typeface="Arial" panose="020B0604020202020204" pitchFamily="34" charset="0"/>
                <a:cs typeface="Arial" panose="020B0604020202020204" pitchFamily="34" charset="0"/>
              </a:rPr>
              <a:t> </a:t>
            </a:r>
            <a:r>
              <a:rPr lang="en-US" sz="1200" b="1" i="1" dirty="0">
                <a:solidFill>
                  <a:schemeClr val="tx1"/>
                </a:solidFill>
                <a:latin typeface="Arial" panose="020B0604020202020204" pitchFamily="34" charset="0"/>
                <a:cs typeface="Arial" panose="020B0604020202020204" pitchFamily="34" charset="0"/>
              </a:rPr>
              <a:t>Understandable to good </a:t>
            </a:r>
            <a:r>
              <a:rPr lang="en-US" sz="1200" b="1" dirty="0">
                <a:solidFill>
                  <a:schemeClr val="tx1"/>
                </a:solidFill>
                <a:latin typeface="Arial" panose="020B0604020202020204" pitchFamily="34" charset="0"/>
                <a:cs typeface="Arial" panose="020B0604020202020204" pitchFamily="34" charset="0"/>
              </a:rPr>
              <a:t>explanations</a:t>
            </a:r>
            <a:r>
              <a:rPr lang="en-US" sz="1200" b="1" i="1" dirty="0">
                <a:solidFill>
                  <a:schemeClr val="tx1"/>
                </a:solidFill>
                <a:latin typeface="Arial" panose="020B0604020202020204" pitchFamily="34" charset="0"/>
                <a:cs typeface="Arial" panose="020B0604020202020204" pitchFamily="34" charset="0"/>
              </a:rPr>
              <a:t> </a:t>
            </a:r>
            <a:endParaRPr lang="en-CA" sz="1200" dirty="0"/>
          </a:p>
        </p:txBody>
      </p:sp>
      <p:sp>
        <p:nvSpPr>
          <p:cNvPr id="30" name="Arrow: Down 29">
            <a:extLst>
              <a:ext uri="{FF2B5EF4-FFF2-40B4-BE49-F238E27FC236}">
                <a16:creationId xmlns:a16="http://schemas.microsoft.com/office/drawing/2014/main" id="{A0313A25-5046-2222-9BD9-54677F69383F}"/>
              </a:ext>
            </a:extLst>
          </p:cNvPr>
          <p:cNvSpPr/>
          <p:nvPr/>
        </p:nvSpPr>
        <p:spPr>
          <a:xfrm>
            <a:off x="7741132" y="1612492"/>
            <a:ext cx="343877" cy="566852"/>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31" name="TextBox 30">
            <a:extLst>
              <a:ext uri="{FF2B5EF4-FFF2-40B4-BE49-F238E27FC236}">
                <a16:creationId xmlns:a16="http://schemas.microsoft.com/office/drawing/2014/main" id="{2D2E2D22-CDA9-93A5-B124-9CA6D35058FB}"/>
              </a:ext>
            </a:extLst>
          </p:cNvPr>
          <p:cNvSpPr txBox="1"/>
          <p:nvPr/>
        </p:nvSpPr>
        <p:spPr>
          <a:xfrm>
            <a:off x="6921122" y="2765719"/>
            <a:ext cx="2094879" cy="27699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200" b="1" dirty="0">
                <a:solidFill>
                  <a:schemeClr val="tx1"/>
                </a:solidFill>
                <a:latin typeface="Arial" panose="020B0604020202020204" pitchFamily="34" charset="0"/>
                <a:cs typeface="Arial" panose="020B0604020202020204" pitchFamily="34" charset="0"/>
              </a:rPr>
              <a:t>Outperforms baselines</a:t>
            </a:r>
            <a:endParaRPr lang="en-CA" sz="1200" b="1" dirty="0">
              <a:solidFill>
                <a:schemeClr val="tx1"/>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5F1D1868-4777-584B-92D3-234F0BE5A78C}"/>
              </a:ext>
            </a:extLst>
          </p:cNvPr>
          <p:cNvSpPr txBox="1"/>
          <p:nvPr/>
        </p:nvSpPr>
        <p:spPr>
          <a:xfrm>
            <a:off x="6921121" y="3125735"/>
            <a:ext cx="2094879" cy="46166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200" b="1" dirty="0">
                <a:solidFill>
                  <a:schemeClr val="tx1"/>
                </a:solidFill>
                <a:latin typeface="Arial" panose="020B0604020202020204" pitchFamily="34" charset="0"/>
                <a:cs typeface="Arial" panose="020B0604020202020204" pitchFamily="34" charset="0"/>
              </a:rPr>
              <a:t>Improves duplicate bug report detection</a:t>
            </a:r>
            <a:endParaRPr lang="en-CA" sz="1200" b="1" dirty="0">
              <a:solidFill>
                <a:schemeClr val="tx1"/>
              </a:solidFill>
              <a:latin typeface="Arial" panose="020B0604020202020204" pitchFamily="34" charset="0"/>
              <a:cs typeface="Arial" panose="020B0604020202020204" pitchFamily="34" charset="0"/>
            </a:endParaRPr>
          </a:p>
        </p:txBody>
      </p:sp>
      <p:sp>
        <p:nvSpPr>
          <p:cNvPr id="33" name="Arrow: Down 32">
            <a:extLst>
              <a:ext uri="{FF2B5EF4-FFF2-40B4-BE49-F238E27FC236}">
                <a16:creationId xmlns:a16="http://schemas.microsoft.com/office/drawing/2014/main" id="{9DB9CACE-BE79-E798-C890-614D167C850E}"/>
              </a:ext>
            </a:extLst>
          </p:cNvPr>
          <p:cNvSpPr/>
          <p:nvPr/>
        </p:nvSpPr>
        <p:spPr>
          <a:xfrm>
            <a:off x="1089901" y="1625166"/>
            <a:ext cx="343877" cy="566852"/>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34" name="TextBox 33">
            <a:extLst>
              <a:ext uri="{FF2B5EF4-FFF2-40B4-BE49-F238E27FC236}">
                <a16:creationId xmlns:a16="http://schemas.microsoft.com/office/drawing/2014/main" id="{DE1AB9D0-FEDD-A151-2D63-A97493B6888D}"/>
              </a:ext>
            </a:extLst>
          </p:cNvPr>
          <p:cNvSpPr txBox="1"/>
          <p:nvPr/>
        </p:nvSpPr>
        <p:spPr>
          <a:xfrm>
            <a:off x="214399" y="2175964"/>
            <a:ext cx="2094879"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200" b="0" i="0" dirty="0">
                <a:solidFill>
                  <a:schemeClr val="tx1"/>
                </a:solidFill>
                <a:latin typeface="Arial" panose="020B0604020202020204" pitchFamily="34" charset="0"/>
                <a:cs typeface="Arial" panose="020B0604020202020204" pitchFamily="34" charset="0"/>
              </a:rPr>
              <a:t> </a:t>
            </a:r>
            <a:r>
              <a:rPr lang="en-US" sz="1200" b="1" i="1" dirty="0">
                <a:solidFill>
                  <a:schemeClr val="tx1"/>
                </a:solidFill>
                <a:latin typeface="Arial" panose="020B0604020202020204" pitchFamily="34" charset="0"/>
                <a:cs typeface="Arial" panose="020B0604020202020204" pitchFamily="34" charset="0"/>
              </a:rPr>
              <a:t>Understandable to good answers </a:t>
            </a:r>
            <a:r>
              <a:rPr lang="en-US" sz="1200" b="1" dirty="0">
                <a:solidFill>
                  <a:schemeClr val="tx1"/>
                </a:solidFill>
                <a:latin typeface="Arial" panose="020B0604020202020204" pitchFamily="34" charset="0"/>
                <a:cs typeface="Arial" panose="020B0604020202020204" pitchFamily="34" charset="0"/>
              </a:rPr>
              <a:t>to follow-up question</a:t>
            </a:r>
            <a:endParaRPr lang="en-CA" sz="1200" dirty="0"/>
          </a:p>
        </p:txBody>
      </p:sp>
      <p:sp>
        <p:nvSpPr>
          <p:cNvPr id="35" name="TextBox 34">
            <a:extLst>
              <a:ext uri="{FF2B5EF4-FFF2-40B4-BE49-F238E27FC236}">
                <a16:creationId xmlns:a16="http://schemas.microsoft.com/office/drawing/2014/main" id="{1CF585C8-7303-46C2-2C31-C8171F993592}"/>
              </a:ext>
            </a:extLst>
          </p:cNvPr>
          <p:cNvSpPr txBox="1"/>
          <p:nvPr/>
        </p:nvSpPr>
        <p:spPr>
          <a:xfrm>
            <a:off x="225326" y="2902992"/>
            <a:ext cx="2094879" cy="27699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200" b="1" dirty="0">
                <a:solidFill>
                  <a:schemeClr val="tx1"/>
                </a:solidFill>
                <a:latin typeface="Arial" panose="020B0604020202020204" pitchFamily="34" charset="0"/>
                <a:cs typeface="Arial" panose="020B0604020202020204" pitchFamily="34" charset="0"/>
              </a:rPr>
              <a:t>Outperforms baselines</a:t>
            </a:r>
            <a:endParaRPr lang="en-CA" sz="1200" b="1" dirty="0">
              <a:solidFill>
                <a:schemeClr val="tx1"/>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A1CFA5D5-B4E9-E03D-9276-7930295A8BDC}"/>
              </a:ext>
            </a:extLst>
          </p:cNvPr>
          <p:cNvSpPr txBox="1"/>
          <p:nvPr/>
        </p:nvSpPr>
        <p:spPr>
          <a:xfrm>
            <a:off x="214398" y="3239074"/>
            <a:ext cx="2094879"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200" b="1" i="0" dirty="0">
                <a:solidFill>
                  <a:schemeClr val="tx1"/>
                </a:solidFill>
                <a:latin typeface="Arial" panose="020B0604020202020204" pitchFamily="34" charset="0"/>
                <a:cs typeface="Arial" panose="020B0604020202020204" pitchFamily="34" charset="0"/>
              </a:rPr>
              <a:t>More accurate, precise, concise, and useful </a:t>
            </a:r>
            <a:endParaRPr lang="en-CA" sz="1200" dirty="0"/>
          </a:p>
          <a:p>
            <a:pPr algn="ctr"/>
            <a:r>
              <a:rPr lang="en-US" sz="1200" b="1" dirty="0">
                <a:solidFill>
                  <a:schemeClr val="tx1"/>
                </a:solidFill>
                <a:latin typeface="Arial" panose="020B0604020202020204" pitchFamily="34" charset="0"/>
                <a:cs typeface="Arial" panose="020B0604020202020204" pitchFamily="34" charset="0"/>
              </a:rPr>
              <a:t>Answers - developers</a:t>
            </a:r>
            <a:endParaRPr lang="en-CA" sz="1200" b="1" dirty="0">
              <a:solidFill>
                <a:schemeClr val="tx1"/>
              </a:solidFill>
              <a:latin typeface="Arial" panose="020B0604020202020204" pitchFamily="34" charset="0"/>
              <a:cs typeface="Arial" panose="020B0604020202020204" pitchFamily="34" charset="0"/>
            </a:endParaRPr>
          </a:p>
        </p:txBody>
      </p:sp>
      <p:pic>
        <p:nvPicPr>
          <p:cNvPr id="40" name="Graphic 39" descr="Angel face with solid fill with solid fill">
            <a:extLst>
              <a:ext uri="{FF2B5EF4-FFF2-40B4-BE49-F238E27FC236}">
                <a16:creationId xmlns:a16="http://schemas.microsoft.com/office/drawing/2014/main" id="{D3B778BB-F2CA-B239-D617-16E09B8A78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8123" y="4014507"/>
            <a:ext cx="914400" cy="914400"/>
          </a:xfrm>
          <a:prstGeom prst="rect">
            <a:avLst/>
          </a:prstGeom>
        </p:spPr>
      </p:pic>
    </p:spTree>
    <p:extLst>
      <p:ext uri="{BB962C8B-B14F-4D97-AF65-F5344CB8AC3E}">
        <p14:creationId xmlns:p14="http://schemas.microsoft.com/office/powerpoint/2010/main" val="46472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3" grpId="0" animBg="1"/>
      <p:bldP spid="8" grpId="0" animBg="1"/>
      <p:bldP spid="17" grpId="0" animBg="1"/>
      <p:bldP spid="18" grpId="0" animBg="1"/>
      <p:bldP spid="19" grpId="0" animBg="1"/>
      <p:bldP spid="20" grpId="0" animBg="1"/>
      <p:bldP spid="21" grpId="0" animBg="1"/>
      <p:bldP spid="22" grpId="0" animBg="1"/>
      <p:bldP spid="23" grpId="0" animBg="1"/>
      <p:bldP spid="26" grpId="0" animBg="1"/>
      <p:bldP spid="27" grpId="0" animBg="1"/>
      <p:bldP spid="28" grpId="0" animBg="1"/>
      <p:bldP spid="30" grpId="0" animBg="1"/>
      <p:bldP spid="31" grpId="0" animBg="1"/>
      <p:bldP spid="32" grpId="0" animBg="1"/>
      <p:bldP spid="33" grpId="0" animBg="1"/>
      <p:bldP spid="34" grpId="0" animBg="1"/>
      <p:bldP spid="35"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831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gnifying glass and question mark">
            <a:extLst>
              <a:ext uri="{FF2B5EF4-FFF2-40B4-BE49-F238E27FC236}">
                <a16:creationId xmlns:a16="http://schemas.microsoft.com/office/drawing/2014/main" id="{B45B4377-FF37-9072-B3A3-E295D10E9F7F}"/>
              </a:ext>
            </a:extLst>
          </p:cNvPr>
          <p:cNvPicPr>
            <a:picLocks noChangeAspect="1"/>
          </p:cNvPicPr>
          <p:nvPr/>
        </p:nvPicPr>
        <p:blipFill>
          <a:blip r:embed="rId3"/>
          <a:stretch>
            <a:fillRect/>
          </a:stretch>
        </p:blipFill>
        <p:spPr>
          <a:xfrm>
            <a:off x="0" y="242"/>
            <a:ext cx="9144000" cy="5143258"/>
          </a:xfrm>
          <a:prstGeom prst="rect">
            <a:avLst/>
          </a:prstGeom>
        </p:spPr>
      </p:pic>
      <p:sp>
        <p:nvSpPr>
          <p:cNvPr id="4" name="Date Placeholder 3">
            <a:extLst>
              <a:ext uri="{FF2B5EF4-FFF2-40B4-BE49-F238E27FC236}">
                <a16:creationId xmlns:a16="http://schemas.microsoft.com/office/drawing/2014/main" id="{36B1E17D-F591-80FE-2644-AE6539ACA2A4}"/>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57AC767-2A13-4D14-1C9F-A29470FE4F99}"/>
              </a:ext>
            </a:extLst>
          </p:cNvPr>
          <p:cNvSpPr>
            <a:spLocks noGrp="1"/>
          </p:cNvSpPr>
          <p:nvPr>
            <p:ph type="ftr" sz="quarter" idx="11"/>
          </p:nvPr>
        </p:nvSpPr>
        <p:spPr/>
        <p:txBody>
          <a:bodyPr/>
          <a:lstStyle/>
          <a:p>
            <a:r>
              <a:rPr lang="en-US" dirty="0">
                <a:solidFill>
                  <a:schemeClr val="tx1"/>
                </a:solidFill>
              </a:rPr>
              <a:t>Usmi Mukherjee, Dalhousie University</a:t>
            </a:r>
          </a:p>
        </p:txBody>
      </p:sp>
      <p:sp>
        <p:nvSpPr>
          <p:cNvPr id="6" name="Slide Number Placeholder 5">
            <a:extLst>
              <a:ext uri="{FF2B5EF4-FFF2-40B4-BE49-F238E27FC236}">
                <a16:creationId xmlns:a16="http://schemas.microsoft.com/office/drawing/2014/main" id="{48E3DB08-F410-9064-A851-E50C0EE043F1}"/>
              </a:ext>
            </a:extLst>
          </p:cNvPr>
          <p:cNvSpPr>
            <a:spLocks noGrp="1"/>
          </p:cNvSpPr>
          <p:nvPr>
            <p:ph type="sldNum" sz="quarter" idx="12"/>
          </p:nvPr>
        </p:nvSpPr>
        <p:spPr/>
        <p:txBody>
          <a:bodyPr/>
          <a:lstStyle/>
          <a:p>
            <a:fld id="{EDF96001-7E4F-EB42-8596-9AF1BDDEE6AD}" type="slidenum">
              <a:rPr lang="en-US" smtClean="0"/>
              <a:t>48</a:t>
            </a:fld>
            <a:endParaRPr lang="en-US" dirty="0"/>
          </a:p>
        </p:txBody>
      </p:sp>
      <p:sp>
        <p:nvSpPr>
          <p:cNvPr id="14" name="Text Placeholder 11">
            <a:extLst>
              <a:ext uri="{FF2B5EF4-FFF2-40B4-BE49-F238E27FC236}">
                <a16:creationId xmlns:a16="http://schemas.microsoft.com/office/drawing/2014/main" id="{D9C0AA2B-1CA0-1298-EC63-9067F18D5BA3}"/>
              </a:ext>
            </a:extLst>
          </p:cNvPr>
          <p:cNvSpPr txBox="1">
            <a:spLocks/>
          </p:cNvSpPr>
          <p:nvPr/>
        </p:nvSpPr>
        <p:spPr>
          <a:xfrm>
            <a:off x="447261" y="2644514"/>
            <a:ext cx="1977887" cy="939591"/>
          </a:xfrm>
          <a:prstGeom prst="rect">
            <a:avLst/>
          </a:prstGeom>
        </p:spPr>
        <p:txBody>
          <a:bodyPr anchor="ctr">
            <a:noAutofit/>
          </a:bodyPr>
          <a:lst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2000" kern="1200">
                <a:solidFill>
                  <a:schemeClr val="tx1"/>
                </a:solidFill>
                <a:latin typeface="+mn-lt"/>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9" name="Freeform 5">
            <a:extLst>
              <a:ext uri="{FF2B5EF4-FFF2-40B4-BE49-F238E27FC236}">
                <a16:creationId xmlns:a16="http://schemas.microsoft.com/office/drawing/2014/main" id="{7BDD6757-9C9B-0950-05A1-B86C2E465F0F}"/>
              </a:ext>
            </a:extLst>
          </p:cNvPr>
          <p:cNvSpPr>
            <a:spLocks/>
          </p:cNvSpPr>
          <p:nvPr/>
        </p:nvSpPr>
        <p:spPr bwMode="auto">
          <a:xfrm>
            <a:off x="323849" y="2250192"/>
            <a:ext cx="3871913" cy="1941513"/>
          </a:xfrm>
          <a:custGeom>
            <a:avLst/>
            <a:gdLst>
              <a:gd name="T0" fmla="*/ 0 w 7539"/>
              <a:gd name="T1" fmla="*/ 1439 h 3772"/>
              <a:gd name="T2" fmla="*/ 0 w 7539"/>
              <a:gd name="T3" fmla="*/ 1439 h 3772"/>
              <a:gd name="T4" fmla="*/ 1440 w 7539"/>
              <a:gd name="T5" fmla="*/ 0 h 3772"/>
              <a:gd name="T6" fmla="*/ 7539 w 7539"/>
              <a:gd name="T7" fmla="*/ 0 h 3772"/>
              <a:gd name="T8" fmla="*/ 7539 w 7539"/>
              <a:gd name="T9" fmla="*/ 1686 h 3772"/>
              <a:gd name="T10" fmla="*/ 6099 w 7539"/>
              <a:gd name="T11" fmla="*/ 3126 h 3772"/>
              <a:gd name="T12" fmla="*/ 1002 w 7539"/>
              <a:gd name="T13" fmla="*/ 3126 h 3772"/>
              <a:gd name="T14" fmla="*/ 0 w 7539"/>
              <a:gd name="T15" fmla="*/ 3772 h 3772"/>
              <a:gd name="T16" fmla="*/ 0 w 7539"/>
              <a:gd name="T17" fmla="*/ 1439 h 3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9" h="3772">
                <a:moveTo>
                  <a:pt x="0" y="1439"/>
                </a:moveTo>
                <a:lnTo>
                  <a:pt x="0" y="1439"/>
                </a:lnTo>
                <a:cubicBezTo>
                  <a:pt x="0" y="644"/>
                  <a:pt x="644" y="0"/>
                  <a:pt x="1440" y="0"/>
                </a:cubicBezTo>
                <a:lnTo>
                  <a:pt x="7539" y="0"/>
                </a:lnTo>
                <a:lnTo>
                  <a:pt x="7539" y="1686"/>
                </a:lnTo>
                <a:cubicBezTo>
                  <a:pt x="7539" y="2481"/>
                  <a:pt x="6895" y="3126"/>
                  <a:pt x="6099" y="3126"/>
                </a:cubicBezTo>
                <a:lnTo>
                  <a:pt x="1002" y="3126"/>
                </a:lnTo>
                <a:cubicBezTo>
                  <a:pt x="556" y="3126"/>
                  <a:pt x="172" y="3391"/>
                  <a:pt x="0" y="3772"/>
                </a:cubicBezTo>
                <a:lnTo>
                  <a:pt x="0" y="14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dirty="0"/>
          </a:p>
        </p:txBody>
      </p:sp>
      <p:sp>
        <p:nvSpPr>
          <p:cNvPr id="13" name="Text Placeholder 11">
            <a:extLst>
              <a:ext uri="{FF2B5EF4-FFF2-40B4-BE49-F238E27FC236}">
                <a16:creationId xmlns:a16="http://schemas.microsoft.com/office/drawing/2014/main" id="{C20B2C02-BCA5-8C73-047E-BDA5640B041F}"/>
              </a:ext>
            </a:extLst>
          </p:cNvPr>
          <p:cNvSpPr txBox="1">
            <a:spLocks/>
          </p:cNvSpPr>
          <p:nvPr/>
        </p:nvSpPr>
        <p:spPr>
          <a:xfrm>
            <a:off x="1470992" y="2498986"/>
            <a:ext cx="3101008" cy="939591"/>
          </a:xfrm>
          <a:prstGeom prst="rect">
            <a:avLst/>
          </a:prstGeom>
        </p:spPr>
        <p:txBody>
          <a:bodyPr anchor="ctr">
            <a:normAutofit/>
          </a:bodyPr>
          <a:lstStyle>
            <a:lvl1pPr marL="0" indent="0" algn="l" defTabSz="685800" rtl="0" eaLnBrk="1" latinLnBrk="0" hangingPunct="1">
              <a:lnSpc>
                <a:spcPct val="90000"/>
              </a:lnSpc>
              <a:spcBef>
                <a:spcPts val="750"/>
              </a:spcBef>
              <a:buFont typeface="Arial" panose="020B0604020202020204" pitchFamily="34" charset="0"/>
              <a:buNone/>
              <a:defRPr sz="2800" kern="1200">
                <a:solidFill>
                  <a:schemeClr val="tx1"/>
                </a:solidFill>
                <a:latin typeface="+mj-lt"/>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2400" kern="1200">
                <a:solidFill>
                  <a:schemeClr val="tx1"/>
                </a:solidFill>
                <a:latin typeface="+mj-lt"/>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j-lt"/>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j-lt"/>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j-lt"/>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Questions</a:t>
            </a:r>
          </a:p>
          <a:p>
            <a:endParaRPr lang="en-US" dirty="0"/>
          </a:p>
        </p:txBody>
      </p:sp>
      <p:sp>
        <p:nvSpPr>
          <p:cNvPr id="15" name="Google Shape;86;p1">
            <a:extLst>
              <a:ext uri="{FF2B5EF4-FFF2-40B4-BE49-F238E27FC236}">
                <a16:creationId xmlns:a16="http://schemas.microsoft.com/office/drawing/2014/main" id="{6284DF2F-1D7F-653E-AA17-415186A7A448}"/>
              </a:ext>
            </a:extLst>
          </p:cNvPr>
          <p:cNvSpPr txBox="1"/>
          <p:nvPr/>
        </p:nvSpPr>
        <p:spPr>
          <a:xfrm>
            <a:off x="6382851" y="3943917"/>
            <a:ext cx="3702543"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mj-lt"/>
                <a:ea typeface="+mj-ea"/>
                <a:cs typeface="Arial" panose="020B0604020202020204" pitchFamily="34" charset="0"/>
                <a:sym typeface="Calibri"/>
              </a:rPr>
              <a:t>RAISE Lab</a:t>
            </a:r>
          </a:p>
          <a:p>
            <a:pPr marL="0" lvl="0" indent="0" algn="l" rtl="0">
              <a:spcBef>
                <a:spcPts val="0"/>
              </a:spcBef>
              <a:spcAft>
                <a:spcPts val="0"/>
              </a:spcAft>
              <a:buNone/>
            </a:pPr>
            <a:r>
              <a:rPr lang="en-US" sz="900" dirty="0">
                <a:latin typeface="Arial"/>
                <a:cs typeface="Arial"/>
                <a:sym typeface="Calibri"/>
              </a:rPr>
              <a:t>Intelligent Automation in Software EngineeRing</a:t>
            </a:r>
            <a:endParaRPr sz="900" dirty="0">
              <a:latin typeface="Arial"/>
              <a:cs typeface="Arial"/>
              <a:sym typeface="Calibri"/>
            </a:endParaRPr>
          </a:p>
          <a:p>
            <a:pPr marL="0" lvl="0" indent="0" algn="l" rtl="0">
              <a:spcBef>
                <a:spcPts val="0"/>
              </a:spcBef>
              <a:spcAft>
                <a:spcPts val="0"/>
              </a:spcAft>
              <a:buClr>
                <a:schemeClr val="dk1"/>
              </a:buClr>
              <a:buSzPts val="1100"/>
              <a:buFont typeface="Arial"/>
              <a:buNone/>
            </a:pPr>
            <a:endParaRPr sz="1200" dirty="0">
              <a:solidFill>
                <a:schemeClr val="tx1"/>
              </a:solidFill>
              <a:latin typeface="Arial" panose="020B0604020202020204" pitchFamily="34" charset="0"/>
              <a:ea typeface="Calibri"/>
              <a:cs typeface="Arial" panose="020B0604020202020204" pitchFamily="34" charset="0"/>
              <a:sym typeface="Calibri"/>
            </a:endParaRPr>
          </a:p>
          <a:p>
            <a:pPr marL="0" lvl="0" indent="0" algn="l" rtl="0">
              <a:spcBef>
                <a:spcPts val="0"/>
              </a:spcBef>
              <a:spcAft>
                <a:spcPts val="0"/>
              </a:spcAft>
              <a:buNone/>
            </a:pPr>
            <a:endParaRPr sz="1200" dirty="0">
              <a:solidFill>
                <a:schemeClr val="tx1"/>
              </a:solidFill>
              <a:latin typeface="Arial" panose="020B0604020202020204" pitchFamily="34" charset="0"/>
              <a:ea typeface="Calibri"/>
              <a:cs typeface="Arial" panose="020B0604020202020204" pitchFamily="34" charset="0"/>
              <a:sym typeface="Calibri"/>
            </a:endParaRPr>
          </a:p>
        </p:txBody>
      </p:sp>
      <p:pic>
        <p:nvPicPr>
          <p:cNvPr id="19" name="Google Shape;238;p13">
            <a:extLst>
              <a:ext uri="{FF2B5EF4-FFF2-40B4-BE49-F238E27FC236}">
                <a16:creationId xmlns:a16="http://schemas.microsoft.com/office/drawing/2014/main" id="{DAD3B3A5-E03F-35E1-6972-0B8198E20EA7}"/>
              </a:ext>
            </a:extLst>
          </p:cNvPr>
          <p:cNvPicPr preferRelativeResize="0"/>
          <p:nvPr/>
        </p:nvPicPr>
        <p:blipFill>
          <a:blip r:embed="rId4"/>
          <a:srcRect/>
          <a:stretch/>
        </p:blipFill>
        <p:spPr>
          <a:xfrm>
            <a:off x="5695454" y="3015245"/>
            <a:ext cx="2516517" cy="710307"/>
          </a:xfrm>
          <a:prstGeom prst="rect">
            <a:avLst/>
          </a:prstGeom>
        </p:spPr>
      </p:pic>
      <p:sp>
        <p:nvSpPr>
          <p:cNvPr id="20" name="TextBox 19">
            <a:extLst>
              <a:ext uri="{FF2B5EF4-FFF2-40B4-BE49-F238E27FC236}">
                <a16:creationId xmlns:a16="http://schemas.microsoft.com/office/drawing/2014/main" id="{51593848-BBA7-7BA8-B86F-23BAC85DC779}"/>
              </a:ext>
            </a:extLst>
          </p:cNvPr>
          <p:cNvSpPr txBox="1"/>
          <p:nvPr/>
        </p:nvSpPr>
        <p:spPr>
          <a:xfrm>
            <a:off x="-292708" y="3173636"/>
            <a:ext cx="5435712" cy="307777"/>
          </a:xfrm>
          <a:prstGeom prst="rect">
            <a:avLst/>
          </a:prstGeom>
          <a:noFill/>
        </p:spPr>
        <p:txBody>
          <a:bodyPr wrap="square">
            <a:spAutoFit/>
          </a:bodyPr>
          <a:lstStyle/>
          <a:p>
            <a:pPr marL="1070610" marR="1064895" lvl="0" indent="2539" algn="ctr" rtl="0">
              <a:spcBef>
                <a:spcPts val="1220"/>
              </a:spcBef>
              <a:spcAft>
                <a:spcPts val="0"/>
              </a:spcAft>
              <a:buNone/>
            </a:pPr>
            <a:r>
              <a:rPr lang="en-US" sz="1400" b="1" dirty="0">
                <a:solidFill>
                  <a:schemeClr val="dk1"/>
                </a:solidFill>
                <a:latin typeface="Arial" panose="020B0604020202020204" pitchFamily="34" charset="0"/>
                <a:ea typeface="Arial"/>
                <a:cs typeface="Arial" panose="020B0604020202020204" pitchFamily="34" charset="0"/>
                <a:sym typeface="Arial"/>
              </a:rPr>
              <a:t>Contact:</a:t>
            </a:r>
            <a:r>
              <a:rPr lang="en-US" sz="1400" dirty="0">
                <a:solidFill>
                  <a:schemeClr val="dk1"/>
                </a:solidFill>
                <a:latin typeface="Arial" panose="020B0604020202020204" pitchFamily="34" charset="0"/>
                <a:ea typeface="Arial"/>
                <a:cs typeface="Arial" panose="020B0604020202020204" pitchFamily="34" charset="0"/>
                <a:sym typeface="Arial"/>
              </a:rPr>
              <a:t> usmi.mukherjee@dal.ca</a:t>
            </a:r>
          </a:p>
        </p:txBody>
      </p:sp>
      <p:pic>
        <p:nvPicPr>
          <p:cNvPr id="22" name="Picture 21" descr="A brain and gear symbol&#10;&#10;Description automatically generated">
            <a:extLst>
              <a:ext uri="{FF2B5EF4-FFF2-40B4-BE49-F238E27FC236}">
                <a16:creationId xmlns:a16="http://schemas.microsoft.com/office/drawing/2014/main" id="{8981436D-3C77-4030-59E2-B3FB32F41A28}"/>
              </a:ext>
            </a:extLst>
          </p:cNvPr>
          <p:cNvPicPr>
            <a:picLocks noChangeAspect="1"/>
          </p:cNvPicPr>
          <p:nvPr/>
        </p:nvPicPr>
        <p:blipFill>
          <a:blip r:embed="rId5">
            <a:duotone>
              <a:prstClr val="black"/>
              <a:schemeClr val="accent5">
                <a:tint val="45000"/>
                <a:satMod val="400000"/>
              </a:schemeClr>
            </a:duotone>
          </a:blip>
          <a:stretch>
            <a:fillRect/>
          </a:stretch>
        </p:blipFill>
        <p:spPr>
          <a:xfrm>
            <a:off x="5742804" y="3900519"/>
            <a:ext cx="687198" cy="687198"/>
          </a:xfrm>
          <a:prstGeom prst="rect">
            <a:avLst/>
          </a:prstGeom>
        </p:spPr>
      </p:pic>
    </p:spTree>
    <p:extLst>
      <p:ext uri="{BB962C8B-B14F-4D97-AF65-F5344CB8AC3E}">
        <p14:creationId xmlns:p14="http://schemas.microsoft.com/office/powerpoint/2010/main" val="568363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56D9F-D09E-7439-4650-72E0CE6987D0}"/>
              </a:ext>
            </a:extLst>
          </p:cNvPr>
          <p:cNvSpPr>
            <a:spLocks noGrp="1"/>
          </p:cNvSpPr>
          <p:nvPr>
            <p:ph type="title"/>
          </p:nvPr>
        </p:nvSpPr>
        <p:spPr/>
        <p:txBody>
          <a:bodyPr/>
          <a:lstStyle/>
          <a:p>
            <a:r>
              <a:rPr lang="en-US" dirty="0"/>
              <a:t>APPENDIX</a:t>
            </a:r>
            <a:endParaRPr lang="en-CA" dirty="0"/>
          </a:p>
        </p:txBody>
      </p:sp>
      <p:sp>
        <p:nvSpPr>
          <p:cNvPr id="5" name="Date Placeholder 4">
            <a:extLst>
              <a:ext uri="{FF2B5EF4-FFF2-40B4-BE49-F238E27FC236}">
                <a16:creationId xmlns:a16="http://schemas.microsoft.com/office/drawing/2014/main" id="{147D5FEF-2AF1-099F-25FD-9BFD4119D3D8}"/>
              </a:ext>
            </a:extLst>
          </p:cNvPr>
          <p:cNvSpPr>
            <a:spLocks noGrp="1"/>
          </p:cNvSpPr>
          <p:nvPr>
            <p:ph type="dt" sz="half" idx="10"/>
          </p:nvPr>
        </p:nvSpPr>
        <p:spPr/>
        <p:txBody>
          <a:bodyPr/>
          <a:lstStyle/>
          <a:p>
            <a:fld id="{AC75CE65-649B-3A42-903B-457B0659D5C8}" type="datetime3">
              <a:rPr lang="en-CA" smtClean="0"/>
              <a:t>18 December 2023</a:t>
            </a:fld>
            <a:endParaRPr lang="en-US"/>
          </a:p>
        </p:txBody>
      </p:sp>
      <p:sp>
        <p:nvSpPr>
          <p:cNvPr id="6" name="Footer Placeholder 5">
            <a:extLst>
              <a:ext uri="{FF2B5EF4-FFF2-40B4-BE49-F238E27FC236}">
                <a16:creationId xmlns:a16="http://schemas.microsoft.com/office/drawing/2014/main" id="{03462B24-A3F5-BD3A-BCCF-5308F076BD43}"/>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C608CF2D-6A3B-EB7B-5F14-32C4DD952359}"/>
              </a:ext>
            </a:extLst>
          </p:cNvPr>
          <p:cNvSpPr>
            <a:spLocks noGrp="1"/>
          </p:cNvSpPr>
          <p:nvPr>
            <p:ph type="sldNum" sz="quarter" idx="12"/>
          </p:nvPr>
        </p:nvSpPr>
        <p:spPr/>
        <p:txBody>
          <a:bodyPr/>
          <a:lstStyle/>
          <a:p>
            <a:fld id="{EDF96001-7E4F-EB42-8596-9AF1BDDEE6AD}" type="slidenum">
              <a:rPr lang="en-US" smtClean="0"/>
              <a:t>49</a:t>
            </a:fld>
            <a:endParaRPr lang="en-US"/>
          </a:p>
        </p:txBody>
      </p:sp>
      <p:graphicFrame>
        <p:nvGraphicFramePr>
          <p:cNvPr id="8" name="Diagram 7">
            <a:extLst>
              <a:ext uri="{FF2B5EF4-FFF2-40B4-BE49-F238E27FC236}">
                <a16:creationId xmlns:a16="http://schemas.microsoft.com/office/drawing/2014/main" id="{85557A28-CE77-3FE6-16D7-92FB4F30DA2A}"/>
              </a:ext>
            </a:extLst>
          </p:cNvPr>
          <p:cNvGraphicFramePr/>
          <p:nvPr>
            <p:extLst>
              <p:ext uri="{D42A27DB-BD31-4B8C-83A1-F6EECF244321}">
                <p14:modId xmlns:p14="http://schemas.microsoft.com/office/powerpoint/2010/main" val="3432458368"/>
              </p:ext>
            </p:extLst>
          </p:nvPr>
        </p:nvGraphicFramePr>
        <p:xfrm>
          <a:off x="1380111" y="1214609"/>
          <a:ext cx="6096000" cy="2441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112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82508" y="139027"/>
            <a:ext cx="7440038" cy="647747"/>
          </a:xfrm>
        </p:spPr>
        <p:txBody>
          <a:bodyPr>
            <a:noAutofit/>
          </a:bodyPr>
          <a:lstStyle/>
          <a:p>
            <a:pPr>
              <a:lnSpc>
                <a:spcPct val="100000"/>
              </a:lnSpc>
            </a:pPr>
            <a:r>
              <a:rPr lang="en-US" sz="2000" b="1" dirty="0">
                <a:latin typeface="Arial" panose="020B0604020202020204" pitchFamily="34" charset="0"/>
              </a:rPr>
              <a:t>Software Bugs and Their Impact</a:t>
            </a:r>
            <a:endParaRPr lang="en-CA" sz="20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dirty="0"/>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a:xfrm>
            <a:off x="279779" y="4737887"/>
            <a:ext cx="2735264" cy="273844"/>
          </a:xfrm>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5</a:t>
            </a:fld>
            <a:endParaRPr lang="en-US" dirty="0"/>
          </a:p>
        </p:txBody>
      </p:sp>
      <p:sp>
        <p:nvSpPr>
          <p:cNvPr id="3" name="Content Placeholder 2">
            <a:extLst>
              <a:ext uri="{FF2B5EF4-FFF2-40B4-BE49-F238E27FC236}">
                <a16:creationId xmlns:a16="http://schemas.microsoft.com/office/drawing/2014/main" id="{E577A2A4-234E-80A6-4FC1-692FE87351A1}"/>
              </a:ext>
            </a:extLst>
          </p:cNvPr>
          <p:cNvSpPr>
            <a:spLocks noGrp="1"/>
          </p:cNvSpPr>
          <p:nvPr>
            <p:ph sz="half" idx="1"/>
          </p:nvPr>
        </p:nvSpPr>
        <p:spPr>
          <a:xfrm>
            <a:off x="679882" y="2569262"/>
            <a:ext cx="7566321" cy="1943284"/>
          </a:xfrm>
        </p:spPr>
        <p:style>
          <a:lnRef idx="2">
            <a:schemeClr val="accent4"/>
          </a:lnRef>
          <a:fillRef idx="1">
            <a:schemeClr val="lt1"/>
          </a:fillRef>
          <a:effectRef idx="0">
            <a:schemeClr val="accent4"/>
          </a:effectRef>
          <a:fontRef idx="minor">
            <a:schemeClr val="dk1"/>
          </a:fontRef>
        </p:style>
        <p:txBody>
          <a:bodyPr>
            <a:noAutofit/>
          </a:bodyPr>
          <a:lstStyle/>
          <a:p>
            <a:r>
              <a:rPr lang="en-US" sz="1100" b="1" i="1" dirty="0">
                <a:solidFill>
                  <a:schemeClr val="tx1"/>
                </a:solidFill>
                <a:effectLst/>
                <a:latin typeface="Arial" panose="020B0604020202020204" pitchFamily="34" charset="0"/>
              </a:rPr>
              <a:t>Providing radiation therapy to cancer patients, Therac-25 had malfunctions that resulted in 6 deaths. Who is accountable when technology causes harm?</a:t>
            </a:r>
          </a:p>
          <a:p>
            <a:pPr algn="just"/>
            <a:r>
              <a:rPr lang="en-US" sz="1100" b="0" i="1" dirty="0">
                <a:solidFill>
                  <a:srgbClr val="343F48"/>
                </a:solidFill>
                <a:effectLst/>
                <a:latin typeface="Arial" panose="020B0604020202020204" pitchFamily="34" charset="0"/>
              </a:rPr>
              <a:t>The Therac-25 had two prominent software errors, a failed microswitch, and a reduced number of safety features compared to earlier versions of the device. The problem of bugs in the software system causing errors in machines under certain conditions has been used as a cover for careless programming, lack of testing, and lack of safety features built into the system in the Therac-25 accident. After this incident, Leveson and Turner (1993) compiled public information from Atomic Energy Canada Limited (AECL), the Food and Drug Administration (FDA) , and various regulatory agencies and concluded that there was inadequate record keeping when the software was designed. The software was inadequately tested, and “patches” were used from earlier versions of the machine. Furthermore, AECL had great difficulty reproducing the conditions under which the issues were experienced in the clinics. later found that there was an inadequate reporting structure in the company, to follow up with reported accidents.</a:t>
            </a:r>
            <a:endParaRPr lang="en-US" sz="1100" b="1" i="1" dirty="0">
              <a:solidFill>
                <a:schemeClr val="tx1"/>
              </a:solidFill>
              <a:latin typeface="Arial" panose="020B0604020202020204" pitchFamily="34" charset="0"/>
            </a:endParaRPr>
          </a:p>
        </p:txBody>
      </p:sp>
      <p:pic>
        <p:nvPicPr>
          <p:cNvPr id="8" name="Picture 7">
            <a:extLst>
              <a:ext uri="{FF2B5EF4-FFF2-40B4-BE49-F238E27FC236}">
                <a16:creationId xmlns:a16="http://schemas.microsoft.com/office/drawing/2014/main" id="{D347E105-A631-76FA-D5A3-5A32BDB0DE9B}"/>
              </a:ext>
            </a:extLst>
          </p:cNvPr>
          <p:cNvPicPr>
            <a:picLocks noChangeAspect="1"/>
          </p:cNvPicPr>
          <p:nvPr/>
        </p:nvPicPr>
        <p:blipFill>
          <a:blip r:embed="rId3"/>
          <a:stretch>
            <a:fillRect/>
          </a:stretch>
        </p:blipFill>
        <p:spPr>
          <a:xfrm>
            <a:off x="679882" y="894153"/>
            <a:ext cx="4603931" cy="1567730"/>
          </a:xfrm>
          <a:prstGeom prst="rect">
            <a:avLst/>
          </a:prstGeom>
        </p:spPr>
      </p:pic>
      <p:sp>
        <p:nvSpPr>
          <p:cNvPr id="9" name="Rectangle 8">
            <a:extLst>
              <a:ext uri="{FF2B5EF4-FFF2-40B4-BE49-F238E27FC236}">
                <a16:creationId xmlns:a16="http://schemas.microsoft.com/office/drawing/2014/main" id="{893A1DD2-C377-BC3C-F1E8-636DAD6D9491}"/>
              </a:ext>
            </a:extLst>
          </p:cNvPr>
          <p:cNvSpPr/>
          <p:nvPr/>
        </p:nvSpPr>
        <p:spPr>
          <a:xfrm>
            <a:off x="1614787" y="4255443"/>
            <a:ext cx="2807861" cy="948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10" name="Rectangle 9">
            <a:extLst>
              <a:ext uri="{FF2B5EF4-FFF2-40B4-BE49-F238E27FC236}">
                <a16:creationId xmlns:a16="http://schemas.microsoft.com/office/drawing/2014/main" id="{57F2A1ED-9937-4602-CFC5-E927D04BA8DD}"/>
              </a:ext>
            </a:extLst>
          </p:cNvPr>
          <p:cNvSpPr/>
          <p:nvPr/>
        </p:nvSpPr>
        <p:spPr>
          <a:xfrm>
            <a:off x="1386833" y="4100323"/>
            <a:ext cx="1672280" cy="9224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12" name="Rectangle 11">
            <a:extLst>
              <a:ext uri="{FF2B5EF4-FFF2-40B4-BE49-F238E27FC236}">
                <a16:creationId xmlns:a16="http://schemas.microsoft.com/office/drawing/2014/main" id="{7552831C-0E62-13A6-3F8B-A5CC69B9B104}"/>
              </a:ext>
            </a:extLst>
          </p:cNvPr>
          <p:cNvSpPr/>
          <p:nvPr/>
        </p:nvSpPr>
        <p:spPr>
          <a:xfrm>
            <a:off x="4022024" y="3815554"/>
            <a:ext cx="1667576" cy="9224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2" name="TextBox 1">
            <a:extLst>
              <a:ext uri="{FF2B5EF4-FFF2-40B4-BE49-F238E27FC236}">
                <a16:creationId xmlns:a16="http://schemas.microsoft.com/office/drawing/2014/main" id="{F9A63955-FCF3-E946-72A9-F239B366A8B6}"/>
              </a:ext>
            </a:extLst>
          </p:cNvPr>
          <p:cNvSpPr txBox="1"/>
          <p:nvPr/>
        </p:nvSpPr>
        <p:spPr>
          <a:xfrm>
            <a:off x="1916334" y="4541175"/>
            <a:ext cx="5210693" cy="26161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100" dirty="0">
                <a:solidFill>
                  <a:schemeClr val="tx1"/>
                </a:solidFill>
                <a:latin typeface="Arial" panose="020B0604020202020204" pitchFamily="34" charset="0"/>
                <a:cs typeface="Arial" panose="020B0604020202020204" pitchFamily="34" charset="0"/>
              </a:rPr>
              <a:t>Insufficient information in reported bugs could lead to non reproducibility</a:t>
            </a:r>
            <a:endParaRPr lang="en-CA" sz="1100" dirty="0">
              <a:solidFill>
                <a:schemeClr val="tx1"/>
              </a:solidFill>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5B862C83-1058-63AE-99F5-BFBEFA0E8368}"/>
              </a:ext>
            </a:extLst>
          </p:cNvPr>
          <p:cNvSpPr txBox="1">
            <a:spLocks/>
          </p:cNvSpPr>
          <p:nvPr/>
        </p:nvSpPr>
        <p:spPr>
          <a:xfrm>
            <a:off x="5389412" y="903370"/>
            <a:ext cx="2777759" cy="797577"/>
          </a:xfrm>
          <a:prstGeom prst="rect">
            <a:avLst/>
          </a:prstGeom>
        </p:spPr>
        <p:style>
          <a:lnRef idx="2">
            <a:schemeClr val="accent4"/>
          </a:lnRef>
          <a:fillRef idx="1">
            <a:schemeClr val="lt1"/>
          </a:fillRef>
          <a:effectRef idx="0">
            <a:schemeClr val="accent4"/>
          </a:effectRef>
          <a:fontRef idx="minor">
            <a:schemeClr val="dk1"/>
          </a:fontRef>
        </p:style>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dk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dk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dk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9pPr>
          </a:lstStyle>
          <a:p>
            <a:pPr>
              <a:lnSpc>
                <a:spcPct val="100000"/>
              </a:lnSpc>
            </a:pPr>
            <a:r>
              <a:rPr lang="en-US" sz="1050" b="1" dirty="0">
                <a:solidFill>
                  <a:schemeClr val="tx1"/>
                </a:solidFill>
                <a:latin typeface="Arial" panose="020B0604020202020204" pitchFamily="34" charset="0"/>
              </a:rPr>
              <a:t>IEEE Definition : </a:t>
            </a:r>
          </a:p>
          <a:p>
            <a:pPr>
              <a:lnSpc>
                <a:spcPct val="100000"/>
              </a:lnSpc>
            </a:pPr>
            <a:r>
              <a:rPr lang="en-US" sz="1050" dirty="0">
                <a:solidFill>
                  <a:schemeClr val="tx1"/>
                </a:solidFill>
                <a:latin typeface="Arial" panose="020B0604020202020204" pitchFamily="34" charset="0"/>
              </a:rPr>
              <a:t>Human-made mistakes that prevent the software from working as expected [1]</a:t>
            </a:r>
          </a:p>
        </p:txBody>
      </p:sp>
    </p:spTree>
    <p:extLst>
      <p:ext uri="{BB962C8B-B14F-4D97-AF65-F5344CB8AC3E}">
        <p14:creationId xmlns:p14="http://schemas.microsoft.com/office/powerpoint/2010/main" val="339121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077890" y="80119"/>
            <a:ext cx="7440038" cy="647747"/>
          </a:xfrm>
        </p:spPr>
        <p:txBody>
          <a:bodyPr>
            <a:noAutofit/>
          </a:bodyPr>
          <a:lstStyle/>
          <a:p>
            <a:pPr lvl="0">
              <a:lnSpc>
                <a:spcPct val="150000"/>
              </a:lnSpc>
            </a:pPr>
            <a:r>
              <a:rPr lang="en-US" sz="2000" b="1" dirty="0">
                <a:solidFill>
                  <a:schemeClr val="tx1"/>
                </a:solidFill>
                <a:latin typeface="Arial" panose="020B0604020202020204" pitchFamily="34" charset="0"/>
                <a:cs typeface="Arial" panose="020B0604020202020204" pitchFamily="34" charset="0"/>
              </a:rPr>
              <a:t>RQ3:  </a:t>
            </a:r>
            <a:r>
              <a:rPr lang="en-US" sz="2000" b="1" i="0" dirty="0">
                <a:solidFill>
                  <a:schemeClr val="tx1"/>
                </a:solidFill>
                <a:latin typeface="Arial" panose="020B0604020202020204" pitchFamily="34" charset="0"/>
                <a:cs typeface="Arial" panose="020B0604020202020204" pitchFamily="34" charset="0"/>
              </a:rPr>
              <a:t>Role of different components in BugMentor</a:t>
            </a:r>
            <a:endParaRPr lang="en-CA" sz="2000" b="1" dirty="0">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50</a:t>
            </a:fld>
            <a:endParaRPr lang="en-US" dirty="0"/>
          </a:p>
        </p:txBody>
      </p:sp>
      <p:pic>
        <p:nvPicPr>
          <p:cNvPr id="5122" name="Picture 2">
            <a:extLst>
              <a:ext uri="{FF2B5EF4-FFF2-40B4-BE49-F238E27FC236}">
                <a16:creationId xmlns:a16="http://schemas.microsoft.com/office/drawing/2014/main" id="{613F9441-105D-5239-4A5E-62E7A05998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2" t="3729" r="952" b="3288"/>
          <a:stretch/>
        </p:blipFill>
        <p:spPr bwMode="auto">
          <a:xfrm>
            <a:off x="1289817" y="812958"/>
            <a:ext cx="5603771" cy="19756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4C8A0C2-A54C-636D-B19A-1DB942E03F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9" t="2276" b="3187"/>
          <a:stretch/>
        </p:blipFill>
        <p:spPr bwMode="auto">
          <a:xfrm>
            <a:off x="1289817" y="2804856"/>
            <a:ext cx="5603771" cy="20312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C98A592-3C50-73FB-1703-E08B6C0FD79F}"/>
              </a:ext>
            </a:extLst>
          </p:cNvPr>
          <p:cNvPicPr>
            <a:picLocks noChangeAspect="1"/>
          </p:cNvPicPr>
          <p:nvPr/>
        </p:nvPicPr>
        <p:blipFill rotWithShape="1">
          <a:blip r:embed="rId5"/>
          <a:srcRect l="2967" t="-21896" r="4534" b="-1"/>
          <a:stretch/>
        </p:blipFill>
        <p:spPr>
          <a:xfrm>
            <a:off x="7055892" y="2735191"/>
            <a:ext cx="2088108" cy="139329"/>
          </a:xfrm>
          <a:prstGeom prst="rect">
            <a:avLst/>
          </a:prstGeom>
        </p:spPr>
      </p:pic>
      <p:cxnSp>
        <p:nvCxnSpPr>
          <p:cNvPr id="8" name="Straight Arrow Connector 7">
            <a:extLst>
              <a:ext uri="{FF2B5EF4-FFF2-40B4-BE49-F238E27FC236}">
                <a16:creationId xmlns:a16="http://schemas.microsoft.com/office/drawing/2014/main" id="{B474E80D-DCB3-E512-354B-5DB1D4DF1FCD}"/>
              </a:ext>
            </a:extLst>
          </p:cNvPr>
          <p:cNvCxnSpPr>
            <a:cxnSpLocks/>
          </p:cNvCxnSpPr>
          <p:nvPr/>
        </p:nvCxnSpPr>
        <p:spPr>
          <a:xfrm>
            <a:off x="3143798" y="1489168"/>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a:extLst>
              <a:ext uri="{FF2B5EF4-FFF2-40B4-BE49-F238E27FC236}">
                <a16:creationId xmlns:a16="http://schemas.microsoft.com/office/drawing/2014/main" id="{603880F2-ED2C-7F61-B996-BE365E4CB92F}"/>
              </a:ext>
            </a:extLst>
          </p:cNvPr>
          <p:cNvCxnSpPr>
            <a:cxnSpLocks/>
          </p:cNvCxnSpPr>
          <p:nvPr/>
        </p:nvCxnSpPr>
        <p:spPr>
          <a:xfrm>
            <a:off x="4650380" y="3387638"/>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DC9B21AE-BA13-52DF-1375-C311B294009C}"/>
              </a:ext>
            </a:extLst>
          </p:cNvPr>
          <p:cNvCxnSpPr>
            <a:cxnSpLocks/>
          </p:cNvCxnSpPr>
          <p:nvPr/>
        </p:nvCxnSpPr>
        <p:spPr>
          <a:xfrm>
            <a:off x="6148254" y="3213466"/>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2" name="TextBox 1">
            <a:hlinkClick r:id="rId6" action="ppaction://hlinksldjump"/>
            <a:extLst>
              <a:ext uri="{FF2B5EF4-FFF2-40B4-BE49-F238E27FC236}">
                <a16:creationId xmlns:a16="http://schemas.microsoft.com/office/drawing/2014/main" id="{1DC7C3FF-2949-2526-2069-CBD941405412}"/>
              </a:ext>
            </a:extLst>
          </p:cNvPr>
          <p:cNvSpPr txBox="1"/>
          <p:nvPr/>
        </p:nvSpPr>
        <p:spPr>
          <a:xfrm>
            <a:off x="7499074" y="4114800"/>
            <a:ext cx="668773" cy="369332"/>
          </a:xfrm>
          <a:prstGeom prst="rect">
            <a:avLst/>
          </a:prstGeom>
          <a:noFill/>
        </p:spPr>
        <p:txBody>
          <a:bodyPr wrap="none" rtlCol="0">
            <a:spAutoFit/>
          </a:bodyPr>
          <a:lstStyle/>
          <a:p>
            <a:r>
              <a:rPr lang="en-US" dirty="0">
                <a:hlinkClick r:id="rId6" action="ppaction://hlinksldjump"/>
              </a:rPr>
              <a:t>Back</a:t>
            </a:r>
            <a:endParaRPr lang="en-CA" dirty="0"/>
          </a:p>
        </p:txBody>
      </p:sp>
    </p:spTree>
    <p:extLst>
      <p:ext uri="{BB962C8B-B14F-4D97-AF65-F5344CB8AC3E}">
        <p14:creationId xmlns:p14="http://schemas.microsoft.com/office/powerpoint/2010/main" val="89728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518C-EBFB-FD99-6547-5F5FCE4CB709}"/>
              </a:ext>
            </a:extLst>
          </p:cNvPr>
          <p:cNvSpPr>
            <a:spLocks noGrp="1"/>
          </p:cNvSpPr>
          <p:nvPr>
            <p:ph type="title"/>
          </p:nvPr>
        </p:nvSpPr>
        <p:spPr>
          <a:xfrm>
            <a:off x="1208661" y="181493"/>
            <a:ext cx="7440038" cy="647747"/>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RQ3:  </a:t>
            </a:r>
            <a:r>
              <a:rPr lang="en-US" sz="2000" b="1" i="0" dirty="0">
                <a:solidFill>
                  <a:schemeClr val="tx1"/>
                </a:solidFill>
                <a:latin typeface="Arial" panose="020B0604020202020204" pitchFamily="34" charset="0"/>
                <a:cs typeface="Arial" panose="020B0604020202020204" pitchFamily="34" charset="0"/>
              </a:rPr>
              <a:t>Role of different components in BugMentor</a:t>
            </a:r>
            <a:endParaRPr lang="en-CA" sz="2000" dirty="0"/>
          </a:p>
        </p:txBody>
      </p:sp>
      <p:sp>
        <p:nvSpPr>
          <p:cNvPr id="5" name="Date Placeholder 4">
            <a:extLst>
              <a:ext uri="{FF2B5EF4-FFF2-40B4-BE49-F238E27FC236}">
                <a16:creationId xmlns:a16="http://schemas.microsoft.com/office/drawing/2014/main" id="{DB6D6273-4C1D-AD56-4E02-EAE04ED919E0}"/>
              </a:ext>
            </a:extLst>
          </p:cNvPr>
          <p:cNvSpPr>
            <a:spLocks noGrp="1"/>
          </p:cNvSpPr>
          <p:nvPr>
            <p:ph type="dt" sz="half" idx="10"/>
          </p:nvPr>
        </p:nvSpPr>
        <p:spPr/>
        <p:txBody>
          <a:bodyPr/>
          <a:lstStyle/>
          <a:p>
            <a:fld id="{AC75CE65-649B-3A42-903B-457B0659D5C8}" type="datetime3">
              <a:rPr lang="en-CA" smtClean="0"/>
              <a:t>18 December 2023</a:t>
            </a:fld>
            <a:endParaRPr lang="en-US"/>
          </a:p>
        </p:txBody>
      </p:sp>
      <p:sp>
        <p:nvSpPr>
          <p:cNvPr id="6" name="Footer Placeholder 5">
            <a:extLst>
              <a:ext uri="{FF2B5EF4-FFF2-40B4-BE49-F238E27FC236}">
                <a16:creationId xmlns:a16="http://schemas.microsoft.com/office/drawing/2014/main" id="{EB85D843-7489-7475-5C63-413A61571917}"/>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66A0BD99-510D-B984-CF1E-0B141C2DC67E}"/>
              </a:ext>
            </a:extLst>
          </p:cNvPr>
          <p:cNvSpPr>
            <a:spLocks noGrp="1"/>
          </p:cNvSpPr>
          <p:nvPr>
            <p:ph type="sldNum" sz="quarter" idx="12"/>
          </p:nvPr>
        </p:nvSpPr>
        <p:spPr/>
        <p:txBody>
          <a:bodyPr/>
          <a:lstStyle/>
          <a:p>
            <a:fld id="{EDF96001-7E4F-EB42-8596-9AF1BDDEE6AD}" type="slidenum">
              <a:rPr lang="en-US" smtClean="0"/>
              <a:t>51</a:t>
            </a:fld>
            <a:endParaRPr lang="en-US"/>
          </a:p>
        </p:txBody>
      </p:sp>
      <p:pic>
        <p:nvPicPr>
          <p:cNvPr id="8" name="Picture 10">
            <a:extLst>
              <a:ext uri="{FF2B5EF4-FFF2-40B4-BE49-F238E27FC236}">
                <a16:creationId xmlns:a16="http://schemas.microsoft.com/office/drawing/2014/main" id="{E3F9844E-58DA-2BDA-4235-8CE676743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594" y="842178"/>
            <a:ext cx="5381682" cy="19507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464C2A7-D156-8782-52AC-8706288D2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5" t="2536" r="1047" b="3487"/>
          <a:stretch/>
        </p:blipFill>
        <p:spPr bwMode="auto">
          <a:xfrm>
            <a:off x="1483594" y="2803532"/>
            <a:ext cx="5381682" cy="19507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AB9E622-DFB4-2FBB-DA01-C73E48F1E34C}"/>
              </a:ext>
            </a:extLst>
          </p:cNvPr>
          <p:cNvPicPr>
            <a:picLocks noChangeAspect="1"/>
          </p:cNvPicPr>
          <p:nvPr/>
        </p:nvPicPr>
        <p:blipFill rotWithShape="1">
          <a:blip r:embed="rId5"/>
          <a:srcRect l="2967" t="-21896" r="4534" b="-1"/>
          <a:stretch/>
        </p:blipFill>
        <p:spPr>
          <a:xfrm>
            <a:off x="7055892" y="2673698"/>
            <a:ext cx="2088108" cy="139329"/>
          </a:xfrm>
          <a:prstGeom prst="rect">
            <a:avLst/>
          </a:prstGeom>
        </p:spPr>
      </p:pic>
      <p:cxnSp>
        <p:nvCxnSpPr>
          <p:cNvPr id="12" name="Straight Arrow Connector 11">
            <a:extLst>
              <a:ext uri="{FF2B5EF4-FFF2-40B4-BE49-F238E27FC236}">
                <a16:creationId xmlns:a16="http://schemas.microsoft.com/office/drawing/2014/main" id="{7B392E31-EE3C-F6CA-56E2-3057D2337263}"/>
              </a:ext>
            </a:extLst>
          </p:cNvPr>
          <p:cNvCxnSpPr>
            <a:cxnSpLocks/>
          </p:cNvCxnSpPr>
          <p:nvPr/>
        </p:nvCxnSpPr>
        <p:spPr>
          <a:xfrm>
            <a:off x="4737467" y="1680758"/>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A800A4EC-736A-E450-0190-86E8CC49634C}"/>
              </a:ext>
            </a:extLst>
          </p:cNvPr>
          <p:cNvCxnSpPr>
            <a:cxnSpLocks/>
          </p:cNvCxnSpPr>
          <p:nvPr/>
        </p:nvCxnSpPr>
        <p:spPr>
          <a:xfrm>
            <a:off x="6174381" y="1698179"/>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28DDD5B-2F2A-4955-2EF1-1AB2B6777CC7}"/>
              </a:ext>
            </a:extLst>
          </p:cNvPr>
          <p:cNvCxnSpPr>
            <a:cxnSpLocks/>
          </p:cNvCxnSpPr>
          <p:nvPr/>
        </p:nvCxnSpPr>
        <p:spPr>
          <a:xfrm>
            <a:off x="4728758" y="3361511"/>
            <a:ext cx="0" cy="17417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3" name="TextBox 2">
            <a:hlinkClick r:id="rId6" action="ppaction://hlinksldjump"/>
            <a:extLst>
              <a:ext uri="{FF2B5EF4-FFF2-40B4-BE49-F238E27FC236}">
                <a16:creationId xmlns:a16="http://schemas.microsoft.com/office/drawing/2014/main" id="{3912BEC4-AA9E-BCAF-14BA-8714CF2FA1B4}"/>
              </a:ext>
            </a:extLst>
          </p:cNvPr>
          <p:cNvSpPr txBox="1"/>
          <p:nvPr/>
        </p:nvSpPr>
        <p:spPr>
          <a:xfrm>
            <a:off x="7499074" y="4114800"/>
            <a:ext cx="668773" cy="369332"/>
          </a:xfrm>
          <a:prstGeom prst="rect">
            <a:avLst/>
          </a:prstGeom>
          <a:noFill/>
        </p:spPr>
        <p:txBody>
          <a:bodyPr wrap="none" rtlCol="0">
            <a:spAutoFit/>
          </a:bodyPr>
          <a:lstStyle/>
          <a:p>
            <a:r>
              <a:rPr lang="en-US" dirty="0">
                <a:hlinkClick r:id="rId6" action="ppaction://hlinksldjump"/>
              </a:rPr>
              <a:t>Back</a:t>
            </a:r>
            <a:endParaRPr lang="en-CA" dirty="0"/>
          </a:p>
        </p:txBody>
      </p:sp>
    </p:spTree>
    <p:extLst>
      <p:ext uri="{BB962C8B-B14F-4D97-AF65-F5344CB8AC3E}">
        <p14:creationId xmlns:p14="http://schemas.microsoft.com/office/powerpoint/2010/main" val="345880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146094" y="246630"/>
            <a:ext cx="7440038" cy="647747"/>
          </a:xfrm>
        </p:spPr>
        <p:txBody>
          <a:bodyPr>
            <a:noAutofit/>
          </a:bodyPr>
          <a:lstStyle/>
          <a:p>
            <a:pPr lvl="0"/>
            <a:r>
              <a:rPr lang="en-US" sz="2000" b="1" dirty="0">
                <a:solidFill>
                  <a:schemeClr val="tx1"/>
                </a:solidFill>
                <a:latin typeface="Arial" panose="020B0604020202020204" pitchFamily="34" charset="0"/>
                <a:cs typeface="Arial" panose="020B0604020202020204" pitchFamily="34" charset="0"/>
              </a:rPr>
              <a:t>RQ1: Performance of BugMentor – Cross</a:t>
            </a:r>
            <a:r>
              <a:rPr lang="en-US" sz="2000" b="1" dirty="0">
                <a:latin typeface="Arial" panose="020B0604020202020204" pitchFamily="34" charset="0"/>
              </a:rPr>
              <a:t> Project</a:t>
            </a:r>
            <a:endParaRPr lang="en-CA" sz="2000" b="1" dirty="0">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52</a:t>
            </a:fld>
            <a:endParaRPr lang="en-US" dirty="0"/>
          </a:p>
        </p:txBody>
      </p:sp>
      <p:pic>
        <p:nvPicPr>
          <p:cNvPr id="3084" name="Picture 12">
            <a:extLst>
              <a:ext uri="{FF2B5EF4-FFF2-40B4-BE49-F238E27FC236}">
                <a16:creationId xmlns:a16="http://schemas.microsoft.com/office/drawing/2014/main" id="{C56E648A-A53A-205D-7952-AAF006604A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3" t="3414" r="4476" b="3676"/>
          <a:stretch/>
        </p:blipFill>
        <p:spPr bwMode="auto">
          <a:xfrm>
            <a:off x="323849" y="1077727"/>
            <a:ext cx="8630194" cy="34573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2BFB19A0-793C-A4B4-E5A3-A7A4C6D960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 t="2509" r="3541" b="3310"/>
          <a:stretch/>
        </p:blipFill>
        <p:spPr bwMode="auto">
          <a:xfrm>
            <a:off x="323849" y="1077727"/>
            <a:ext cx="8630194" cy="35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D25B1E1-6EA4-04CF-FEC4-CC38832CD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8" t="2743" r="5428" b="3078"/>
          <a:stretch/>
        </p:blipFill>
        <p:spPr bwMode="auto">
          <a:xfrm>
            <a:off x="323849" y="1077727"/>
            <a:ext cx="8630194" cy="35269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085B0E5-D4E7-9CC6-9D88-F6AC8E0ACA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38" t="3207" r="3542" b="2612"/>
          <a:stretch/>
        </p:blipFill>
        <p:spPr bwMode="auto">
          <a:xfrm>
            <a:off x="323849" y="1089341"/>
            <a:ext cx="8630194" cy="35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04EFD7-C2F2-3664-11C1-B2A4A04D0F7C}"/>
              </a:ext>
            </a:extLst>
          </p:cNvPr>
          <p:cNvPicPr>
            <a:picLocks noChangeAspect="1"/>
          </p:cNvPicPr>
          <p:nvPr/>
        </p:nvPicPr>
        <p:blipFill>
          <a:blip r:embed="rId7"/>
          <a:stretch>
            <a:fillRect/>
          </a:stretch>
        </p:blipFill>
        <p:spPr>
          <a:xfrm>
            <a:off x="3604145" y="837226"/>
            <a:ext cx="2257442" cy="114301"/>
          </a:xfrm>
          <a:prstGeom prst="rect">
            <a:avLst/>
          </a:prstGeom>
        </p:spPr>
      </p:pic>
      <p:sp>
        <p:nvSpPr>
          <p:cNvPr id="2" name="TextBox 1">
            <a:hlinkClick r:id="rId8" action="ppaction://hlinksldjump"/>
            <a:extLst>
              <a:ext uri="{FF2B5EF4-FFF2-40B4-BE49-F238E27FC236}">
                <a16:creationId xmlns:a16="http://schemas.microsoft.com/office/drawing/2014/main" id="{77BF3823-A99F-08CA-004E-BE7E97570432}"/>
              </a:ext>
            </a:extLst>
          </p:cNvPr>
          <p:cNvSpPr txBox="1"/>
          <p:nvPr/>
        </p:nvSpPr>
        <p:spPr>
          <a:xfrm>
            <a:off x="7997906" y="439990"/>
            <a:ext cx="668773" cy="369332"/>
          </a:xfrm>
          <a:prstGeom prst="rect">
            <a:avLst/>
          </a:prstGeom>
          <a:noFill/>
        </p:spPr>
        <p:txBody>
          <a:bodyPr wrap="none" rtlCol="0">
            <a:spAutoFit/>
          </a:bodyPr>
          <a:lstStyle/>
          <a:p>
            <a:r>
              <a:rPr lang="en-US" dirty="0">
                <a:hlinkClick r:id="rId8" action="ppaction://hlinksldjump"/>
              </a:rPr>
              <a:t>Back</a:t>
            </a:r>
            <a:endParaRPr lang="en-CA" dirty="0"/>
          </a:p>
        </p:txBody>
      </p:sp>
    </p:spTree>
    <p:extLst>
      <p:ext uri="{BB962C8B-B14F-4D97-AF65-F5344CB8AC3E}">
        <p14:creationId xmlns:p14="http://schemas.microsoft.com/office/powerpoint/2010/main" val="252173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4"/>
                                        </p:tgtEl>
                                        <p:attrNameLst>
                                          <p:attrName>style.visibility</p:attrName>
                                        </p:attrNameLst>
                                      </p:cBhvr>
                                      <p:to>
                                        <p:strVal val="visible"/>
                                      </p:to>
                                    </p:set>
                                    <p:animEffect transition="in" filter="fade">
                                      <p:cBhvr>
                                        <p:cTn id="7" dur="500"/>
                                        <p:tgtEl>
                                          <p:spTgt spid="30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84"/>
                                        </p:tgtEl>
                                      </p:cBhvr>
                                    </p:animEffect>
                                    <p:set>
                                      <p:cBhvr>
                                        <p:cTn id="12" dur="1" fill="hold">
                                          <p:stCondLst>
                                            <p:cond delay="499"/>
                                          </p:stCondLst>
                                        </p:cTn>
                                        <p:tgtEl>
                                          <p:spTgt spid="308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086"/>
                                        </p:tgtEl>
                                        <p:attrNameLst>
                                          <p:attrName>style.visibility</p:attrName>
                                        </p:attrNameLst>
                                      </p:cBhvr>
                                      <p:to>
                                        <p:strVal val="visible"/>
                                      </p:to>
                                    </p:set>
                                    <p:animEffect transition="in" filter="fade">
                                      <p:cBhvr>
                                        <p:cTn id="15" dur="500"/>
                                        <p:tgtEl>
                                          <p:spTgt spid="30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86"/>
                                        </p:tgtEl>
                                      </p:cBhvr>
                                    </p:animEffect>
                                    <p:set>
                                      <p:cBhvr>
                                        <p:cTn id="20" dur="1" fill="hold">
                                          <p:stCondLst>
                                            <p:cond delay="499"/>
                                          </p:stCondLst>
                                        </p:cTn>
                                        <p:tgtEl>
                                          <p:spTgt spid="308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090"/>
                                        </p:tgtEl>
                                        <p:attrNameLst>
                                          <p:attrName>style.visibility</p:attrName>
                                        </p:attrNameLst>
                                      </p:cBhvr>
                                      <p:to>
                                        <p:strVal val="visible"/>
                                      </p:to>
                                    </p:set>
                                    <p:animEffect transition="in" filter="fade">
                                      <p:cBhvr>
                                        <p:cTn id="23" dur="500"/>
                                        <p:tgtEl>
                                          <p:spTgt spid="309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90"/>
                                        </p:tgtEl>
                                      </p:cBhvr>
                                    </p:animEffect>
                                    <p:set>
                                      <p:cBhvr>
                                        <p:cTn id="28" dur="1" fill="hold">
                                          <p:stCondLst>
                                            <p:cond delay="499"/>
                                          </p:stCondLst>
                                        </p:cTn>
                                        <p:tgtEl>
                                          <p:spTgt spid="309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3088"/>
                                        </p:tgtEl>
                                        <p:attrNameLst>
                                          <p:attrName>style.visibility</p:attrName>
                                        </p:attrNameLst>
                                      </p:cBhvr>
                                      <p:to>
                                        <p:strVal val="visible"/>
                                      </p:to>
                                    </p:set>
                                    <p:animEffect transition="in" filter="fade">
                                      <p:cBhvr>
                                        <p:cTn id="31" dur="5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F2D4-2BEF-FD68-E14D-868E0E7D0722}"/>
              </a:ext>
            </a:extLst>
          </p:cNvPr>
          <p:cNvSpPr>
            <a:spLocks noGrp="1"/>
          </p:cNvSpPr>
          <p:nvPr>
            <p:ph type="title"/>
          </p:nvPr>
        </p:nvSpPr>
        <p:spPr/>
        <p:txBody>
          <a:bodyPr>
            <a:normAutofit/>
          </a:bodyPr>
          <a:lstStyle/>
          <a:p>
            <a:r>
              <a:rPr lang="en-US" sz="3200" b="1" dirty="0">
                <a:solidFill>
                  <a:schemeClr val="tx1"/>
                </a:solidFill>
                <a:latin typeface="Arial" panose="020B0604020202020204" pitchFamily="34" charset="0"/>
              </a:rPr>
              <a:t>Software Bugs and </a:t>
            </a:r>
            <a:r>
              <a:rPr lang="en-US" sz="3200" b="1" dirty="0">
                <a:latin typeface="Arial" panose="020B0604020202020204" pitchFamily="34" charset="0"/>
              </a:rPr>
              <a:t>T</a:t>
            </a:r>
            <a:r>
              <a:rPr lang="en-US" sz="3200" b="1" dirty="0">
                <a:solidFill>
                  <a:schemeClr val="tx1"/>
                </a:solidFill>
                <a:latin typeface="Arial" panose="020B0604020202020204" pitchFamily="34" charset="0"/>
              </a:rPr>
              <a:t>heir Impact</a:t>
            </a:r>
          </a:p>
        </p:txBody>
      </p:sp>
      <p:sp>
        <p:nvSpPr>
          <p:cNvPr id="3" name="Content Placeholder 2">
            <a:extLst>
              <a:ext uri="{FF2B5EF4-FFF2-40B4-BE49-F238E27FC236}">
                <a16:creationId xmlns:a16="http://schemas.microsoft.com/office/drawing/2014/main" id="{D1E2CF87-0DB4-218E-0A5D-E40D153E6511}"/>
              </a:ext>
            </a:extLst>
          </p:cNvPr>
          <p:cNvSpPr>
            <a:spLocks noGrp="1"/>
          </p:cNvSpPr>
          <p:nvPr>
            <p:ph sz="half" idx="1"/>
          </p:nvPr>
        </p:nvSpPr>
        <p:spPr>
          <a:xfrm>
            <a:off x="1820212" y="1420510"/>
            <a:ext cx="4885386" cy="541679"/>
          </a:xfrm>
        </p:spPr>
        <p:style>
          <a:lnRef idx="2">
            <a:schemeClr val="accent4"/>
          </a:lnRef>
          <a:fillRef idx="1">
            <a:schemeClr val="lt1"/>
          </a:fillRef>
          <a:effectRef idx="0">
            <a:schemeClr val="accent4"/>
          </a:effectRef>
          <a:fontRef idx="minor">
            <a:schemeClr val="dk1"/>
          </a:fontRef>
        </p:style>
        <p:txBody>
          <a:bodyPr>
            <a:normAutofit/>
          </a:bodyPr>
          <a:lstStyle/>
          <a:p>
            <a:pPr>
              <a:lnSpc>
                <a:spcPct val="100000"/>
              </a:lnSpc>
            </a:pPr>
            <a:r>
              <a:rPr lang="en-US" sz="1050" b="1" dirty="0">
                <a:solidFill>
                  <a:schemeClr val="tx1"/>
                </a:solidFill>
                <a:latin typeface="Arial" panose="020B0604020202020204" pitchFamily="34" charset="0"/>
              </a:rPr>
              <a:t>IEEE Definition : </a:t>
            </a:r>
          </a:p>
          <a:p>
            <a:pPr>
              <a:lnSpc>
                <a:spcPct val="100000"/>
              </a:lnSpc>
            </a:pPr>
            <a:r>
              <a:rPr lang="en-US" sz="1050" dirty="0">
                <a:solidFill>
                  <a:schemeClr val="tx1"/>
                </a:solidFill>
                <a:latin typeface="Arial" panose="020B0604020202020204" pitchFamily="34" charset="0"/>
              </a:rPr>
              <a:t>Human-made mistakes that prevent the software from working as expected [1]</a:t>
            </a:r>
          </a:p>
        </p:txBody>
      </p:sp>
      <p:sp>
        <p:nvSpPr>
          <p:cNvPr id="5" name="Date Placeholder 4">
            <a:extLst>
              <a:ext uri="{FF2B5EF4-FFF2-40B4-BE49-F238E27FC236}">
                <a16:creationId xmlns:a16="http://schemas.microsoft.com/office/drawing/2014/main" id="{E18E5828-2965-BF47-2D73-962CD5672DDA}"/>
              </a:ext>
            </a:extLst>
          </p:cNvPr>
          <p:cNvSpPr>
            <a:spLocks noGrp="1"/>
          </p:cNvSpPr>
          <p:nvPr>
            <p:ph type="dt" sz="half" idx="10"/>
          </p:nvPr>
        </p:nvSpPr>
        <p:spPr/>
        <p:txBody>
          <a:bodyPr/>
          <a:lstStyle/>
          <a:p>
            <a:fld id="{AC75CE65-649B-3A42-903B-457B0659D5C8}" type="datetime3">
              <a:rPr lang="en-CA" smtClean="0"/>
              <a:t>18 December 2023</a:t>
            </a:fld>
            <a:endParaRPr lang="en-US"/>
          </a:p>
        </p:txBody>
      </p:sp>
      <p:sp>
        <p:nvSpPr>
          <p:cNvPr id="6" name="Footer Placeholder 5">
            <a:extLst>
              <a:ext uri="{FF2B5EF4-FFF2-40B4-BE49-F238E27FC236}">
                <a16:creationId xmlns:a16="http://schemas.microsoft.com/office/drawing/2014/main" id="{F63E0A40-C1F2-A865-B736-BFEA0FF8EDA5}"/>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1618C22F-C40E-6817-9D51-3F90CA3CD3C0}"/>
              </a:ext>
            </a:extLst>
          </p:cNvPr>
          <p:cNvSpPr>
            <a:spLocks noGrp="1"/>
          </p:cNvSpPr>
          <p:nvPr>
            <p:ph type="sldNum" sz="quarter" idx="12"/>
          </p:nvPr>
        </p:nvSpPr>
        <p:spPr/>
        <p:txBody>
          <a:bodyPr/>
          <a:lstStyle/>
          <a:p>
            <a:fld id="{EDF96001-7E4F-EB42-8596-9AF1BDDEE6AD}" type="slidenum">
              <a:rPr lang="en-US" smtClean="0"/>
              <a:t>53</a:t>
            </a:fld>
            <a:endParaRPr lang="en-US"/>
          </a:p>
        </p:txBody>
      </p:sp>
      <p:pic>
        <p:nvPicPr>
          <p:cNvPr id="9" name="Graphic 8" descr="Bug with solid fill">
            <a:extLst>
              <a:ext uri="{FF2B5EF4-FFF2-40B4-BE49-F238E27FC236}">
                <a16:creationId xmlns:a16="http://schemas.microsoft.com/office/drawing/2014/main" id="{E4A7723E-BD1D-F009-66A5-6B40DB978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030978">
            <a:off x="8435457" y="217713"/>
            <a:ext cx="560627" cy="560627"/>
          </a:xfrm>
          <a:prstGeom prst="rect">
            <a:avLst/>
          </a:prstGeom>
        </p:spPr>
      </p:pic>
      <p:sp>
        <p:nvSpPr>
          <p:cNvPr id="12" name="TextBox 11">
            <a:extLst>
              <a:ext uri="{FF2B5EF4-FFF2-40B4-BE49-F238E27FC236}">
                <a16:creationId xmlns:a16="http://schemas.microsoft.com/office/drawing/2014/main" id="{0BC69E33-391A-4A01-3CB4-94F61E013AFA}"/>
              </a:ext>
            </a:extLst>
          </p:cNvPr>
          <p:cNvSpPr txBox="1"/>
          <p:nvPr/>
        </p:nvSpPr>
        <p:spPr>
          <a:xfrm>
            <a:off x="3045230" y="4690199"/>
            <a:ext cx="3825086" cy="215444"/>
          </a:xfrm>
          <a:prstGeom prst="rect">
            <a:avLst/>
          </a:prstGeom>
          <a:noFill/>
        </p:spPr>
        <p:txBody>
          <a:bodyPr wrap="none" rtlCol="0">
            <a:spAutoFit/>
          </a:bodyPr>
          <a:lstStyle/>
          <a:p>
            <a:r>
              <a:rPr lang="en-CA" sz="800" i="1" dirty="0">
                <a:latin typeface="Arial" panose="020B0604020202020204" pitchFamily="34" charset="0"/>
                <a:cs typeface="Arial" panose="020B0604020202020204" pitchFamily="34" charset="0"/>
                <a:hlinkClick r:id="rId5"/>
              </a:rPr>
              <a:t>https://www.it-cisq.org/the-cost-of-poor-quality-software-in-the-us-a-2022-report</a:t>
            </a:r>
            <a:r>
              <a:rPr lang="en-CA" sz="800" i="1" dirty="0">
                <a:latin typeface="Arial" panose="020B0604020202020204" pitchFamily="34" charset="0"/>
                <a:cs typeface="Arial" panose="020B0604020202020204" pitchFamily="34" charset="0"/>
              </a:rPr>
              <a:t> </a:t>
            </a:r>
          </a:p>
        </p:txBody>
      </p:sp>
      <p:grpSp>
        <p:nvGrpSpPr>
          <p:cNvPr id="23" name="Group 22">
            <a:extLst>
              <a:ext uri="{FF2B5EF4-FFF2-40B4-BE49-F238E27FC236}">
                <a16:creationId xmlns:a16="http://schemas.microsoft.com/office/drawing/2014/main" id="{9A0B3B0A-E650-E180-A410-D30C7C3B71CB}"/>
              </a:ext>
            </a:extLst>
          </p:cNvPr>
          <p:cNvGrpSpPr/>
          <p:nvPr/>
        </p:nvGrpSpPr>
        <p:grpSpPr>
          <a:xfrm>
            <a:off x="447377" y="2383521"/>
            <a:ext cx="8249246" cy="1464015"/>
            <a:chOff x="323850" y="2311841"/>
            <a:chExt cx="4762080" cy="873045"/>
          </a:xfrm>
        </p:grpSpPr>
        <p:pic>
          <p:nvPicPr>
            <p:cNvPr id="11" name="Picture 10">
              <a:extLst>
                <a:ext uri="{FF2B5EF4-FFF2-40B4-BE49-F238E27FC236}">
                  <a16:creationId xmlns:a16="http://schemas.microsoft.com/office/drawing/2014/main" id="{999391B5-BF1F-6B41-B6EE-8EA8C98A2653}"/>
                </a:ext>
              </a:extLst>
            </p:cNvPr>
            <p:cNvPicPr>
              <a:picLocks noChangeAspect="1"/>
            </p:cNvPicPr>
            <p:nvPr/>
          </p:nvPicPr>
          <p:blipFill>
            <a:blip r:embed="rId6"/>
            <a:stretch>
              <a:fillRect/>
            </a:stretch>
          </p:blipFill>
          <p:spPr>
            <a:xfrm>
              <a:off x="323850" y="2311841"/>
              <a:ext cx="4762080" cy="873045"/>
            </a:xfrm>
            <a:prstGeom prst="rect">
              <a:avLst/>
            </a:prstGeom>
            <a:ln>
              <a:solidFill>
                <a:schemeClr val="tx1"/>
              </a:solidFill>
            </a:ln>
          </p:spPr>
        </p:pic>
        <p:sp>
          <p:nvSpPr>
            <p:cNvPr id="19" name="Rectangle 18">
              <a:extLst>
                <a:ext uri="{FF2B5EF4-FFF2-40B4-BE49-F238E27FC236}">
                  <a16:creationId xmlns:a16="http://schemas.microsoft.com/office/drawing/2014/main" id="{50473A0A-11C6-C043-7289-D1D807DD5171}"/>
                </a:ext>
              </a:extLst>
            </p:cNvPr>
            <p:cNvSpPr/>
            <p:nvPr/>
          </p:nvSpPr>
          <p:spPr>
            <a:xfrm>
              <a:off x="428630" y="2979772"/>
              <a:ext cx="2616598" cy="1319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dirty="0"/>
            </a:p>
          </p:txBody>
        </p:sp>
      </p:grpSp>
      <p:pic>
        <p:nvPicPr>
          <p:cNvPr id="26" name="Picture 25">
            <a:extLst>
              <a:ext uri="{FF2B5EF4-FFF2-40B4-BE49-F238E27FC236}">
                <a16:creationId xmlns:a16="http://schemas.microsoft.com/office/drawing/2014/main" id="{1C25329A-F894-E22A-506A-DDCA136BB41D}"/>
              </a:ext>
            </a:extLst>
          </p:cNvPr>
          <p:cNvPicPr>
            <a:picLocks noChangeAspect="1"/>
          </p:cNvPicPr>
          <p:nvPr/>
        </p:nvPicPr>
        <p:blipFill>
          <a:blip r:embed="rId7"/>
          <a:stretch>
            <a:fillRect/>
          </a:stretch>
        </p:blipFill>
        <p:spPr>
          <a:xfrm>
            <a:off x="1234830" y="2146328"/>
            <a:ext cx="6961555" cy="2408407"/>
          </a:xfrm>
          <a:prstGeom prst="rect">
            <a:avLst/>
          </a:prstGeom>
          <a:ln>
            <a:solidFill>
              <a:schemeClr val="tx1"/>
            </a:solidFill>
          </a:ln>
        </p:spPr>
      </p:pic>
      <p:sp>
        <p:nvSpPr>
          <p:cNvPr id="4" name="TextBox 3">
            <a:hlinkClick r:id="rId8" action="ppaction://hlinksldjump"/>
            <a:extLst>
              <a:ext uri="{FF2B5EF4-FFF2-40B4-BE49-F238E27FC236}">
                <a16:creationId xmlns:a16="http://schemas.microsoft.com/office/drawing/2014/main" id="{96C4DE1B-4668-1010-1591-7442802B4882}"/>
              </a:ext>
            </a:extLst>
          </p:cNvPr>
          <p:cNvSpPr txBox="1"/>
          <p:nvPr/>
        </p:nvSpPr>
        <p:spPr>
          <a:xfrm>
            <a:off x="7906579" y="1322017"/>
            <a:ext cx="668773" cy="369332"/>
          </a:xfrm>
          <a:prstGeom prst="rect">
            <a:avLst/>
          </a:prstGeom>
          <a:noFill/>
        </p:spPr>
        <p:txBody>
          <a:bodyPr wrap="none" rtlCol="0">
            <a:spAutoFit/>
          </a:bodyPr>
          <a:lstStyle/>
          <a:p>
            <a:r>
              <a:rPr lang="en-US" dirty="0">
                <a:hlinkClick r:id="rId8" action="ppaction://hlinksldjump"/>
              </a:rPr>
              <a:t>Back</a:t>
            </a:r>
            <a:endParaRPr lang="en-CA" dirty="0"/>
          </a:p>
        </p:txBody>
      </p:sp>
    </p:spTree>
    <p:extLst>
      <p:ext uri="{BB962C8B-B14F-4D97-AF65-F5344CB8AC3E}">
        <p14:creationId xmlns:p14="http://schemas.microsoft.com/office/powerpoint/2010/main" val="256931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8E87-7B87-9AF0-645F-29C7D475FD88}"/>
              </a:ext>
            </a:extLst>
          </p:cNvPr>
          <p:cNvSpPr>
            <a:spLocks noGrp="1"/>
          </p:cNvSpPr>
          <p:nvPr>
            <p:ph type="title"/>
          </p:nvPr>
        </p:nvSpPr>
        <p:spPr/>
        <p:txBody>
          <a:bodyPr/>
          <a:lstStyle/>
          <a:p>
            <a:r>
              <a:rPr lang="en-US" b="1" dirty="0">
                <a:latin typeface="Arial" panose="020B0604020202020204" pitchFamily="34" charset="0"/>
              </a:rPr>
              <a:t>References</a:t>
            </a:r>
            <a:endParaRPr lang="en-CA" b="1" dirty="0">
              <a:latin typeface="Arial" panose="020B0604020202020204" pitchFamily="34" charset="0"/>
            </a:endParaRPr>
          </a:p>
        </p:txBody>
      </p:sp>
      <p:sp>
        <p:nvSpPr>
          <p:cNvPr id="3" name="Content Placeholder 2">
            <a:extLst>
              <a:ext uri="{FF2B5EF4-FFF2-40B4-BE49-F238E27FC236}">
                <a16:creationId xmlns:a16="http://schemas.microsoft.com/office/drawing/2014/main" id="{53C36EAB-8EA9-503E-BDEE-3FB2DF3AD850}"/>
              </a:ext>
            </a:extLst>
          </p:cNvPr>
          <p:cNvSpPr>
            <a:spLocks noGrp="1"/>
          </p:cNvSpPr>
          <p:nvPr>
            <p:ph sz="half" idx="1"/>
          </p:nvPr>
        </p:nvSpPr>
        <p:spPr>
          <a:xfrm>
            <a:off x="471846" y="1165412"/>
            <a:ext cx="8468953" cy="3467311"/>
          </a:xfrm>
        </p:spPr>
        <p:txBody>
          <a:bodyPr>
            <a:normAutofit/>
          </a:bodyPr>
          <a:lstStyle/>
          <a:p>
            <a:pPr algn="just">
              <a:lnSpc>
                <a:spcPct val="150000"/>
              </a:lnSpc>
            </a:pPr>
            <a:r>
              <a:rPr lang="en-CA" sz="1100" b="0" dirty="0">
                <a:solidFill>
                  <a:schemeClr val="tx1"/>
                </a:solidFill>
                <a:effectLst/>
                <a:latin typeface="Arial" panose="020B0604020202020204" pitchFamily="34" charset="0"/>
              </a:rPr>
              <a:t>[1] IEEE, “</a:t>
            </a:r>
            <a:r>
              <a:rPr lang="en-CA" sz="1100" b="0" dirty="0" err="1">
                <a:solidFill>
                  <a:schemeClr val="tx1"/>
                </a:solidFill>
                <a:effectLst/>
                <a:latin typeface="Arial" panose="020B0604020202020204" pitchFamily="34" charset="0"/>
              </a:rPr>
              <a:t>Ieee</a:t>
            </a:r>
            <a:r>
              <a:rPr lang="en-CA" sz="1100" b="0" dirty="0">
                <a:solidFill>
                  <a:schemeClr val="tx1"/>
                </a:solidFill>
                <a:effectLst/>
                <a:latin typeface="Arial" panose="020B0604020202020204" pitchFamily="34" charset="0"/>
              </a:rPr>
              <a:t> standard glossary of software engineering terminology,” IEEE Std 610.12-1990, pp. 1–84, 1990. </a:t>
            </a:r>
            <a:r>
              <a:rPr lang="en-CA" sz="1100" b="0" dirty="0" err="1">
                <a:solidFill>
                  <a:schemeClr val="tx1"/>
                </a:solidFill>
                <a:effectLst/>
                <a:latin typeface="Arial" panose="020B0604020202020204" pitchFamily="34" charset="0"/>
              </a:rPr>
              <a:t>doi</a:t>
            </a:r>
            <a:r>
              <a:rPr lang="en-CA" sz="1100" b="0" dirty="0">
                <a:solidFill>
                  <a:schemeClr val="tx1"/>
                </a:solidFill>
                <a:effectLst/>
                <a:latin typeface="Arial" panose="020B0604020202020204" pitchFamily="34" charset="0"/>
              </a:rPr>
              <a:t>: 10.1109/IEEESTD.1990.101064</a:t>
            </a:r>
          </a:p>
          <a:p>
            <a:pPr algn="just">
              <a:lnSpc>
                <a:spcPct val="150000"/>
              </a:lnSpc>
            </a:pPr>
            <a:r>
              <a:rPr lang="en-CA" sz="1100" dirty="0">
                <a:solidFill>
                  <a:schemeClr val="tx1"/>
                </a:solidFill>
                <a:latin typeface="Arial" panose="020B0604020202020204" pitchFamily="34" charset="0"/>
              </a:rPr>
              <a:t>[2] </a:t>
            </a:r>
            <a:r>
              <a:rPr lang="en-US" sz="1100" dirty="0">
                <a:solidFill>
                  <a:schemeClr val="tx1"/>
                </a:solidFill>
                <a:effectLst/>
                <a:latin typeface="Arial" panose="020B0604020202020204" pitchFamily="34" charset="0"/>
              </a:rPr>
              <a:t>“Therac-25,” Ethics Unwrapped, https://ethicsunwrapped.utexas.edu/case-study/therac-25 (accessed Dec. 15, 2023). </a:t>
            </a:r>
            <a:endParaRPr lang="en-CA" sz="1100" b="0" dirty="0">
              <a:solidFill>
                <a:schemeClr val="tx1"/>
              </a:solidFill>
              <a:effectLst/>
              <a:latin typeface="Arial" panose="020B0604020202020204" pitchFamily="34" charset="0"/>
            </a:endParaRPr>
          </a:p>
          <a:p>
            <a:pPr algn="just">
              <a:lnSpc>
                <a:spcPct val="150000"/>
              </a:lnSpc>
            </a:pPr>
            <a:r>
              <a:rPr lang="en-CA" sz="1100" dirty="0">
                <a:solidFill>
                  <a:schemeClr val="tx1"/>
                </a:solidFill>
                <a:latin typeface="Arial" panose="020B0604020202020204" pitchFamily="34" charset="0"/>
              </a:rPr>
              <a:t>[3] </a:t>
            </a:r>
            <a:r>
              <a:rPr lang="en-CA" sz="1100" b="0" dirty="0">
                <a:solidFill>
                  <a:schemeClr val="tx1"/>
                </a:solidFill>
                <a:effectLst/>
                <a:latin typeface="Arial" panose="020B0604020202020204" pitchFamily="34" charset="0"/>
              </a:rPr>
              <a:t>M. M. Imran, A. </a:t>
            </a:r>
            <a:r>
              <a:rPr lang="en-CA" sz="1100" b="0" dirty="0" err="1">
                <a:solidFill>
                  <a:schemeClr val="tx1"/>
                </a:solidFill>
                <a:effectLst/>
                <a:latin typeface="Arial" panose="020B0604020202020204" pitchFamily="34" charset="0"/>
              </a:rPr>
              <a:t>Ciborowska</a:t>
            </a:r>
            <a:r>
              <a:rPr lang="en-CA" sz="1100" b="0" dirty="0">
                <a:solidFill>
                  <a:schemeClr val="tx1"/>
                </a:solidFill>
                <a:effectLst/>
                <a:latin typeface="Arial" panose="020B0604020202020204" pitchFamily="34" charset="0"/>
              </a:rPr>
              <a:t>, and K. </a:t>
            </a:r>
            <a:r>
              <a:rPr lang="en-CA" sz="1100" b="0" dirty="0" err="1">
                <a:solidFill>
                  <a:schemeClr val="tx1"/>
                </a:solidFill>
                <a:effectLst/>
                <a:latin typeface="Arial" panose="020B0604020202020204" pitchFamily="34" charset="0"/>
              </a:rPr>
              <a:t>Damevski</a:t>
            </a:r>
            <a:r>
              <a:rPr lang="en-CA" sz="1100" b="0" dirty="0">
                <a:solidFill>
                  <a:schemeClr val="tx1"/>
                </a:solidFill>
                <a:effectLst/>
                <a:latin typeface="Arial" panose="020B0604020202020204" pitchFamily="34" charset="0"/>
              </a:rPr>
              <a:t>, “Automatically selecting follow-up questions for deficient bug reports,” in 2021 IEEE/ACM 18th International Conference on Mining Software Repositories (MSR), IEEE, 2021, pp. 167–178.</a:t>
            </a:r>
          </a:p>
          <a:p>
            <a:pPr algn="just">
              <a:lnSpc>
                <a:spcPct val="150000"/>
              </a:lnSpc>
            </a:pPr>
            <a:r>
              <a:rPr lang="en-CA" sz="1100" b="0" dirty="0">
                <a:solidFill>
                  <a:schemeClr val="tx1"/>
                </a:solidFill>
                <a:effectLst/>
                <a:latin typeface="Arial" panose="020B0604020202020204" pitchFamily="34" charset="0"/>
              </a:rPr>
              <a:t>[4]  Xu, B., Xing, Z., Xia, X., &amp; Lo, D. (2017, October). AnswerBot: Automated generation of answer summary to developers' technical questions. In 2017 32nd IEEE/ACM international conference on automated software engineering (ASE) (pp. 706-716). IEEE.</a:t>
            </a:r>
          </a:p>
          <a:p>
            <a:pPr algn="just">
              <a:lnSpc>
                <a:spcPct val="150000"/>
              </a:lnSpc>
            </a:pPr>
            <a:r>
              <a:rPr lang="en-CA" sz="1100" dirty="0">
                <a:solidFill>
                  <a:schemeClr val="tx1"/>
                </a:solidFill>
                <a:latin typeface="Arial" panose="020B0604020202020204" pitchFamily="34" charset="0"/>
              </a:rPr>
              <a:t>[5]</a:t>
            </a:r>
            <a:r>
              <a:rPr lang="en-US" sz="1100" dirty="0">
                <a:solidFill>
                  <a:schemeClr val="tx1"/>
                </a:solidFill>
                <a:latin typeface="Arial" panose="020B0604020202020204" pitchFamily="34" charset="0"/>
              </a:rPr>
              <a:t> </a:t>
            </a:r>
            <a:r>
              <a:rPr lang="en-US" sz="1100" b="0" dirty="0">
                <a:solidFill>
                  <a:schemeClr val="tx1"/>
                </a:solidFill>
                <a:effectLst/>
                <a:latin typeface="Arial" panose="020B0604020202020204" pitchFamily="34" charset="0"/>
              </a:rPr>
              <a:t>R. K. Saha, M. Lease, S. Khurshid, and D. E. Perry, “Improving bug localization using structured information retrieval,” in 2013 28th IEEE/ACM International Conference on Automated Software Engineering (ASE), IEEE, 2013, pp. 345–355</a:t>
            </a:r>
            <a:endParaRPr lang="en-US" sz="1100" dirty="0">
              <a:solidFill>
                <a:schemeClr val="tx1"/>
              </a:solidFill>
              <a:latin typeface="Arial" panose="020B0604020202020204" pitchFamily="34" charset="0"/>
            </a:endParaRPr>
          </a:p>
        </p:txBody>
      </p:sp>
      <p:sp>
        <p:nvSpPr>
          <p:cNvPr id="5" name="Date Placeholder 4">
            <a:extLst>
              <a:ext uri="{FF2B5EF4-FFF2-40B4-BE49-F238E27FC236}">
                <a16:creationId xmlns:a16="http://schemas.microsoft.com/office/drawing/2014/main" id="{86C84288-AC57-B78A-7E67-9F4F8AE885F7}"/>
              </a:ext>
            </a:extLst>
          </p:cNvPr>
          <p:cNvSpPr>
            <a:spLocks noGrp="1"/>
          </p:cNvSpPr>
          <p:nvPr>
            <p:ph type="dt" sz="half" idx="10"/>
          </p:nvPr>
        </p:nvSpPr>
        <p:spPr/>
        <p:txBody>
          <a:bodyPr/>
          <a:lstStyle/>
          <a:p>
            <a:fld id="{AC75CE65-649B-3A42-903B-457B0659D5C8}" type="datetime3">
              <a:rPr lang="en-CA" smtClean="0"/>
              <a:t>18 December 2023</a:t>
            </a:fld>
            <a:endParaRPr lang="en-US"/>
          </a:p>
        </p:txBody>
      </p:sp>
      <p:sp>
        <p:nvSpPr>
          <p:cNvPr id="6" name="Footer Placeholder 5">
            <a:extLst>
              <a:ext uri="{FF2B5EF4-FFF2-40B4-BE49-F238E27FC236}">
                <a16:creationId xmlns:a16="http://schemas.microsoft.com/office/drawing/2014/main" id="{EC352BCF-2D3D-45CA-0AEF-5BF5BABB4D78}"/>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B43C0142-DE28-AE8E-7218-2276FF2EF845}"/>
              </a:ext>
            </a:extLst>
          </p:cNvPr>
          <p:cNvSpPr>
            <a:spLocks noGrp="1"/>
          </p:cNvSpPr>
          <p:nvPr>
            <p:ph type="sldNum" sz="quarter" idx="12"/>
          </p:nvPr>
        </p:nvSpPr>
        <p:spPr/>
        <p:txBody>
          <a:bodyPr/>
          <a:lstStyle/>
          <a:p>
            <a:fld id="{EDF96001-7E4F-EB42-8596-9AF1BDDEE6AD}" type="slidenum">
              <a:rPr lang="en-US" smtClean="0"/>
              <a:t>54</a:t>
            </a:fld>
            <a:endParaRPr lang="en-US"/>
          </a:p>
        </p:txBody>
      </p:sp>
      <p:sp>
        <p:nvSpPr>
          <p:cNvPr id="4" name="TextBox 3">
            <a:hlinkClick r:id="rId2" action="ppaction://hlinksldjump"/>
            <a:extLst>
              <a:ext uri="{FF2B5EF4-FFF2-40B4-BE49-F238E27FC236}">
                <a16:creationId xmlns:a16="http://schemas.microsoft.com/office/drawing/2014/main" id="{44151B44-5F1A-92F4-39C3-1234F6C68907}"/>
              </a:ext>
            </a:extLst>
          </p:cNvPr>
          <p:cNvSpPr txBox="1"/>
          <p:nvPr/>
        </p:nvSpPr>
        <p:spPr>
          <a:xfrm>
            <a:off x="7499074" y="4114800"/>
            <a:ext cx="668773" cy="369332"/>
          </a:xfrm>
          <a:prstGeom prst="rect">
            <a:avLst/>
          </a:prstGeom>
          <a:noFill/>
        </p:spPr>
        <p:txBody>
          <a:bodyPr wrap="none" rtlCol="0">
            <a:spAutoFit/>
          </a:bodyPr>
          <a:lstStyle/>
          <a:p>
            <a:r>
              <a:rPr lang="en-US" dirty="0">
                <a:hlinkClick r:id="rId2" action="ppaction://hlinksldjump"/>
              </a:rPr>
              <a:t>Back</a:t>
            </a:r>
            <a:endParaRPr lang="en-CA" dirty="0"/>
          </a:p>
        </p:txBody>
      </p:sp>
    </p:spTree>
    <p:extLst>
      <p:ext uri="{BB962C8B-B14F-4D97-AF65-F5344CB8AC3E}">
        <p14:creationId xmlns:p14="http://schemas.microsoft.com/office/powerpoint/2010/main" val="4199294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9DA2-B78D-D686-A135-1C75C8541C06}"/>
              </a:ext>
            </a:extLst>
          </p:cNvPr>
          <p:cNvSpPr>
            <a:spLocks noGrp="1"/>
          </p:cNvSpPr>
          <p:nvPr>
            <p:ph type="title"/>
          </p:nvPr>
        </p:nvSpPr>
        <p:spPr/>
        <p:txBody>
          <a:bodyPr/>
          <a:lstStyle/>
          <a:p>
            <a:r>
              <a:rPr lang="en-US" dirty="0"/>
              <a:t>CHAT-GPT</a:t>
            </a:r>
            <a:endParaRPr lang="en-CA" dirty="0"/>
          </a:p>
        </p:txBody>
      </p:sp>
      <p:sp>
        <p:nvSpPr>
          <p:cNvPr id="5" name="Date Placeholder 4">
            <a:extLst>
              <a:ext uri="{FF2B5EF4-FFF2-40B4-BE49-F238E27FC236}">
                <a16:creationId xmlns:a16="http://schemas.microsoft.com/office/drawing/2014/main" id="{87A015D2-7BF3-209A-D3A5-3E1A91FB3001}"/>
              </a:ext>
            </a:extLst>
          </p:cNvPr>
          <p:cNvSpPr>
            <a:spLocks noGrp="1"/>
          </p:cNvSpPr>
          <p:nvPr>
            <p:ph type="dt" sz="half" idx="10"/>
          </p:nvPr>
        </p:nvSpPr>
        <p:spPr/>
        <p:txBody>
          <a:bodyPr/>
          <a:lstStyle/>
          <a:p>
            <a:fld id="{AC75CE65-649B-3A42-903B-457B0659D5C8}" type="datetime3">
              <a:rPr lang="en-CA" smtClean="0"/>
              <a:t>18 December 2023</a:t>
            </a:fld>
            <a:endParaRPr lang="en-US"/>
          </a:p>
        </p:txBody>
      </p:sp>
      <p:sp>
        <p:nvSpPr>
          <p:cNvPr id="6" name="Footer Placeholder 5">
            <a:extLst>
              <a:ext uri="{FF2B5EF4-FFF2-40B4-BE49-F238E27FC236}">
                <a16:creationId xmlns:a16="http://schemas.microsoft.com/office/drawing/2014/main" id="{45BD1BCD-6AB0-404D-3B15-E392213D7B8B}"/>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51D82D6A-DA89-67F5-C714-3C864823E7F0}"/>
              </a:ext>
            </a:extLst>
          </p:cNvPr>
          <p:cNvSpPr>
            <a:spLocks noGrp="1"/>
          </p:cNvSpPr>
          <p:nvPr>
            <p:ph type="sldNum" sz="quarter" idx="12"/>
          </p:nvPr>
        </p:nvSpPr>
        <p:spPr/>
        <p:txBody>
          <a:bodyPr/>
          <a:lstStyle/>
          <a:p>
            <a:fld id="{EDF96001-7E4F-EB42-8596-9AF1BDDEE6AD}" type="slidenum">
              <a:rPr lang="en-US" smtClean="0"/>
              <a:t>55</a:t>
            </a:fld>
            <a:endParaRPr lang="en-US"/>
          </a:p>
        </p:txBody>
      </p:sp>
      <p:pic>
        <p:nvPicPr>
          <p:cNvPr id="9" name="Picture 8">
            <a:extLst>
              <a:ext uri="{FF2B5EF4-FFF2-40B4-BE49-F238E27FC236}">
                <a16:creationId xmlns:a16="http://schemas.microsoft.com/office/drawing/2014/main" id="{40E0F744-2B5C-ABC0-9DA3-ABE5B47732B5}"/>
              </a:ext>
            </a:extLst>
          </p:cNvPr>
          <p:cNvPicPr>
            <a:picLocks noChangeAspect="1"/>
          </p:cNvPicPr>
          <p:nvPr/>
        </p:nvPicPr>
        <p:blipFill>
          <a:blip r:embed="rId2"/>
          <a:stretch>
            <a:fillRect/>
          </a:stretch>
        </p:blipFill>
        <p:spPr>
          <a:xfrm>
            <a:off x="2176669" y="1016089"/>
            <a:ext cx="4652715" cy="3751173"/>
          </a:xfrm>
          <a:prstGeom prst="rect">
            <a:avLst/>
          </a:prstGeom>
        </p:spPr>
      </p:pic>
      <p:sp>
        <p:nvSpPr>
          <p:cNvPr id="10" name="TextBox 9">
            <a:hlinkClick r:id="rId3" action="ppaction://hlinksldjump"/>
            <a:extLst>
              <a:ext uri="{FF2B5EF4-FFF2-40B4-BE49-F238E27FC236}">
                <a16:creationId xmlns:a16="http://schemas.microsoft.com/office/drawing/2014/main" id="{15965503-E55D-1F0E-AFBC-15AEC30A38B4}"/>
              </a:ext>
            </a:extLst>
          </p:cNvPr>
          <p:cNvSpPr txBox="1"/>
          <p:nvPr/>
        </p:nvSpPr>
        <p:spPr>
          <a:xfrm>
            <a:off x="7499074" y="4114800"/>
            <a:ext cx="668773" cy="369332"/>
          </a:xfrm>
          <a:prstGeom prst="rect">
            <a:avLst/>
          </a:prstGeom>
          <a:noFill/>
        </p:spPr>
        <p:txBody>
          <a:bodyPr wrap="none" rtlCol="0">
            <a:spAutoFit/>
          </a:bodyPr>
          <a:lstStyle/>
          <a:p>
            <a:r>
              <a:rPr lang="en-US" dirty="0">
                <a:hlinkClick r:id="rId3" action="ppaction://hlinksldjump"/>
              </a:rPr>
              <a:t>Back</a:t>
            </a:r>
            <a:endParaRPr lang="en-CA" dirty="0"/>
          </a:p>
        </p:txBody>
      </p:sp>
    </p:spTree>
    <p:extLst>
      <p:ext uri="{BB962C8B-B14F-4D97-AF65-F5344CB8AC3E}">
        <p14:creationId xmlns:p14="http://schemas.microsoft.com/office/powerpoint/2010/main" val="1972174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4747-D2CE-21ED-CE87-5E191F81CE8C}"/>
              </a:ext>
            </a:extLst>
          </p:cNvPr>
          <p:cNvSpPr>
            <a:spLocks noGrp="1"/>
          </p:cNvSpPr>
          <p:nvPr>
            <p:ph type="title"/>
          </p:nvPr>
        </p:nvSpPr>
        <p:spPr/>
        <p:txBody>
          <a:bodyPr/>
          <a:lstStyle/>
          <a:p>
            <a:r>
              <a:rPr lang="en-US" dirty="0"/>
              <a:t>CHAT-GPT</a:t>
            </a:r>
            <a:endParaRPr lang="en-CA" dirty="0"/>
          </a:p>
        </p:txBody>
      </p:sp>
      <p:sp>
        <p:nvSpPr>
          <p:cNvPr id="5" name="Date Placeholder 4">
            <a:extLst>
              <a:ext uri="{FF2B5EF4-FFF2-40B4-BE49-F238E27FC236}">
                <a16:creationId xmlns:a16="http://schemas.microsoft.com/office/drawing/2014/main" id="{7D9CAAA7-A7FA-73BB-53F1-87344F29816D}"/>
              </a:ext>
            </a:extLst>
          </p:cNvPr>
          <p:cNvSpPr>
            <a:spLocks noGrp="1"/>
          </p:cNvSpPr>
          <p:nvPr>
            <p:ph type="dt" sz="half" idx="10"/>
          </p:nvPr>
        </p:nvSpPr>
        <p:spPr/>
        <p:txBody>
          <a:bodyPr/>
          <a:lstStyle/>
          <a:p>
            <a:fld id="{AC75CE65-649B-3A42-903B-457B0659D5C8}" type="datetime3">
              <a:rPr lang="en-CA" smtClean="0"/>
              <a:t>18 December 2023</a:t>
            </a:fld>
            <a:endParaRPr lang="en-US"/>
          </a:p>
        </p:txBody>
      </p:sp>
      <p:sp>
        <p:nvSpPr>
          <p:cNvPr id="6" name="Footer Placeholder 5">
            <a:extLst>
              <a:ext uri="{FF2B5EF4-FFF2-40B4-BE49-F238E27FC236}">
                <a16:creationId xmlns:a16="http://schemas.microsoft.com/office/drawing/2014/main" id="{5F7FFC72-B055-DF62-A60C-5153199A8FFE}"/>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1E81AB97-6C75-DD43-B6E7-156B269D2AD3}"/>
              </a:ext>
            </a:extLst>
          </p:cNvPr>
          <p:cNvSpPr>
            <a:spLocks noGrp="1"/>
          </p:cNvSpPr>
          <p:nvPr>
            <p:ph type="sldNum" sz="quarter" idx="12"/>
          </p:nvPr>
        </p:nvSpPr>
        <p:spPr/>
        <p:txBody>
          <a:bodyPr/>
          <a:lstStyle/>
          <a:p>
            <a:fld id="{EDF96001-7E4F-EB42-8596-9AF1BDDEE6AD}" type="slidenum">
              <a:rPr lang="en-US" smtClean="0"/>
              <a:t>56</a:t>
            </a:fld>
            <a:endParaRPr lang="en-US"/>
          </a:p>
        </p:txBody>
      </p:sp>
      <p:pic>
        <p:nvPicPr>
          <p:cNvPr id="9" name="Picture 8">
            <a:extLst>
              <a:ext uri="{FF2B5EF4-FFF2-40B4-BE49-F238E27FC236}">
                <a16:creationId xmlns:a16="http://schemas.microsoft.com/office/drawing/2014/main" id="{6FC5E115-37A4-8568-22C0-1F42815AE7BD}"/>
              </a:ext>
            </a:extLst>
          </p:cNvPr>
          <p:cNvPicPr>
            <a:picLocks noChangeAspect="1"/>
          </p:cNvPicPr>
          <p:nvPr/>
        </p:nvPicPr>
        <p:blipFill>
          <a:blip r:embed="rId2"/>
          <a:stretch>
            <a:fillRect/>
          </a:stretch>
        </p:blipFill>
        <p:spPr>
          <a:xfrm>
            <a:off x="2572336" y="985783"/>
            <a:ext cx="3999327" cy="3717287"/>
          </a:xfrm>
          <a:prstGeom prst="rect">
            <a:avLst/>
          </a:prstGeom>
        </p:spPr>
      </p:pic>
      <p:sp>
        <p:nvSpPr>
          <p:cNvPr id="10" name="TextBox 9">
            <a:hlinkClick r:id="rId3" action="ppaction://hlinksldjump"/>
            <a:extLst>
              <a:ext uri="{FF2B5EF4-FFF2-40B4-BE49-F238E27FC236}">
                <a16:creationId xmlns:a16="http://schemas.microsoft.com/office/drawing/2014/main" id="{82F55266-2031-7641-A35B-42DC2B912474}"/>
              </a:ext>
            </a:extLst>
          </p:cNvPr>
          <p:cNvSpPr txBox="1"/>
          <p:nvPr/>
        </p:nvSpPr>
        <p:spPr>
          <a:xfrm>
            <a:off x="7499074" y="4114800"/>
            <a:ext cx="668773" cy="369332"/>
          </a:xfrm>
          <a:prstGeom prst="rect">
            <a:avLst/>
          </a:prstGeom>
          <a:noFill/>
        </p:spPr>
        <p:txBody>
          <a:bodyPr wrap="none" rtlCol="0">
            <a:spAutoFit/>
          </a:bodyPr>
          <a:lstStyle/>
          <a:p>
            <a:r>
              <a:rPr lang="en-US" dirty="0">
                <a:hlinkClick r:id="rId3" action="ppaction://hlinksldjump"/>
              </a:rPr>
              <a:t>Back</a:t>
            </a:r>
            <a:endParaRPr lang="en-CA" dirty="0"/>
          </a:p>
        </p:txBody>
      </p:sp>
    </p:spTree>
    <p:extLst>
      <p:ext uri="{BB962C8B-B14F-4D97-AF65-F5344CB8AC3E}">
        <p14:creationId xmlns:p14="http://schemas.microsoft.com/office/powerpoint/2010/main" val="771831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2FFA-3470-005C-9530-5ACD982FEED9}"/>
              </a:ext>
            </a:extLst>
          </p:cNvPr>
          <p:cNvSpPr>
            <a:spLocks noGrp="1"/>
          </p:cNvSpPr>
          <p:nvPr>
            <p:ph type="title"/>
          </p:nvPr>
        </p:nvSpPr>
        <p:spPr/>
        <p:txBody>
          <a:bodyPr/>
          <a:lstStyle/>
          <a:p>
            <a:r>
              <a:rPr lang="en-US" dirty="0"/>
              <a:t>CHAT-GPT</a:t>
            </a:r>
            <a:endParaRPr lang="en-CA" dirty="0"/>
          </a:p>
        </p:txBody>
      </p:sp>
      <p:sp>
        <p:nvSpPr>
          <p:cNvPr id="5" name="Date Placeholder 4">
            <a:extLst>
              <a:ext uri="{FF2B5EF4-FFF2-40B4-BE49-F238E27FC236}">
                <a16:creationId xmlns:a16="http://schemas.microsoft.com/office/drawing/2014/main" id="{FA9C5234-E963-3EBC-37AF-0A89968AD6DC}"/>
              </a:ext>
            </a:extLst>
          </p:cNvPr>
          <p:cNvSpPr>
            <a:spLocks noGrp="1"/>
          </p:cNvSpPr>
          <p:nvPr>
            <p:ph type="dt" sz="half" idx="10"/>
          </p:nvPr>
        </p:nvSpPr>
        <p:spPr/>
        <p:txBody>
          <a:bodyPr/>
          <a:lstStyle/>
          <a:p>
            <a:fld id="{AC75CE65-649B-3A42-903B-457B0659D5C8}" type="datetime3">
              <a:rPr lang="en-CA" smtClean="0"/>
              <a:t>18 December 2023</a:t>
            </a:fld>
            <a:endParaRPr lang="en-US"/>
          </a:p>
        </p:txBody>
      </p:sp>
      <p:sp>
        <p:nvSpPr>
          <p:cNvPr id="6" name="Footer Placeholder 5">
            <a:extLst>
              <a:ext uri="{FF2B5EF4-FFF2-40B4-BE49-F238E27FC236}">
                <a16:creationId xmlns:a16="http://schemas.microsoft.com/office/drawing/2014/main" id="{EAF29F1A-EA66-6284-6760-BE481E072713}"/>
              </a:ext>
            </a:extLst>
          </p:cNvPr>
          <p:cNvSpPr>
            <a:spLocks noGrp="1"/>
          </p:cNvSpPr>
          <p:nvPr>
            <p:ph type="ftr" sz="quarter" idx="11"/>
          </p:nvPr>
        </p:nvSpPr>
        <p:spPr/>
        <p:txBody>
          <a:bodyPr/>
          <a:lstStyle/>
          <a:p>
            <a:r>
              <a:rPr lang="en-US"/>
              <a:t>Usmi Mukherjee, Dalhousie University</a:t>
            </a:r>
            <a:endParaRPr lang="en-US" dirty="0"/>
          </a:p>
        </p:txBody>
      </p:sp>
      <p:sp>
        <p:nvSpPr>
          <p:cNvPr id="7" name="Slide Number Placeholder 6">
            <a:extLst>
              <a:ext uri="{FF2B5EF4-FFF2-40B4-BE49-F238E27FC236}">
                <a16:creationId xmlns:a16="http://schemas.microsoft.com/office/drawing/2014/main" id="{DE677773-9CF7-AE0E-7506-B5CC92BBD92B}"/>
              </a:ext>
            </a:extLst>
          </p:cNvPr>
          <p:cNvSpPr>
            <a:spLocks noGrp="1"/>
          </p:cNvSpPr>
          <p:nvPr>
            <p:ph type="sldNum" sz="quarter" idx="12"/>
          </p:nvPr>
        </p:nvSpPr>
        <p:spPr/>
        <p:txBody>
          <a:bodyPr/>
          <a:lstStyle/>
          <a:p>
            <a:fld id="{EDF96001-7E4F-EB42-8596-9AF1BDDEE6AD}" type="slidenum">
              <a:rPr lang="en-US" smtClean="0"/>
              <a:t>57</a:t>
            </a:fld>
            <a:endParaRPr lang="en-US"/>
          </a:p>
        </p:txBody>
      </p:sp>
      <p:pic>
        <p:nvPicPr>
          <p:cNvPr id="9" name="Picture 8">
            <a:extLst>
              <a:ext uri="{FF2B5EF4-FFF2-40B4-BE49-F238E27FC236}">
                <a16:creationId xmlns:a16="http://schemas.microsoft.com/office/drawing/2014/main" id="{5442189E-3C79-28D0-397C-0635AE35F80F}"/>
              </a:ext>
            </a:extLst>
          </p:cNvPr>
          <p:cNvPicPr>
            <a:picLocks noChangeAspect="1"/>
          </p:cNvPicPr>
          <p:nvPr/>
        </p:nvPicPr>
        <p:blipFill>
          <a:blip r:embed="rId2"/>
          <a:stretch>
            <a:fillRect/>
          </a:stretch>
        </p:blipFill>
        <p:spPr>
          <a:xfrm>
            <a:off x="1547790" y="1656513"/>
            <a:ext cx="6048419" cy="2476518"/>
          </a:xfrm>
          <a:prstGeom prst="rect">
            <a:avLst/>
          </a:prstGeom>
        </p:spPr>
      </p:pic>
      <p:sp>
        <p:nvSpPr>
          <p:cNvPr id="10" name="TextBox 9">
            <a:hlinkClick r:id="rId3" action="ppaction://hlinksldjump"/>
            <a:extLst>
              <a:ext uri="{FF2B5EF4-FFF2-40B4-BE49-F238E27FC236}">
                <a16:creationId xmlns:a16="http://schemas.microsoft.com/office/drawing/2014/main" id="{E68AAD0B-4321-DB28-3D9F-FE09F9B5709A}"/>
              </a:ext>
            </a:extLst>
          </p:cNvPr>
          <p:cNvSpPr txBox="1"/>
          <p:nvPr/>
        </p:nvSpPr>
        <p:spPr>
          <a:xfrm>
            <a:off x="7499074" y="4114800"/>
            <a:ext cx="668773" cy="369332"/>
          </a:xfrm>
          <a:prstGeom prst="rect">
            <a:avLst/>
          </a:prstGeom>
          <a:noFill/>
        </p:spPr>
        <p:txBody>
          <a:bodyPr wrap="none" rtlCol="0">
            <a:spAutoFit/>
          </a:bodyPr>
          <a:lstStyle/>
          <a:p>
            <a:r>
              <a:rPr lang="en-US" dirty="0">
                <a:hlinkClick r:id="rId3" action="ppaction://hlinksldjump"/>
              </a:rPr>
              <a:t>Back</a:t>
            </a:r>
            <a:endParaRPr lang="en-CA" dirty="0"/>
          </a:p>
        </p:txBody>
      </p:sp>
    </p:spTree>
    <p:extLst>
      <p:ext uri="{BB962C8B-B14F-4D97-AF65-F5344CB8AC3E}">
        <p14:creationId xmlns:p14="http://schemas.microsoft.com/office/powerpoint/2010/main" val="2621451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a:xfrm>
            <a:off x="1380112" y="155614"/>
            <a:ext cx="7440038" cy="647747"/>
          </a:xfrm>
        </p:spPr>
        <p:txBody>
          <a:bodyPr>
            <a:noAutofit/>
          </a:bodyPr>
          <a:lstStyle/>
          <a:p>
            <a:pPr>
              <a:lnSpc>
                <a:spcPct val="100000"/>
              </a:lnSpc>
            </a:pPr>
            <a:r>
              <a:rPr lang="en-US" sz="1800" b="1" dirty="0">
                <a:latin typeface="Arial" panose="020B0604020202020204" pitchFamily="34" charset="0"/>
              </a:rPr>
              <a:t>Missing Information  a Bug Report and a Follow-up Question</a:t>
            </a:r>
            <a:endParaRPr lang="en-CA" sz="18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a:xfrm>
            <a:off x="213683" y="4767263"/>
            <a:ext cx="2735264" cy="273844"/>
          </a:xfrm>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6</a:t>
            </a:fld>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A8B4D0AB-9F83-B134-94CD-78302DC028EB}"/>
              </a:ext>
            </a:extLst>
          </p:cNvPr>
          <p:cNvPicPr>
            <a:picLocks noGrp="1" noChangeAspect="1"/>
          </p:cNvPicPr>
          <p:nvPr>
            <p:ph sz="half" idx="1"/>
          </p:nvPr>
        </p:nvPicPr>
        <p:blipFill>
          <a:blip r:embed="rId3"/>
          <a:stretch>
            <a:fillRect/>
          </a:stretch>
        </p:blipFill>
        <p:spPr>
          <a:xfrm>
            <a:off x="1843597" y="803361"/>
            <a:ext cx="5456805" cy="3858416"/>
          </a:xfrm>
        </p:spPr>
      </p:pic>
      <p:pic>
        <p:nvPicPr>
          <p:cNvPr id="62" name="Picture 61" descr="A screenshot of a computer&#10;&#10;Description automatically generated">
            <a:extLst>
              <a:ext uri="{FF2B5EF4-FFF2-40B4-BE49-F238E27FC236}">
                <a16:creationId xmlns:a16="http://schemas.microsoft.com/office/drawing/2014/main" id="{0C5FACCE-5782-0916-AF38-B371BF6D26B8}"/>
              </a:ext>
            </a:extLst>
          </p:cNvPr>
          <p:cNvPicPr>
            <a:picLocks noChangeAspect="1"/>
          </p:cNvPicPr>
          <p:nvPr/>
        </p:nvPicPr>
        <p:blipFill rotWithShape="1">
          <a:blip r:embed="rId4"/>
          <a:srcRect r="21768"/>
          <a:stretch/>
        </p:blipFill>
        <p:spPr>
          <a:xfrm>
            <a:off x="323849" y="1315891"/>
            <a:ext cx="8482875" cy="2511718"/>
          </a:xfrm>
          <a:prstGeom prst="rect">
            <a:avLst/>
          </a:prstGeom>
        </p:spPr>
      </p:pic>
      <p:sp>
        <p:nvSpPr>
          <p:cNvPr id="64" name="Rectangle 63">
            <a:extLst>
              <a:ext uri="{FF2B5EF4-FFF2-40B4-BE49-F238E27FC236}">
                <a16:creationId xmlns:a16="http://schemas.microsoft.com/office/drawing/2014/main" id="{9E2675C9-FFEE-24A0-7624-7E55D1D86DB2}"/>
              </a:ext>
            </a:extLst>
          </p:cNvPr>
          <p:cNvSpPr/>
          <p:nvPr/>
        </p:nvSpPr>
        <p:spPr>
          <a:xfrm>
            <a:off x="1654610" y="3355785"/>
            <a:ext cx="7070646" cy="361636"/>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65" name="Rectangle 64">
            <a:extLst>
              <a:ext uri="{FF2B5EF4-FFF2-40B4-BE49-F238E27FC236}">
                <a16:creationId xmlns:a16="http://schemas.microsoft.com/office/drawing/2014/main" id="{72C31959-D07E-F42D-D86B-B10C1156951E}"/>
              </a:ext>
            </a:extLst>
          </p:cNvPr>
          <p:cNvSpPr/>
          <p:nvPr/>
        </p:nvSpPr>
        <p:spPr>
          <a:xfrm>
            <a:off x="1380112" y="2187991"/>
            <a:ext cx="6994767" cy="295694"/>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4914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DAA31-FFC5-F846-5E09-EE31C785DE65}"/>
              </a:ext>
            </a:extLst>
          </p:cNvPr>
          <p:cNvSpPr>
            <a:spLocks noGrp="1"/>
          </p:cNvSpPr>
          <p:nvPr>
            <p:ph type="title"/>
          </p:nvPr>
        </p:nvSpPr>
        <p:spPr/>
        <p:txBody>
          <a:bodyPr>
            <a:noAutofit/>
          </a:bodyPr>
          <a:lstStyle/>
          <a:p>
            <a:pPr>
              <a:lnSpc>
                <a:spcPct val="100000"/>
              </a:lnSpc>
            </a:pPr>
            <a:r>
              <a:rPr lang="en-US" sz="1800" b="1" dirty="0">
                <a:solidFill>
                  <a:srgbClr val="000000"/>
                </a:solidFill>
                <a:latin typeface="Arial" panose="020B0604020202020204" pitchFamily="34" charset="0"/>
              </a:rPr>
              <a:t>Domain-specific Terms in a Bug Report and Missing Information</a:t>
            </a:r>
            <a:endParaRPr lang="en-CA" sz="1800" b="1" dirty="0">
              <a:latin typeface="Arial" panose="020B0604020202020204" pitchFamily="34" charset="0"/>
            </a:endParaRPr>
          </a:p>
        </p:txBody>
      </p:sp>
      <p:sp>
        <p:nvSpPr>
          <p:cNvPr id="4" name="Date Placeholder 3">
            <a:extLst>
              <a:ext uri="{FF2B5EF4-FFF2-40B4-BE49-F238E27FC236}">
                <a16:creationId xmlns:a16="http://schemas.microsoft.com/office/drawing/2014/main" id="{DB3FA4A8-5D7F-788B-E90A-C0B730DB854F}"/>
              </a:ext>
            </a:extLst>
          </p:cNvPr>
          <p:cNvSpPr>
            <a:spLocks noGrp="1"/>
          </p:cNvSpPr>
          <p:nvPr>
            <p:ph type="dt" sz="half" idx="10"/>
          </p:nvPr>
        </p:nvSpPr>
        <p:spPr/>
        <p:txBody>
          <a:bodyPr/>
          <a:lstStyle/>
          <a:p>
            <a:r>
              <a:rPr lang="en-CA"/>
              <a:t>18 December 2023</a:t>
            </a:r>
            <a:endParaRPr lang="en-US" dirty="0"/>
          </a:p>
        </p:txBody>
      </p:sp>
      <p:sp>
        <p:nvSpPr>
          <p:cNvPr id="5" name="Footer Placeholder 4">
            <a:extLst>
              <a:ext uri="{FF2B5EF4-FFF2-40B4-BE49-F238E27FC236}">
                <a16:creationId xmlns:a16="http://schemas.microsoft.com/office/drawing/2014/main" id="{FF82729E-666D-B80B-F3E0-525604973541}"/>
              </a:ext>
            </a:extLst>
          </p:cNvPr>
          <p:cNvSpPr>
            <a:spLocks noGrp="1"/>
          </p:cNvSpPr>
          <p:nvPr>
            <p:ph type="ftr" sz="quarter" idx="11"/>
          </p:nvPr>
        </p:nvSpPr>
        <p:spPr>
          <a:xfrm>
            <a:off x="235714" y="4741559"/>
            <a:ext cx="2735264" cy="273844"/>
          </a:xfrm>
        </p:spPr>
        <p:txBody>
          <a:bodyPr/>
          <a:lstStyle/>
          <a:p>
            <a:r>
              <a:rPr lang="en-US" dirty="0"/>
              <a:t>Usmi Mukherjee, Dalhousie University</a:t>
            </a:r>
          </a:p>
        </p:txBody>
      </p:sp>
      <p:sp>
        <p:nvSpPr>
          <p:cNvPr id="6" name="Slide Number Placeholder 5">
            <a:extLst>
              <a:ext uri="{FF2B5EF4-FFF2-40B4-BE49-F238E27FC236}">
                <a16:creationId xmlns:a16="http://schemas.microsoft.com/office/drawing/2014/main" id="{D7964B66-AFE5-9A12-D369-39FAACCE9FC1}"/>
              </a:ext>
            </a:extLst>
          </p:cNvPr>
          <p:cNvSpPr>
            <a:spLocks noGrp="1"/>
          </p:cNvSpPr>
          <p:nvPr>
            <p:ph type="sldNum" sz="quarter" idx="12"/>
          </p:nvPr>
        </p:nvSpPr>
        <p:spPr/>
        <p:txBody>
          <a:bodyPr/>
          <a:lstStyle/>
          <a:p>
            <a:fld id="{EDF96001-7E4F-EB42-8596-9AF1BDDEE6AD}" type="slidenum">
              <a:rPr lang="en-US" smtClean="0"/>
              <a:t>7</a:t>
            </a:fld>
            <a:endParaRPr lang="en-US" dirty="0"/>
          </a:p>
        </p:txBody>
      </p:sp>
      <p:pic>
        <p:nvPicPr>
          <p:cNvPr id="8" name="Content Placeholder 7" descr="A screenshot of a computer program&#10;&#10;Description automatically generated">
            <a:extLst>
              <a:ext uri="{FF2B5EF4-FFF2-40B4-BE49-F238E27FC236}">
                <a16:creationId xmlns:a16="http://schemas.microsoft.com/office/drawing/2014/main" id="{36BB6F47-9AAB-92C7-CA07-C8671C74BDF3}"/>
              </a:ext>
            </a:extLst>
          </p:cNvPr>
          <p:cNvPicPr>
            <a:picLocks noGrp="1" noChangeAspect="1"/>
          </p:cNvPicPr>
          <p:nvPr>
            <p:ph sz="half" idx="1"/>
          </p:nvPr>
        </p:nvPicPr>
        <p:blipFill>
          <a:blip r:embed="rId3"/>
          <a:stretch>
            <a:fillRect/>
          </a:stretch>
        </p:blipFill>
        <p:spPr>
          <a:xfrm>
            <a:off x="520739" y="1005574"/>
            <a:ext cx="7865738" cy="3677705"/>
          </a:xfrm>
        </p:spPr>
      </p:pic>
      <p:sp>
        <p:nvSpPr>
          <p:cNvPr id="9" name="Rectangle 8">
            <a:extLst>
              <a:ext uri="{FF2B5EF4-FFF2-40B4-BE49-F238E27FC236}">
                <a16:creationId xmlns:a16="http://schemas.microsoft.com/office/drawing/2014/main" id="{902C2414-34E6-2FB6-97F1-7B8CFE62234A}"/>
              </a:ext>
            </a:extLst>
          </p:cNvPr>
          <p:cNvSpPr/>
          <p:nvPr/>
        </p:nvSpPr>
        <p:spPr>
          <a:xfrm>
            <a:off x="615263" y="1151528"/>
            <a:ext cx="1268128" cy="308781"/>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DC4CAD4-3E52-9C9C-C129-AFDEF488B1BE}"/>
              </a:ext>
            </a:extLst>
          </p:cNvPr>
          <p:cNvSpPr/>
          <p:nvPr/>
        </p:nvSpPr>
        <p:spPr>
          <a:xfrm>
            <a:off x="4885898" y="1110580"/>
            <a:ext cx="655093" cy="377023"/>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9A8DCC8E-9D73-EDE1-498C-8055D24B980C}"/>
              </a:ext>
            </a:extLst>
          </p:cNvPr>
          <p:cNvSpPr/>
          <p:nvPr/>
        </p:nvSpPr>
        <p:spPr>
          <a:xfrm>
            <a:off x="1276065" y="3198137"/>
            <a:ext cx="1197873" cy="125093"/>
          </a:xfrm>
          <a:prstGeom prst="rect">
            <a:avLst/>
          </a:prstGeom>
          <a:solidFill>
            <a:srgbClr val="FF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85012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E62E9-2EAE-BC18-7323-D8342C0B317B}"/>
              </a:ext>
            </a:extLst>
          </p:cNvPr>
          <p:cNvSpPr>
            <a:spLocks noGrp="1"/>
          </p:cNvSpPr>
          <p:nvPr>
            <p:ph type="title"/>
          </p:nvPr>
        </p:nvSpPr>
        <p:spPr/>
        <p:txBody>
          <a:bodyPr>
            <a:normAutofit/>
          </a:bodyPr>
          <a:lstStyle/>
          <a:p>
            <a:r>
              <a:rPr lang="en-US" sz="2800" b="1" dirty="0">
                <a:latin typeface="Arial" panose="020B0604020202020204" pitchFamily="34" charset="0"/>
              </a:rPr>
              <a:t>Research Problem</a:t>
            </a:r>
            <a:endParaRPr lang="en-CA" sz="2800" b="1" dirty="0">
              <a:latin typeface="Arial" panose="020B0604020202020204" pitchFamily="34" charset="0"/>
            </a:endParaRPr>
          </a:p>
        </p:txBody>
      </p:sp>
      <p:sp>
        <p:nvSpPr>
          <p:cNvPr id="5" name="Date Placeholder 4">
            <a:extLst>
              <a:ext uri="{FF2B5EF4-FFF2-40B4-BE49-F238E27FC236}">
                <a16:creationId xmlns:a16="http://schemas.microsoft.com/office/drawing/2014/main" id="{5A8FD5B2-0236-90A7-1FFE-3886E6909D80}"/>
              </a:ext>
            </a:extLst>
          </p:cNvPr>
          <p:cNvSpPr>
            <a:spLocks noGrp="1"/>
          </p:cNvSpPr>
          <p:nvPr>
            <p:ph type="dt" sz="half" idx="10"/>
          </p:nvPr>
        </p:nvSpPr>
        <p:spPr/>
        <p:txBody>
          <a:bodyPr/>
          <a:lstStyle/>
          <a:p>
            <a:fld id="{AC75CE65-649B-3A42-903B-457B0659D5C8}" type="datetime3">
              <a:rPr lang="en-CA" smtClean="0"/>
              <a:t>15 December 2023</a:t>
            </a:fld>
            <a:endParaRPr lang="en-US"/>
          </a:p>
        </p:txBody>
      </p:sp>
      <p:sp>
        <p:nvSpPr>
          <p:cNvPr id="6" name="Footer Placeholder 5">
            <a:extLst>
              <a:ext uri="{FF2B5EF4-FFF2-40B4-BE49-F238E27FC236}">
                <a16:creationId xmlns:a16="http://schemas.microsoft.com/office/drawing/2014/main" id="{4B7BFD72-B572-3A92-67B1-C967BE98063B}"/>
              </a:ext>
            </a:extLst>
          </p:cNvPr>
          <p:cNvSpPr>
            <a:spLocks noGrp="1"/>
          </p:cNvSpPr>
          <p:nvPr>
            <p:ph type="ftr" sz="quarter" idx="11"/>
          </p:nvPr>
        </p:nvSpPr>
        <p:spPr>
          <a:xfrm>
            <a:off x="202660" y="4763591"/>
            <a:ext cx="2735264" cy="273844"/>
          </a:xfrm>
        </p:spPr>
        <p:txBody>
          <a:bodyPr/>
          <a:lstStyle/>
          <a:p>
            <a:r>
              <a:rPr lang="en-US" dirty="0"/>
              <a:t>Usmi Mukherjee, Dalhousie University</a:t>
            </a:r>
          </a:p>
        </p:txBody>
      </p:sp>
      <p:sp>
        <p:nvSpPr>
          <p:cNvPr id="7" name="Slide Number Placeholder 6">
            <a:extLst>
              <a:ext uri="{FF2B5EF4-FFF2-40B4-BE49-F238E27FC236}">
                <a16:creationId xmlns:a16="http://schemas.microsoft.com/office/drawing/2014/main" id="{C8F7C351-3B19-6693-52E9-9E9C8732733C}"/>
              </a:ext>
            </a:extLst>
          </p:cNvPr>
          <p:cNvSpPr>
            <a:spLocks noGrp="1"/>
          </p:cNvSpPr>
          <p:nvPr>
            <p:ph type="sldNum" sz="quarter" idx="12"/>
          </p:nvPr>
        </p:nvSpPr>
        <p:spPr/>
        <p:txBody>
          <a:bodyPr/>
          <a:lstStyle/>
          <a:p>
            <a:fld id="{EDF96001-7E4F-EB42-8596-9AF1BDDEE6AD}" type="slidenum">
              <a:rPr lang="en-US" smtClean="0"/>
              <a:t>8</a:t>
            </a:fld>
            <a:endParaRPr lang="en-US"/>
          </a:p>
        </p:txBody>
      </p:sp>
      <p:grpSp>
        <p:nvGrpSpPr>
          <p:cNvPr id="15" name="Group 14">
            <a:extLst>
              <a:ext uri="{FF2B5EF4-FFF2-40B4-BE49-F238E27FC236}">
                <a16:creationId xmlns:a16="http://schemas.microsoft.com/office/drawing/2014/main" id="{AD8C2FA7-D66D-AF5B-C506-09BA5005753F}"/>
              </a:ext>
            </a:extLst>
          </p:cNvPr>
          <p:cNvGrpSpPr/>
          <p:nvPr/>
        </p:nvGrpSpPr>
        <p:grpSpPr>
          <a:xfrm>
            <a:off x="422938" y="3254947"/>
            <a:ext cx="3959828" cy="683105"/>
            <a:chOff x="1372888" y="1989088"/>
            <a:chExt cx="3959828" cy="683105"/>
          </a:xfrm>
        </p:grpSpPr>
        <p:sp>
          <p:nvSpPr>
            <p:cNvPr id="11" name="Freeform: Shape 10">
              <a:extLst>
                <a:ext uri="{FF2B5EF4-FFF2-40B4-BE49-F238E27FC236}">
                  <a16:creationId xmlns:a16="http://schemas.microsoft.com/office/drawing/2014/main" id="{E559FA6A-2DA3-6C3A-D97A-E1008B46BA90}"/>
                </a:ext>
              </a:extLst>
            </p:cNvPr>
            <p:cNvSpPr/>
            <p:nvPr/>
          </p:nvSpPr>
          <p:spPr>
            <a:xfrm>
              <a:off x="2071078" y="2022327"/>
              <a:ext cx="3261638" cy="616628"/>
            </a:xfrm>
            <a:custGeom>
              <a:avLst/>
              <a:gdLst>
                <a:gd name="connsiteX0" fmla="*/ 0 w 4760663"/>
                <a:gd name="connsiteY0" fmla="*/ 0 h 616626"/>
                <a:gd name="connsiteX1" fmla="*/ 4452350 w 4760663"/>
                <a:gd name="connsiteY1" fmla="*/ 0 h 616626"/>
                <a:gd name="connsiteX2" fmla="*/ 4760663 w 4760663"/>
                <a:gd name="connsiteY2" fmla="*/ 308313 h 616626"/>
                <a:gd name="connsiteX3" fmla="*/ 4452350 w 4760663"/>
                <a:gd name="connsiteY3" fmla="*/ 616626 h 616626"/>
                <a:gd name="connsiteX4" fmla="*/ 0 w 4760663"/>
                <a:gd name="connsiteY4" fmla="*/ 616626 h 616626"/>
                <a:gd name="connsiteX5" fmla="*/ 0 w 4760663"/>
                <a:gd name="connsiteY5" fmla="*/ 0 h 6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0663" h="616626">
                  <a:moveTo>
                    <a:pt x="4760663" y="616625"/>
                  </a:moveTo>
                  <a:lnTo>
                    <a:pt x="308313" y="616625"/>
                  </a:lnTo>
                  <a:lnTo>
                    <a:pt x="0" y="308313"/>
                  </a:lnTo>
                  <a:lnTo>
                    <a:pt x="308313" y="1"/>
                  </a:lnTo>
                  <a:lnTo>
                    <a:pt x="4760663" y="1"/>
                  </a:lnTo>
                  <a:lnTo>
                    <a:pt x="4760663" y="616625"/>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60036" tIns="53341" rIns="99568" bIns="53340" numCol="1" spcCol="1270" anchor="ctr" anchorCtr="0">
              <a:noAutofit/>
            </a:bodyPr>
            <a:lstStyle/>
            <a:p>
              <a:pPr marL="0" lvl="0" indent="0" algn="r" defTabSz="622300">
                <a:lnSpc>
                  <a:spcPct val="90000"/>
                </a:lnSpc>
                <a:spcBef>
                  <a:spcPct val="0"/>
                </a:spcBef>
                <a:spcAft>
                  <a:spcPct val="35000"/>
                </a:spcAft>
                <a:buNone/>
              </a:pPr>
              <a:r>
                <a:rPr lang="en-US" sz="1100" b="1" kern="1200" dirty="0">
                  <a:solidFill>
                    <a:schemeClr val="tx1"/>
                  </a:solidFill>
                  <a:latin typeface="Arial" panose="020B0604020202020204" pitchFamily="34" charset="0"/>
                </a:rPr>
                <a:t>Answering follow-up </a:t>
              </a:r>
              <a:r>
                <a:rPr lang="en-US" sz="1050" b="1" dirty="0">
                  <a:solidFill>
                    <a:schemeClr val="tx1"/>
                  </a:solidFill>
                  <a:latin typeface="Arial" panose="020B0604020202020204" pitchFamily="34" charset="0"/>
                  <a:cs typeface="Arial" panose="020B0604020202020204" pitchFamily="34" charset="0"/>
                </a:rPr>
                <a:t>question on bug report </a:t>
              </a:r>
            </a:p>
          </p:txBody>
        </p:sp>
        <p:sp>
          <p:nvSpPr>
            <p:cNvPr id="12" name="Oval 11" descr="Questions with solid fill">
              <a:extLst>
                <a:ext uri="{FF2B5EF4-FFF2-40B4-BE49-F238E27FC236}">
                  <a16:creationId xmlns:a16="http://schemas.microsoft.com/office/drawing/2014/main" id="{C8E1F795-08C3-C47C-365B-4BE2DE2561B4}"/>
                </a:ext>
              </a:extLst>
            </p:cNvPr>
            <p:cNvSpPr/>
            <p:nvPr/>
          </p:nvSpPr>
          <p:spPr>
            <a:xfrm>
              <a:off x="1372888" y="1989088"/>
              <a:ext cx="698190" cy="683105"/>
            </a:xfrm>
            <a:prstGeom prst="ellipse">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CA"/>
            </a:p>
          </p:txBody>
        </p:sp>
      </p:grpSp>
      <p:grpSp>
        <p:nvGrpSpPr>
          <p:cNvPr id="16" name="Group 15">
            <a:extLst>
              <a:ext uri="{FF2B5EF4-FFF2-40B4-BE49-F238E27FC236}">
                <a16:creationId xmlns:a16="http://schemas.microsoft.com/office/drawing/2014/main" id="{4D0E7122-7B9D-757F-1E6E-16C457FC034F}"/>
              </a:ext>
            </a:extLst>
          </p:cNvPr>
          <p:cNvGrpSpPr/>
          <p:nvPr/>
        </p:nvGrpSpPr>
        <p:grpSpPr>
          <a:xfrm>
            <a:off x="4655135" y="3288186"/>
            <a:ext cx="4197440" cy="651343"/>
            <a:chOff x="6162665" y="2291497"/>
            <a:chExt cx="4197440" cy="651343"/>
          </a:xfrm>
        </p:grpSpPr>
        <p:sp>
          <p:nvSpPr>
            <p:cNvPr id="13" name="Freeform: Shape 12">
              <a:extLst>
                <a:ext uri="{FF2B5EF4-FFF2-40B4-BE49-F238E27FC236}">
                  <a16:creationId xmlns:a16="http://schemas.microsoft.com/office/drawing/2014/main" id="{6F031765-DD9D-F2F0-FB62-5B8F4F43B0A8}"/>
                </a:ext>
              </a:extLst>
            </p:cNvPr>
            <p:cNvSpPr/>
            <p:nvPr/>
          </p:nvSpPr>
          <p:spPr>
            <a:xfrm flipH="1">
              <a:off x="6162665" y="2291497"/>
              <a:ext cx="3445877" cy="616628"/>
            </a:xfrm>
            <a:custGeom>
              <a:avLst/>
              <a:gdLst>
                <a:gd name="connsiteX0" fmla="*/ 0 w 4760663"/>
                <a:gd name="connsiteY0" fmla="*/ 0 h 616626"/>
                <a:gd name="connsiteX1" fmla="*/ 4452350 w 4760663"/>
                <a:gd name="connsiteY1" fmla="*/ 0 h 616626"/>
                <a:gd name="connsiteX2" fmla="*/ 4760663 w 4760663"/>
                <a:gd name="connsiteY2" fmla="*/ 308313 h 616626"/>
                <a:gd name="connsiteX3" fmla="*/ 4452350 w 4760663"/>
                <a:gd name="connsiteY3" fmla="*/ 616626 h 616626"/>
                <a:gd name="connsiteX4" fmla="*/ 0 w 4760663"/>
                <a:gd name="connsiteY4" fmla="*/ 616626 h 616626"/>
                <a:gd name="connsiteX5" fmla="*/ 0 w 4760663"/>
                <a:gd name="connsiteY5" fmla="*/ 0 h 6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0663" h="616626">
                  <a:moveTo>
                    <a:pt x="4760663" y="616625"/>
                  </a:moveTo>
                  <a:lnTo>
                    <a:pt x="308313" y="616625"/>
                  </a:lnTo>
                  <a:lnTo>
                    <a:pt x="0" y="308313"/>
                  </a:lnTo>
                  <a:lnTo>
                    <a:pt x="308313" y="1"/>
                  </a:lnTo>
                  <a:lnTo>
                    <a:pt x="4760663" y="1"/>
                  </a:lnTo>
                  <a:lnTo>
                    <a:pt x="4760663" y="616625"/>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60036" tIns="53341" rIns="99568" bIns="53341" numCol="1" spcCol="1270" anchor="ctr" anchorCtr="0">
              <a:noAutofit/>
            </a:bodyPr>
            <a:lstStyle/>
            <a:p>
              <a:pPr marL="0" lvl="0" indent="0" algn="l" defTabSz="622300">
                <a:lnSpc>
                  <a:spcPct val="90000"/>
                </a:lnSpc>
                <a:spcBef>
                  <a:spcPct val="0"/>
                </a:spcBef>
                <a:spcAft>
                  <a:spcPct val="35000"/>
                </a:spcAft>
                <a:buNone/>
              </a:pPr>
              <a:r>
                <a:rPr lang="en-US" sz="1100" b="1" kern="1200" dirty="0">
                  <a:solidFill>
                    <a:schemeClr val="tx1"/>
                  </a:solidFill>
                  <a:latin typeface="Arial" panose="020B0604020202020204" pitchFamily="34" charset="0"/>
                </a:rPr>
                <a:t>Explaining domain specific terms or jargon</a:t>
              </a:r>
            </a:p>
          </p:txBody>
        </p:sp>
        <p:sp>
          <p:nvSpPr>
            <p:cNvPr id="14" name="Oval 13" descr="Information with solid fill">
              <a:extLst>
                <a:ext uri="{FF2B5EF4-FFF2-40B4-BE49-F238E27FC236}">
                  <a16:creationId xmlns:a16="http://schemas.microsoft.com/office/drawing/2014/main" id="{1D6E3951-D1DE-566D-DC17-31CC74ADBBF1}"/>
                </a:ext>
              </a:extLst>
            </p:cNvPr>
            <p:cNvSpPr/>
            <p:nvPr/>
          </p:nvSpPr>
          <p:spPr>
            <a:xfrm>
              <a:off x="9661914" y="2295362"/>
              <a:ext cx="698191" cy="647478"/>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CA" dirty="0"/>
            </a:p>
          </p:txBody>
        </p:sp>
      </p:grpSp>
      <p:sp>
        <p:nvSpPr>
          <p:cNvPr id="9" name="Arrow: Down 8">
            <a:extLst>
              <a:ext uri="{FF2B5EF4-FFF2-40B4-BE49-F238E27FC236}">
                <a16:creationId xmlns:a16="http://schemas.microsoft.com/office/drawing/2014/main" id="{B36BE4D3-6EF9-061D-8047-8E260B7AD9D2}"/>
              </a:ext>
            </a:extLst>
          </p:cNvPr>
          <p:cNvSpPr/>
          <p:nvPr/>
        </p:nvSpPr>
        <p:spPr>
          <a:xfrm>
            <a:off x="4290646" y="1677114"/>
            <a:ext cx="343877" cy="273844"/>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19" name="TextBox 18">
            <a:extLst>
              <a:ext uri="{FF2B5EF4-FFF2-40B4-BE49-F238E27FC236}">
                <a16:creationId xmlns:a16="http://schemas.microsoft.com/office/drawing/2014/main" id="{D8CCB2CA-0B10-4F43-9F9A-2FDD71D8DD76}"/>
              </a:ext>
            </a:extLst>
          </p:cNvPr>
          <p:cNvSpPr txBox="1"/>
          <p:nvPr/>
        </p:nvSpPr>
        <p:spPr>
          <a:xfrm>
            <a:off x="3074047" y="1393985"/>
            <a:ext cx="2735264" cy="27432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b="1" dirty="0">
                <a:solidFill>
                  <a:schemeClr val="tx1"/>
                </a:solidFill>
                <a:latin typeface="Arial" panose="020B0604020202020204" pitchFamily="34" charset="0"/>
              </a:rPr>
              <a:t>Missing information in bug reports </a:t>
            </a:r>
          </a:p>
          <a:p>
            <a:pPr algn="ctr"/>
            <a:endParaRPr lang="en-CA" dirty="0"/>
          </a:p>
        </p:txBody>
      </p:sp>
      <p:sp>
        <p:nvSpPr>
          <p:cNvPr id="20" name="TextBox 19">
            <a:extLst>
              <a:ext uri="{FF2B5EF4-FFF2-40B4-BE49-F238E27FC236}">
                <a16:creationId xmlns:a16="http://schemas.microsoft.com/office/drawing/2014/main" id="{503CB42B-1ED8-FF5E-A736-3660AF5B1279}"/>
              </a:ext>
            </a:extLst>
          </p:cNvPr>
          <p:cNvSpPr txBox="1"/>
          <p:nvPr/>
        </p:nvSpPr>
        <p:spPr>
          <a:xfrm>
            <a:off x="3074047" y="2542274"/>
            <a:ext cx="2735264" cy="43088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b="1" dirty="0">
                <a:solidFill>
                  <a:schemeClr val="tx1"/>
                </a:solidFill>
                <a:latin typeface="Arial" panose="020B0604020202020204" pitchFamily="34" charset="0"/>
                <a:cs typeface="Arial" panose="020B0604020202020204" pitchFamily="34" charset="0"/>
              </a:rPr>
              <a:t>Bug not reproduced or resolved in time</a:t>
            </a:r>
            <a:endParaRPr lang="en-CA" sz="1100" b="1" dirty="0">
              <a:solidFill>
                <a:schemeClr val="tx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0AF8552-EF2E-07DA-5ED9-0E96F0008BFA}"/>
              </a:ext>
            </a:extLst>
          </p:cNvPr>
          <p:cNvSpPr txBox="1"/>
          <p:nvPr/>
        </p:nvSpPr>
        <p:spPr>
          <a:xfrm>
            <a:off x="3074047" y="1950958"/>
            <a:ext cx="2735264" cy="2616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b="1" dirty="0">
                <a:solidFill>
                  <a:schemeClr val="tx1"/>
                </a:solidFill>
                <a:latin typeface="Arial" panose="020B0604020202020204" pitchFamily="34" charset="0"/>
                <a:cs typeface="Arial" panose="020B0604020202020204" pitchFamily="34" charset="0"/>
              </a:rPr>
              <a:t>Lack of understandability</a:t>
            </a:r>
            <a:endParaRPr lang="en-CA" sz="1100" b="1" dirty="0">
              <a:solidFill>
                <a:schemeClr val="tx1"/>
              </a:solidFill>
              <a:latin typeface="Arial" panose="020B0604020202020204" pitchFamily="34" charset="0"/>
              <a:cs typeface="Arial" panose="020B0604020202020204" pitchFamily="34" charset="0"/>
            </a:endParaRPr>
          </a:p>
        </p:txBody>
      </p:sp>
      <p:sp>
        <p:nvSpPr>
          <p:cNvPr id="22" name="Arrow: Down 21">
            <a:extLst>
              <a:ext uri="{FF2B5EF4-FFF2-40B4-BE49-F238E27FC236}">
                <a16:creationId xmlns:a16="http://schemas.microsoft.com/office/drawing/2014/main" id="{327C93B1-4F64-F6D5-639B-CE6A2545F027}"/>
              </a:ext>
            </a:extLst>
          </p:cNvPr>
          <p:cNvSpPr/>
          <p:nvPr/>
        </p:nvSpPr>
        <p:spPr>
          <a:xfrm>
            <a:off x="4293878" y="2234541"/>
            <a:ext cx="343877" cy="273844"/>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
        <p:nvSpPr>
          <p:cNvPr id="23" name="Arrow: Down 22">
            <a:extLst>
              <a:ext uri="{FF2B5EF4-FFF2-40B4-BE49-F238E27FC236}">
                <a16:creationId xmlns:a16="http://schemas.microsoft.com/office/drawing/2014/main" id="{62893267-0B3F-2343-C41D-4B4CF51DDF19}"/>
              </a:ext>
            </a:extLst>
          </p:cNvPr>
          <p:cNvSpPr/>
          <p:nvPr/>
        </p:nvSpPr>
        <p:spPr>
          <a:xfrm>
            <a:off x="4293878" y="2993619"/>
            <a:ext cx="343877" cy="273844"/>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2327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BEBA8EAE-BF5A-486C-A8C5-ECC9F3942E4B}">
                <a14:imgProps xmlns:a14="http://schemas.microsoft.com/office/drawing/2010/main">
                  <a14:imgLayer r:embed="rId4">
                    <a14:imgEffect>
                      <a14:brightnessContrast bright="-56000" contrast="3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88F27-AFFA-53A0-2A73-DFEE6956823E}"/>
              </a:ext>
            </a:extLst>
          </p:cNvPr>
          <p:cNvSpPr>
            <a:spLocks noGrp="1"/>
          </p:cNvSpPr>
          <p:nvPr>
            <p:ph type="body" sz="quarter" idx="15"/>
          </p:nvPr>
        </p:nvSpPr>
        <p:spPr>
          <a:xfrm>
            <a:off x="956751" y="1383913"/>
            <a:ext cx="5195626" cy="624268"/>
          </a:xfrm>
        </p:spPr>
        <p:txBody>
          <a:bodyPr>
            <a:normAutofit fontScale="77500" lnSpcReduction="20000"/>
          </a:bodyPr>
          <a:lstStyle/>
          <a:p>
            <a:pPr algn="ctr">
              <a:lnSpc>
                <a:spcPct val="150000"/>
              </a:lnSpc>
            </a:pPr>
            <a:r>
              <a:rPr lang="en-US" sz="3600" b="1" dirty="0">
                <a:latin typeface="Arial" panose="020B0604020202020204" pitchFamily="34" charset="0"/>
              </a:rPr>
              <a:t>BugMentor</a:t>
            </a:r>
            <a:endParaRPr lang="en-US" b="1" dirty="0">
              <a:latin typeface="Arial" panose="020B0604020202020204" pitchFamily="34" charset="0"/>
            </a:endParaRPr>
          </a:p>
        </p:txBody>
      </p:sp>
      <p:sp>
        <p:nvSpPr>
          <p:cNvPr id="8" name="Text Placeholder 7">
            <a:extLst>
              <a:ext uri="{FF2B5EF4-FFF2-40B4-BE49-F238E27FC236}">
                <a16:creationId xmlns:a16="http://schemas.microsoft.com/office/drawing/2014/main" id="{3F790B2C-AB7E-1ACC-A3A8-B24E68E53B7A}"/>
              </a:ext>
            </a:extLst>
          </p:cNvPr>
          <p:cNvSpPr>
            <a:spLocks noGrp="1"/>
          </p:cNvSpPr>
          <p:nvPr>
            <p:ph type="body" sz="quarter" idx="16"/>
          </p:nvPr>
        </p:nvSpPr>
        <p:spPr/>
        <p:txBody>
          <a:bodyPr/>
          <a:lstStyle/>
          <a:p>
            <a:r>
              <a:rPr lang="en-US" sz="1800" dirty="0">
                <a:latin typeface="+mj-lt"/>
                <a:ea typeface="+mj-ea"/>
              </a:rPr>
              <a:t>Part 2</a:t>
            </a:r>
          </a:p>
          <a:p>
            <a:endParaRPr lang="en-US" dirty="0"/>
          </a:p>
        </p:txBody>
      </p:sp>
      <p:grpSp>
        <p:nvGrpSpPr>
          <p:cNvPr id="21" name="Group 20">
            <a:extLst>
              <a:ext uri="{FF2B5EF4-FFF2-40B4-BE49-F238E27FC236}">
                <a16:creationId xmlns:a16="http://schemas.microsoft.com/office/drawing/2014/main" id="{68919D21-0500-9A47-247A-7C0271F2D796}"/>
              </a:ext>
            </a:extLst>
          </p:cNvPr>
          <p:cNvGrpSpPr/>
          <p:nvPr/>
        </p:nvGrpSpPr>
        <p:grpSpPr>
          <a:xfrm>
            <a:off x="6841682" y="228600"/>
            <a:ext cx="2085663" cy="489857"/>
            <a:chOff x="6841682" y="228600"/>
            <a:chExt cx="2085663" cy="489857"/>
          </a:xfrm>
        </p:grpSpPr>
        <p:sp>
          <p:nvSpPr>
            <p:cNvPr id="22" name="Oval 21">
              <a:extLst>
                <a:ext uri="{FF2B5EF4-FFF2-40B4-BE49-F238E27FC236}">
                  <a16:creationId xmlns:a16="http://schemas.microsoft.com/office/drawing/2014/main" id="{FB9151A5-57CE-6105-5EAC-6DA81C33F35E}"/>
                </a:ext>
              </a:extLst>
            </p:cNvPr>
            <p:cNvSpPr/>
            <p:nvPr/>
          </p:nvSpPr>
          <p:spPr>
            <a:xfrm>
              <a:off x="6841682"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P1</a:t>
              </a:r>
              <a:endParaRPr lang="en-CA" sz="1100" b="1" dirty="0">
                <a:solidFill>
                  <a:schemeClr val="tx1"/>
                </a:solidFill>
              </a:endParaRPr>
            </a:p>
          </p:txBody>
        </p:sp>
        <p:sp>
          <p:nvSpPr>
            <p:cNvPr id="23" name="Oval 22">
              <a:extLst>
                <a:ext uri="{FF2B5EF4-FFF2-40B4-BE49-F238E27FC236}">
                  <a16:creationId xmlns:a16="http://schemas.microsoft.com/office/drawing/2014/main" id="{A62C2FF2-4D6D-7734-0544-C59D0FEA3D26}"/>
                </a:ext>
              </a:extLst>
            </p:cNvPr>
            <p:cNvSpPr/>
            <p:nvPr/>
          </p:nvSpPr>
          <p:spPr>
            <a:xfrm>
              <a:off x="7379437" y="228600"/>
              <a:ext cx="491654" cy="48985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P2</a:t>
              </a:r>
              <a:endParaRPr lang="en-CA" sz="1100" b="1" dirty="0">
                <a:solidFill>
                  <a:schemeClr val="tx1"/>
                </a:solidFill>
              </a:endParaRPr>
            </a:p>
          </p:txBody>
        </p:sp>
        <p:sp>
          <p:nvSpPr>
            <p:cNvPr id="24" name="Oval 23">
              <a:extLst>
                <a:ext uri="{FF2B5EF4-FFF2-40B4-BE49-F238E27FC236}">
                  <a16:creationId xmlns:a16="http://schemas.microsoft.com/office/drawing/2014/main" id="{9F010C87-D400-5D4E-C33B-02FA7D14BA85}"/>
                </a:ext>
              </a:extLst>
            </p:cNvPr>
            <p:cNvSpPr/>
            <p:nvPr/>
          </p:nvSpPr>
          <p:spPr>
            <a:xfrm>
              <a:off x="7917192"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P3</a:t>
              </a:r>
              <a:endParaRPr lang="en-CA" sz="1100" b="1" dirty="0">
                <a:solidFill>
                  <a:schemeClr val="tx1"/>
                </a:solidFill>
              </a:endParaRPr>
            </a:p>
          </p:txBody>
        </p:sp>
        <p:sp>
          <p:nvSpPr>
            <p:cNvPr id="25" name="Oval 24">
              <a:extLst>
                <a:ext uri="{FF2B5EF4-FFF2-40B4-BE49-F238E27FC236}">
                  <a16:creationId xmlns:a16="http://schemas.microsoft.com/office/drawing/2014/main" id="{36855458-B404-3991-1354-7E3D590BAC92}"/>
                </a:ext>
              </a:extLst>
            </p:cNvPr>
            <p:cNvSpPr/>
            <p:nvPr/>
          </p:nvSpPr>
          <p:spPr>
            <a:xfrm>
              <a:off x="8435691" y="228600"/>
              <a:ext cx="491654" cy="489857"/>
            </a:xfrm>
            <a:prstGeom prst="ellipse">
              <a:avLst/>
            </a:prstGeom>
            <a:solidFill>
              <a:schemeClr val="bg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b="1" dirty="0">
                  <a:solidFill>
                    <a:schemeClr val="tx1"/>
                  </a:solidFill>
                </a:rPr>
                <a:t>P4</a:t>
              </a:r>
              <a:endParaRPr lang="en-CA" sz="1100" b="1" dirty="0">
                <a:solidFill>
                  <a:schemeClr val="tx1"/>
                </a:solidFill>
              </a:endParaRPr>
            </a:p>
          </p:txBody>
        </p:sp>
      </p:grpSp>
      <p:sp>
        <p:nvSpPr>
          <p:cNvPr id="26" name="TextBox 25">
            <a:extLst>
              <a:ext uri="{FF2B5EF4-FFF2-40B4-BE49-F238E27FC236}">
                <a16:creationId xmlns:a16="http://schemas.microsoft.com/office/drawing/2014/main" id="{64EE87BB-E253-9532-BD96-2AEE3C46C6D2}"/>
              </a:ext>
            </a:extLst>
          </p:cNvPr>
          <p:cNvSpPr txBox="1"/>
          <p:nvPr/>
        </p:nvSpPr>
        <p:spPr>
          <a:xfrm>
            <a:off x="707470" y="2084051"/>
            <a:ext cx="5787162" cy="830997"/>
          </a:xfrm>
          <a:prstGeom prst="rect">
            <a:avLst/>
          </a:prstGeom>
          <a:noFill/>
        </p:spPr>
        <p:txBody>
          <a:bodyPr wrap="none" rtlCol="0">
            <a:spAutoFit/>
          </a:bodyPr>
          <a:lstStyle/>
          <a:p>
            <a:pPr algn="ctr"/>
            <a:r>
              <a:rPr lang="en-US" sz="1600" b="1" i="0" dirty="0">
                <a:effectLst/>
                <a:latin typeface="Arial" panose="020B0604020202020204" pitchFamily="34" charset="0"/>
              </a:rPr>
              <a:t>Answering Follow-up Questions from Bug</a:t>
            </a:r>
            <a:br>
              <a:rPr lang="en-US" sz="1600" b="1" dirty="0">
                <a:latin typeface="Arial" panose="020B0604020202020204" pitchFamily="34" charset="0"/>
              </a:rPr>
            </a:br>
            <a:r>
              <a:rPr lang="en-US" sz="1600" b="1" i="0" dirty="0">
                <a:effectLst/>
                <a:latin typeface="Arial" panose="020B0604020202020204" pitchFamily="34" charset="0"/>
              </a:rPr>
              <a:t>Reports Leveraging Structured Information Retrieval with</a:t>
            </a:r>
            <a:br>
              <a:rPr lang="en-US" sz="1600" b="1" dirty="0">
                <a:latin typeface="Arial" panose="020B0604020202020204" pitchFamily="34" charset="0"/>
              </a:rPr>
            </a:br>
            <a:r>
              <a:rPr lang="en-US" sz="1600" b="1" i="0" dirty="0">
                <a:effectLst/>
                <a:latin typeface="Arial" panose="020B0604020202020204" pitchFamily="34" charset="0"/>
              </a:rPr>
              <a:t>Neural Text Generation</a:t>
            </a:r>
            <a:endParaRPr lang="en-CA" sz="1600" dirty="0"/>
          </a:p>
        </p:txBody>
      </p:sp>
    </p:spTree>
    <p:extLst>
      <p:ext uri="{BB962C8B-B14F-4D97-AF65-F5344CB8AC3E}">
        <p14:creationId xmlns:p14="http://schemas.microsoft.com/office/powerpoint/2010/main" val="9391159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al Franklin">
      <a:majorFont>
        <a:latin typeface="Franklin Gothic Demi"/>
        <a:ea typeface=""/>
        <a:cs typeface=""/>
      </a:majorFont>
      <a:minorFont>
        <a:latin typeface="Franklin Gothic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housie PowerPoint Template" id="{14694951-7738-B44C-8E4B-3DB3470E8F6F}" vid="{8DD4A37A-287D-6C42-A49D-CF3DDE56DD77}"/>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al Franklin">
      <a:majorFont>
        <a:latin typeface="Franklin Gothic Demi"/>
        <a:ea typeface=""/>
        <a:cs typeface=""/>
      </a:majorFont>
      <a:minorFont>
        <a:latin typeface="Franklin Gothic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housie PowerPoint Template" id="{14694951-7738-B44C-8E4B-3DB3470E8F6F}" vid="{694BA024-26CA-064C-A5F8-9D9869613E09}"/>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al Franklin">
      <a:majorFont>
        <a:latin typeface="Franklin Gothic Demi"/>
        <a:ea typeface=""/>
        <a:cs typeface=""/>
      </a:majorFont>
      <a:minorFont>
        <a:latin typeface="Franklin Gothic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housie_PowerPointTemplate v3.potx" id="{468C8877-465B-47C9-87BF-7ED574866353}" vid="{2061D758-E875-4386-89A6-967CF7F892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function xmlns="3a94a719-c89c-4f45-a489-299f449afbe2">
      <Value>Branding and Creative Design</Value>
    </function>
    <contentOwner xmlns="3a94a719-c89c-4f45-a489-299f449afbe2">
      <UserInfo>
        <DisplayName>i:0#.f|membership|jl369436@dal.ca,#i:0#.f|membership|jl369436@dal.ca,#Julie.Hallett@dal.ca,#,#Julie Hallett,#,#Comms, Mktg &amp; Creative Services,#</DisplayName>
        <AccountId>24</AccountId>
        <AccountType/>
      </UserInfo>
    </contentOwner>
    <contentTopic xmlns="3a94a719-c89c-4f45-a489-299f449afbe2">
      <Value>Presentations</Value>
    </contentTopic>
    <contentCategory xmlns="3a94a719-c89c-4f45-a489-299f449afbe2">Resource</contentCategory>
    <audience xmlns="3a94a719-c89c-4f45-a489-299f449afbe2" xsi:nil="true"/>
    <Page xmlns="675d6f6c-1a45-4627-a849-6e1dffd780e9">presentation-templates</Pag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DE4DF90532CF4490F768E89AD26B22" ma:contentTypeVersion="13" ma:contentTypeDescription="Create a new document." ma:contentTypeScope="" ma:versionID="32560f12ab9b15bb89e34e4ed169da10">
  <xsd:schema xmlns:xsd="http://www.w3.org/2001/XMLSchema" xmlns:xs="http://www.w3.org/2001/XMLSchema" xmlns:p="http://schemas.microsoft.com/office/2006/metadata/properties" xmlns:ns2="3a94a719-c89c-4f45-a489-299f449afbe2" xmlns:ns3="675d6f6c-1a45-4627-a849-6e1dffd780e9" targetNamespace="http://schemas.microsoft.com/office/2006/metadata/properties" ma:root="true" ma:fieldsID="92c20d6a0b8384af766d5b277bbac6e7" ns2:_="" ns3:_="">
    <xsd:import namespace="3a94a719-c89c-4f45-a489-299f449afbe2"/>
    <xsd:import namespace="675d6f6c-1a45-4627-a849-6e1dffd780e9"/>
    <xsd:element name="properties">
      <xsd:complexType>
        <xsd:sequence>
          <xsd:element name="documentManagement">
            <xsd:complexType>
              <xsd:all>
                <xsd:element ref="ns2:contentOwner"/>
                <xsd:element ref="ns2:contentCategory" minOccurs="0"/>
                <xsd:element ref="ns2:contentTopic" minOccurs="0"/>
                <xsd:element ref="ns2:function" minOccurs="0"/>
                <xsd:element ref="ns2:audience"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Pa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94a719-c89c-4f45-a489-299f449afbe2" elementFormDefault="qualified">
    <xsd:import namespace="http://schemas.microsoft.com/office/2006/documentManagement/types"/>
    <xsd:import namespace="http://schemas.microsoft.com/office/infopath/2007/PartnerControls"/>
    <xsd:element name="contentOwner" ma:index="8" ma:displayName="Content Owner(s)" ma:description="Identify the person(s) who own the content added to this site" ma:list="UserInfo" ma:SharePointGroup="0" ma:internalName="contentOwn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contentCategory" ma:index="9" nillable="true" ma:displayName="Content Category" ma:description="Category of the content item" ma:format="RadioButtons" ma:internalName="contentCategory">
      <xsd:simpleType>
        <xsd:restriction base="dms:Choice">
          <xsd:enumeration value="Documentation"/>
          <xsd:enumeration value="Form"/>
          <xsd:enumeration value="Guideline"/>
          <xsd:enumeration value="Information"/>
          <xsd:enumeration value="Resource"/>
        </xsd:restriction>
      </xsd:simpleType>
    </xsd:element>
    <xsd:element name="contentTopic" ma:index="10" nillable="true" ma:displayName="Content Topic(s)" ma:description="Topic(s) of the content" ma:internalName="contentTopic">
      <xsd:complexType>
        <xsd:complexContent>
          <xsd:extension base="dms:MultiChoice">
            <xsd:sequence>
              <xsd:element name="Value" maxOccurs="unbounded" minOccurs="0" nillable="true">
                <xsd:simpleType>
                  <xsd:restriction base="dms:Choice">
                    <xsd:enumeration value="Advertising"/>
                    <xsd:enumeration value="Branding"/>
                    <xsd:enumeration value="Communications"/>
                    <xsd:enumeration value="Dal.ca Web"/>
                    <xsd:enumeration value="Editorial"/>
                    <xsd:enumeration value="Events"/>
                    <xsd:enumeration value="Graphic Design"/>
                    <xsd:enumeration value="Logos"/>
                    <xsd:enumeration value="Media Relations"/>
                    <xsd:enumeration value="Newsletters"/>
                    <xsd:enumeration value="Photography"/>
                    <xsd:enumeration value="Presentations"/>
                    <xsd:enumeration value="Project Planning"/>
                    <xsd:enumeration value="Publications"/>
                    <xsd:enumeration value="Social Media"/>
                    <xsd:enumeration value="Training"/>
                    <xsd:enumeration value="Videography"/>
                  </xsd:restriction>
                </xsd:simpleType>
              </xsd:element>
            </xsd:sequence>
          </xsd:extension>
        </xsd:complexContent>
      </xsd:complexType>
    </xsd:element>
    <xsd:element name="function" ma:index="11" nillable="true" ma:displayName="Function(s)" ma:description="Function(s) within CMC that deliver(s) the support or resource" ma:internalName="function">
      <xsd:complexType>
        <xsd:complexContent>
          <xsd:extension base="dms:MultiChoice">
            <xsd:sequence>
              <xsd:element name="Value" maxOccurs="unbounded" minOccurs="0" nillable="true">
                <xsd:simpleType>
                  <xsd:restriction base="dms:Choice">
                    <xsd:enumeration value="Branding and Creative Design"/>
                    <xsd:enumeration value="Digital and Web"/>
                    <xsd:enumeration value="Marketing and Advertising"/>
                    <xsd:enumeration value="Media and Communications"/>
                  </xsd:restriction>
                </xsd:simpleType>
              </xsd:element>
            </xsd:sequence>
          </xsd:extension>
        </xsd:complexContent>
      </xsd:complexType>
    </xsd:element>
    <xsd:element name="audience" ma:index="12" nillable="true" ma:displayName="Audience(s)" ma:description="Target audience(s) for the content" ma:internalName="audience">
      <xsd:complexType>
        <xsd:complexContent>
          <xsd:extension base="dms:MultiChoice">
            <xsd:sequence>
              <xsd:element name="Value" maxOccurs="unbounded" minOccurs="0" nillable="true">
                <xsd:simpleType>
                  <xsd:restriction base="dms:Choice">
                    <xsd:enumeration value="Student"/>
                    <xsd:enumeration value="Faculty"/>
                    <xsd:enumeration value="Staff"/>
                    <xsd:enumeration value="CommPlanning"/>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75d6f6c-1a45-4627-a849-6e1dffd780e9"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Page" ma:index="20" nillable="true" ma:displayName="Page" ma:format="Dropdown" ma:internalName="Pag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F47714-929D-4213-85A8-C43BE38F4F0D}">
  <ds:schemaRefs>
    <ds:schemaRef ds:uri="http://schemas.microsoft.com/sharepoint/v3/contenttype/forms"/>
  </ds:schemaRefs>
</ds:datastoreItem>
</file>

<file path=customXml/itemProps2.xml><?xml version="1.0" encoding="utf-8"?>
<ds:datastoreItem xmlns:ds="http://schemas.openxmlformats.org/officeDocument/2006/customXml" ds:itemID="{8516154A-D0D2-4927-ADE7-7491DA9AD967}">
  <ds:schemaRefs>
    <ds:schemaRef ds:uri="http://www.w3.org/XML/1998/namespace"/>
    <ds:schemaRef ds:uri="http://schemas.openxmlformats.org/package/2006/metadata/core-properties"/>
    <ds:schemaRef ds:uri="675d6f6c-1a45-4627-a849-6e1dffd780e9"/>
    <ds:schemaRef ds:uri="http://schemas.microsoft.com/office/2006/documentManagement/types"/>
    <ds:schemaRef ds:uri="http://purl.org/dc/dcmitype/"/>
    <ds:schemaRef ds:uri="http://purl.org/dc/terms/"/>
    <ds:schemaRef ds:uri="http://purl.org/dc/elements/1.1/"/>
    <ds:schemaRef ds:uri="3a94a719-c89c-4f45-a489-299f449afbe2"/>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498B075C-0C1B-497F-ACA1-7EC62A44D5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94a719-c89c-4f45-a489-299f449afbe2"/>
    <ds:schemaRef ds:uri="675d6f6c-1a45-4627-a849-6e1dffd780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Dalhousie PowerPoint Template</Template>
  <TotalTime>17963</TotalTime>
  <Words>5674</Words>
  <Application>Microsoft Office PowerPoint</Application>
  <PresentationFormat>On-screen Show (16:9)</PresentationFormat>
  <Paragraphs>721</Paragraphs>
  <Slides>57</Slides>
  <Notes>52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57</vt:i4>
      </vt:variant>
    </vt:vector>
  </HeadingPairs>
  <TitlesOfParts>
    <vt:vector size="70" baseType="lpstr">
      <vt:lpstr>Abadi</vt:lpstr>
      <vt:lpstr>ADLaM Display</vt:lpstr>
      <vt:lpstr>Arial</vt:lpstr>
      <vt:lpstr>Calibri</vt:lpstr>
      <vt:lpstr>CMR12</vt:lpstr>
      <vt:lpstr>Franklin Gothic Book</vt:lpstr>
      <vt:lpstr>Franklin Gothic Demi</vt:lpstr>
      <vt:lpstr>Franklin Gothic Demi (Headings)</vt:lpstr>
      <vt:lpstr>Garamond</vt:lpstr>
      <vt:lpstr>Söhne</vt:lpstr>
      <vt:lpstr>Office Theme</vt:lpstr>
      <vt:lpstr>1_Office Theme</vt:lpstr>
      <vt:lpstr>2_Office Theme</vt:lpstr>
      <vt:lpstr>Master’s Thesis Defense</vt:lpstr>
      <vt:lpstr>Complementing Deficient Bug Reports with Missing Information Leveraging Neural Text Generation</vt:lpstr>
      <vt:lpstr>Outline of the Talk</vt:lpstr>
      <vt:lpstr>PowerPoint Presentation</vt:lpstr>
      <vt:lpstr>Software Bugs and Their Impact</vt:lpstr>
      <vt:lpstr>Missing Information  a Bug Report and a Follow-up Question</vt:lpstr>
      <vt:lpstr>Domain-specific Terms in a Bug Report and Missing Information</vt:lpstr>
      <vt:lpstr>Research Problem</vt:lpstr>
      <vt:lpstr>PowerPoint Presentation</vt:lpstr>
      <vt:lpstr>Motivating Example</vt:lpstr>
      <vt:lpstr>Related Work</vt:lpstr>
      <vt:lpstr>PowerPoint Presentation</vt:lpstr>
      <vt:lpstr>Constructing the Corpus</vt:lpstr>
      <vt:lpstr>Capturing the Relevant Q&amp;A</vt:lpstr>
      <vt:lpstr>Generating Relevant Answers</vt:lpstr>
      <vt:lpstr>PowerPoint Presentation</vt:lpstr>
      <vt:lpstr>Ground Truth Construction</vt:lpstr>
      <vt:lpstr>Evaluation Metrics</vt:lpstr>
      <vt:lpstr>Research Questions</vt:lpstr>
      <vt:lpstr>RQ1: Performance of BugMentor </vt:lpstr>
      <vt:lpstr>RQ1: Performance of BugMentor </vt:lpstr>
      <vt:lpstr>RQ2: Comparison with Existing Baselines</vt:lpstr>
      <vt:lpstr>RQ2: Comparison with Existing Baselines</vt:lpstr>
      <vt:lpstr>RQ2: Comparison with Existing Baselines</vt:lpstr>
      <vt:lpstr>RQ4: Evaluation of BugMentor using a developer study</vt:lpstr>
      <vt:lpstr>RQ4: Evaluation of BugMentor using a developer study – Manual Analysis</vt:lpstr>
      <vt:lpstr>Key Findings</vt:lpstr>
      <vt:lpstr>PowerPoint Presentation</vt:lpstr>
      <vt:lpstr>Motivating Example</vt:lpstr>
      <vt:lpstr>Motivating Example</vt:lpstr>
      <vt:lpstr>Related Work</vt:lpstr>
      <vt:lpstr>PowerPoint Presentation</vt:lpstr>
      <vt:lpstr>Proposed Technique - BugEnricher</vt:lpstr>
      <vt:lpstr>Proposed Technique - BugEnricher</vt:lpstr>
      <vt:lpstr>Use case of BugEnricher – Explaining Domain specific term in a Bug Report</vt:lpstr>
      <vt:lpstr>PowerPoint Presentation</vt:lpstr>
      <vt:lpstr>Test Dataset Construction for Experiments</vt:lpstr>
      <vt:lpstr>Evaluation Metrics</vt:lpstr>
      <vt:lpstr>Research Questions</vt:lpstr>
      <vt:lpstr>RQ1: Performance of BugEnricher</vt:lpstr>
      <vt:lpstr>RQ2: Comparison with Two Existing Baselines</vt:lpstr>
      <vt:lpstr>RQ2: Comparison with Two Existing Baselines</vt:lpstr>
      <vt:lpstr>RQ3: Case Study - Performance of an Existing Duplicate Bug Report Detection Technique</vt:lpstr>
      <vt:lpstr>Key Findings</vt:lpstr>
      <vt:lpstr>PowerPoint Presentation</vt:lpstr>
      <vt:lpstr>Take Home Messages</vt:lpstr>
      <vt:lpstr>PowerPoint Presentation</vt:lpstr>
      <vt:lpstr>PowerPoint Presentation</vt:lpstr>
      <vt:lpstr>APPENDIX</vt:lpstr>
      <vt:lpstr>RQ3:  Role of different components in BugMentor</vt:lpstr>
      <vt:lpstr>RQ3:  Role of different components in BugMentor</vt:lpstr>
      <vt:lpstr>RQ1: Performance of BugMentor – Cross Project</vt:lpstr>
      <vt:lpstr>Software Bugs and Their Impact</vt:lpstr>
      <vt:lpstr>References</vt:lpstr>
      <vt:lpstr>CHAT-GPT</vt:lpstr>
      <vt:lpstr>CHAT-GPT</vt:lpstr>
      <vt:lpstr>CHAT-GPT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Master’s Thesis : Complementing Deficient Bug Reports with Missing Information Leveraging Neural Text Generation</dc:title>
  <dc:creator>Usmi Mukherjee</dc:creator>
  <cp:lastModifiedBy>Usmi Mukherjee</cp:lastModifiedBy>
  <cp:revision>190</cp:revision>
  <dcterms:created xsi:type="dcterms:W3CDTF">2023-11-28T15:30:18Z</dcterms:created>
  <dcterms:modified xsi:type="dcterms:W3CDTF">2023-12-19T15:47:02Z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0x0101008EDE4DF90532CF4490F768E89AD26B22</vt:lpwstr>
  </property>
</Properties>
</file>